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1" r:id="rId4"/>
    <p:sldId id="265" r:id="rId5"/>
    <p:sldId id="257" r:id="rId6"/>
    <p:sldId id="260" r:id="rId7"/>
    <p:sldId id="259" r:id="rId8"/>
    <p:sldId id="264" r:id="rId9"/>
    <p:sldId id="263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3CEC00-A3F5-4FC3-B954-C6A0AFEFF536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8BD657-3400-47E6-9403-CB456ADAE7A4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Type 1 – </a:t>
          </a:r>
          <a:r>
            <a:rPr lang="ru-RU" dirty="0" smtClean="0">
              <a:solidFill>
                <a:schemeClr val="tx1"/>
              </a:solidFill>
            </a:rPr>
            <a:t>Мост </a:t>
          </a:r>
          <a:r>
            <a:rPr lang="en-US" dirty="0" smtClean="0">
              <a:solidFill>
                <a:schemeClr val="tx1"/>
              </a:solidFill>
            </a:rPr>
            <a:t>JDBC-ODBC</a:t>
          </a:r>
          <a:endParaRPr lang="ru-RU" dirty="0">
            <a:solidFill>
              <a:schemeClr val="tx1"/>
            </a:solidFill>
          </a:endParaRPr>
        </a:p>
      </dgm:t>
    </dgm:pt>
    <dgm:pt modelId="{2CDBEA28-AE9C-482E-9C2F-A93FF22AB0D9}" type="parTrans" cxnId="{B4FA96C1-E6D1-4674-9865-48D2B3BC981E}">
      <dgm:prSet/>
      <dgm:spPr/>
      <dgm:t>
        <a:bodyPr/>
        <a:lstStyle/>
        <a:p>
          <a:endParaRPr lang="ru-RU"/>
        </a:p>
      </dgm:t>
    </dgm:pt>
    <dgm:pt modelId="{0BA9FC95-49E1-4D7B-B767-21ABC7C60B4D}" type="sibTrans" cxnId="{B4FA96C1-E6D1-4674-9865-48D2B3BC981E}">
      <dgm:prSet/>
      <dgm:spPr/>
      <dgm:t>
        <a:bodyPr/>
        <a:lstStyle/>
        <a:p>
          <a:endParaRPr lang="ru-RU"/>
        </a:p>
      </dgm:t>
    </dgm:pt>
    <dgm:pt modelId="{78ACD4A4-4346-40FC-B562-1A739D5510B2}">
      <dgm:prSet phldrT="[Text]" custT="1"/>
      <dgm:spPr/>
      <dgm:t>
        <a:bodyPr/>
        <a:lstStyle/>
        <a:p>
          <a:r>
            <a:rPr lang="en-US" sz="2800" dirty="0" smtClean="0">
              <a:solidFill>
                <a:schemeClr val="tx1"/>
              </a:solidFill>
            </a:rPr>
            <a:t>Type 2 – </a:t>
          </a:r>
          <a:r>
            <a:rPr lang="ru-RU" sz="2800" dirty="0" smtClean="0">
              <a:solidFill>
                <a:schemeClr val="tx1"/>
              </a:solidFill>
            </a:rPr>
            <a:t>Вызов </a:t>
          </a:r>
          <a:r>
            <a:rPr lang="en-US" sz="2800" dirty="0" smtClean="0">
              <a:solidFill>
                <a:schemeClr val="tx1"/>
              </a:solidFill>
            </a:rPr>
            <a:t>native-</a:t>
          </a:r>
          <a:r>
            <a:rPr lang="ru-RU" sz="2800" dirty="0" smtClean="0">
              <a:solidFill>
                <a:schemeClr val="tx1"/>
              </a:solidFill>
            </a:rPr>
            <a:t>библиотек</a:t>
          </a:r>
          <a:endParaRPr lang="ru-RU" sz="1900" dirty="0">
            <a:solidFill>
              <a:schemeClr val="tx1"/>
            </a:solidFill>
          </a:endParaRPr>
        </a:p>
      </dgm:t>
    </dgm:pt>
    <dgm:pt modelId="{C88083A5-8538-40AE-A8D3-CB8669187F32}" type="parTrans" cxnId="{7475E61B-8B35-4B41-8031-5CA9FD2F0774}">
      <dgm:prSet/>
      <dgm:spPr/>
      <dgm:t>
        <a:bodyPr/>
        <a:lstStyle/>
        <a:p>
          <a:endParaRPr lang="ru-RU"/>
        </a:p>
      </dgm:t>
    </dgm:pt>
    <dgm:pt modelId="{5397339E-FFE3-4501-8418-D2FF7B19607C}" type="sibTrans" cxnId="{7475E61B-8B35-4B41-8031-5CA9FD2F0774}">
      <dgm:prSet/>
      <dgm:spPr/>
      <dgm:t>
        <a:bodyPr/>
        <a:lstStyle/>
        <a:p>
          <a:endParaRPr lang="ru-RU"/>
        </a:p>
      </dgm:t>
    </dgm:pt>
    <dgm:pt modelId="{D94A6923-4A4E-4025-B445-C99E90C31601}">
      <dgm:prSet phldrT="[Text]"/>
      <dgm:spPr/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Type 3 – Pure Java / </a:t>
          </a:r>
          <a:r>
            <a:rPr lang="ru-RU" dirty="0" smtClean="0">
              <a:solidFill>
                <a:schemeClr val="tx1"/>
              </a:solidFill>
            </a:rPr>
            <a:t>универсальный протокол</a:t>
          </a:r>
          <a:endParaRPr lang="ru-RU" dirty="0">
            <a:solidFill>
              <a:schemeClr val="tx1"/>
            </a:solidFill>
          </a:endParaRPr>
        </a:p>
      </dgm:t>
    </dgm:pt>
    <dgm:pt modelId="{45A5D849-0756-40ED-8E8E-000F239B88C1}" type="parTrans" cxnId="{2C3B635D-3929-4ACF-9C5F-13F08E78F847}">
      <dgm:prSet/>
      <dgm:spPr/>
      <dgm:t>
        <a:bodyPr/>
        <a:lstStyle/>
        <a:p>
          <a:endParaRPr lang="ru-RU"/>
        </a:p>
      </dgm:t>
    </dgm:pt>
    <dgm:pt modelId="{63BF83BC-E820-4A52-AB44-00D612DDA635}" type="sibTrans" cxnId="{2C3B635D-3929-4ACF-9C5F-13F08E78F847}">
      <dgm:prSet/>
      <dgm:spPr/>
      <dgm:t>
        <a:bodyPr/>
        <a:lstStyle/>
        <a:p>
          <a:endParaRPr lang="ru-RU"/>
        </a:p>
      </dgm:t>
    </dgm:pt>
    <dgm:pt modelId="{F4495E0B-6643-4AC4-9A0B-0847B8BE45D6}">
      <dgm:prSet phldrT="[Text]" custT="1"/>
      <dgm:spPr/>
      <dgm:t>
        <a:bodyPr/>
        <a:lstStyle/>
        <a:p>
          <a:r>
            <a:rPr lang="en-US" sz="2800" b="1" dirty="0" smtClean="0">
              <a:solidFill>
                <a:schemeClr val="tx1"/>
              </a:solidFill>
            </a:rPr>
            <a:t>Type 4 – Pure Java / </a:t>
          </a:r>
          <a:r>
            <a:rPr lang="ru-RU" sz="2400" b="1" dirty="0" err="1" smtClean="0">
              <a:solidFill>
                <a:schemeClr val="tx1"/>
              </a:solidFill>
            </a:rPr>
            <a:t>проприетарный</a:t>
          </a:r>
          <a:r>
            <a:rPr lang="ru-RU" sz="2800" b="1" dirty="0" smtClean="0">
              <a:solidFill>
                <a:schemeClr val="tx1"/>
              </a:solidFill>
            </a:rPr>
            <a:t> протокол</a:t>
          </a:r>
          <a:endParaRPr lang="ru-RU" sz="2800" b="1" dirty="0">
            <a:solidFill>
              <a:schemeClr val="tx1"/>
            </a:solidFill>
          </a:endParaRPr>
        </a:p>
      </dgm:t>
    </dgm:pt>
    <dgm:pt modelId="{F04609A5-E1AF-4C00-93D8-DB63C680B128}" type="parTrans" cxnId="{E458D227-4DE1-4E50-A404-205E795F7C72}">
      <dgm:prSet/>
      <dgm:spPr/>
      <dgm:t>
        <a:bodyPr/>
        <a:lstStyle/>
        <a:p>
          <a:endParaRPr lang="ru-RU"/>
        </a:p>
      </dgm:t>
    </dgm:pt>
    <dgm:pt modelId="{1C038639-B19E-427B-A6A1-D6712A9BD73C}" type="sibTrans" cxnId="{E458D227-4DE1-4E50-A404-205E795F7C72}">
      <dgm:prSet/>
      <dgm:spPr/>
      <dgm:t>
        <a:bodyPr/>
        <a:lstStyle/>
        <a:p>
          <a:endParaRPr lang="ru-RU"/>
        </a:p>
      </dgm:t>
    </dgm:pt>
    <dgm:pt modelId="{29060304-D927-481D-8E5C-AC7CB32109AB}" type="pres">
      <dgm:prSet presAssocID="{643CEC00-A3F5-4FC3-B954-C6A0AFEFF536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4A6A576-8F95-4FDB-9ACE-E2E3A206C1DE}" type="pres">
      <dgm:prSet presAssocID="{EE8BD657-3400-47E6-9403-CB456ADAE7A4}" presName="parentText" presStyleLbl="node1" presStyleIdx="0" presStyleCnt="4" custScaleX="6944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472765-3CB5-4685-8F57-7E1262FBB0A1}" type="pres">
      <dgm:prSet presAssocID="{0BA9FC95-49E1-4D7B-B767-21ABC7C60B4D}" presName="spacer" presStyleCnt="0"/>
      <dgm:spPr/>
    </dgm:pt>
    <dgm:pt modelId="{644B923A-1C05-4617-B4D8-338F8A8C2D12}" type="pres">
      <dgm:prSet presAssocID="{78ACD4A4-4346-40FC-B562-1A739D5510B2}" presName="parentText" presStyleLbl="node1" presStyleIdx="1" presStyleCnt="4" custScaleX="815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4A1E93-DAC7-43B1-A034-E5240CF9FB3A}" type="pres">
      <dgm:prSet presAssocID="{5397339E-FFE3-4501-8418-D2FF7B19607C}" presName="spacer" presStyleCnt="0"/>
      <dgm:spPr/>
    </dgm:pt>
    <dgm:pt modelId="{88A41140-0793-499F-9F06-684792F83689}" type="pres">
      <dgm:prSet presAssocID="{D94A6923-4A4E-4025-B445-C99E90C31601}" presName="parentText" presStyleLbl="node1" presStyleIdx="2" presStyleCnt="4" custScaleX="8854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C217E8-DC69-4BAB-98A3-A7418DE79A66}" type="pres">
      <dgm:prSet presAssocID="{63BF83BC-E820-4A52-AB44-00D612DDA635}" presName="spacer" presStyleCnt="0"/>
      <dgm:spPr/>
    </dgm:pt>
    <dgm:pt modelId="{4605A6F2-6DE9-41E4-801C-8AD248D13692}" type="pres">
      <dgm:prSet presAssocID="{F4495E0B-6643-4AC4-9A0B-0847B8BE45D6}" presName="parentText" presStyleLbl="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4FA96C1-E6D1-4674-9865-48D2B3BC981E}" srcId="{643CEC00-A3F5-4FC3-B954-C6A0AFEFF536}" destId="{EE8BD657-3400-47E6-9403-CB456ADAE7A4}" srcOrd="0" destOrd="0" parTransId="{2CDBEA28-AE9C-482E-9C2F-A93FF22AB0D9}" sibTransId="{0BA9FC95-49E1-4D7B-B767-21ABC7C60B4D}"/>
    <dgm:cxn modelId="{7475E61B-8B35-4B41-8031-5CA9FD2F0774}" srcId="{643CEC00-A3F5-4FC3-B954-C6A0AFEFF536}" destId="{78ACD4A4-4346-40FC-B562-1A739D5510B2}" srcOrd="1" destOrd="0" parTransId="{C88083A5-8538-40AE-A8D3-CB8669187F32}" sibTransId="{5397339E-FFE3-4501-8418-D2FF7B19607C}"/>
    <dgm:cxn modelId="{40FDEC4A-3269-44FA-9B62-06F0E218AA3E}" type="presOf" srcId="{F4495E0B-6643-4AC4-9A0B-0847B8BE45D6}" destId="{4605A6F2-6DE9-41E4-801C-8AD248D13692}" srcOrd="0" destOrd="0" presId="urn:microsoft.com/office/officeart/2005/8/layout/vList2"/>
    <dgm:cxn modelId="{E458D227-4DE1-4E50-A404-205E795F7C72}" srcId="{643CEC00-A3F5-4FC3-B954-C6A0AFEFF536}" destId="{F4495E0B-6643-4AC4-9A0B-0847B8BE45D6}" srcOrd="3" destOrd="0" parTransId="{F04609A5-E1AF-4C00-93D8-DB63C680B128}" sibTransId="{1C038639-B19E-427B-A6A1-D6712A9BD73C}"/>
    <dgm:cxn modelId="{BDDD8176-43C2-45AF-8D41-EA9BDFEF45C5}" type="presOf" srcId="{643CEC00-A3F5-4FC3-B954-C6A0AFEFF536}" destId="{29060304-D927-481D-8E5C-AC7CB32109AB}" srcOrd="0" destOrd="0" presId="urn:microsoft.com/office/officeart/2005/8/layout/vList2"/>
    <dgm:cxn modelId="{1BCBC0ED-BC8C-4507-918D-0EB95AC08E7C}" type="presOf" srcId="{D94A6923-4A4E-4025-B445-C99E90C31601}" destId="{88A41140-0793-499F-9F06-684792F83689}" srcOrd="0" destOrd="0" presId="urn:microsoft.com/office/officeart/2005/8/layout/vList2"/>
    <dgm:cxn modelId="{844F7D4D-CA79-45BB-87D8-51CE24A47DFC}" type="presOf" srcId="{EE8BD657-3400-47E6-9403-CB456ADAE7A4}" destId="{14A6A576-8F95-4FDB-9ACE-E2E3A206C1DE}" srcOrd="0" destOrd="0" presId="urn:microsoft.com/office/officeart/2005/8/layout/vList2"/>
    <dgm:cxn modelId="{FC9116D3-42B2-41F2-A0CE-B3A69E387F26}" type="presOf" srcId="{78ACD4A4-4346-40FC-B562-1A739D5510B2}" destId="{644B923A-1C05-4617-B4D8-338F8A8C2D12}" srcOrd="0" destOrd="0" presId="urn:microsoft.com/office/officeart/2005/8/layout/vList2"/>
    <dgm:cxn modelId="{2C3B635D-3929-4ACF-9C5F-13F08E78F847}" srcId="{643CEC00-A3F5-4FC3-B954-C6A0AFEFF536}" destId="{D94A6923-4A4E-4025-B445-C99E90C31601}" srcOrd="2" destOrd="0" parTransId="{45A5D849-0756-40ED-8E8E-000F239B88C1}" sibTransId="{63BF83BC-E820-4A52-AB44-00D612DDA635}"/>
    <dgm:cxn modelId="{8AF7F5AA-DC66-4955-8E62-B14ED0F48023}" type="presParOf" srcId="{29060304-D927-481D-8E5C-AC7CB32109AB}" destId="{14A6A576-8F95-4FDB-9ACE-E2E3A206C1DE}" srcOrd="0" destOrd="0" presId="urn:microsoft.com/office/officeart/2005/8/layout/vList2"/>
    <dgm:cxn modelId="{A02E15E5-BC70-4D69-8FE7-71678F2BA69E}" type="presParOf" srcId="{29060304-D927-481D-8E5C-AC7CB32109AB}" destId="{9D472765-3CB5-4685-8F57-7E1262FBB0A1}" srcOrd="1" destOrd="0" presId="urn:microsoft.com/office/officeart/2005/8/layout/vList2"/>
    <dgm:cxn modelId="{58821892-4055-45C3-9D7D-1C59D8D09284}" type="presParOf" srcId="{29060304-D927-481D-8E5C-AC7CB32109AB}" destId="{644B923A-1C05-4617-B4D8-338F8A8C2D12}" srcOrd="2" destOrd="0" presId="urn:microsoft.com/office/officeart/2005/8/layout/vList2"/>
    <dgm:cxn modelId="{D07DDECA-61D3-4DCE-995D-2F4ED8C298DD}" type="presParOf" srcId="{29060304-D927-481D-8E5C-AC7CB32109AB}" destId="{274A1E93-DAC7-43B1-A034-E5240CF9FB3A}" srcOrd="3" destOrd="0" presId="urn:microsoft.com/office/officeart/2005/8/layout/vList2"/>
    <dgm:cxn modelId="{6DCE963A-0A49-4323-B2AD-508B9B7DBF35}" type="presParOf" srcId="{29060304-D927-481D-8E5C-AC7CB32109AB}" destId="{88A41140-0793-499F-9F06-684792F83689}" srcOrd="4" destOrd="0" presId="urn:microsoft.com/office/officeart/2005/8/layout/vList2"/>
    <dgm:cxn modelId="{291F2EFC-8313-4AC0-BE39-46F003748681}" type="presParOf" srcId="{29060304-D927-481D-8E5C-AC7CB32109AB}" destId="{7AC217E8-DC69-4BAB-98A3-A7418DE79A66}" srcOrd="5" destOrd="0" presId="urn:microsoft.com/office/officeart/2005/8/layout/vList2"/>
    <dgm:cxn modelId="{C366A061-A10A-4F49-B234-11E6170C5483}" type="presParOf" srcId="{29060304-D927-481D-8E5C-AC7CB32109AB}" destId="{4605A6F2-6DE9-41E4-801C-8AD248D1369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4A6A576-8F95-4FDB-9ACE-E2E3A206C1DE}">
      <dsp:nvSpPr>
        <dsp:cNvPr id="0" name=""/>
        <dsp:cNvSpPr/>
      </dsp:nvSpPr>
      <dsp:spPr>
        <a:xfrm>
          <a:off x="1257277" y="473324"/>
          <a:ext cx="5715045" cy="678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olidFill>
                <a:schemeClr val="tx1"/>
              </a:solidFill>
            </a:rPr>
            <a:t>Type 1 – </a:t>
          </a:r>
          <a:r>
            <a:rPr lang="ru-RU" sz="2600" kern="1200" dirty="0" smtClean="0">
              <a:solidFill>
                <a:schemeClr val="tx1"/>
              </a:solidFill>
            </a:rPr>
            <a:t>Мост </a:t>
          </a:r>
          <a:r>
            <a:rPr lang="en-US" sz="2600" kern="1200" dirty="0" smtClean="0">
              <a:solidFill>
                <a:schemeClr val="tx1"/>
              </a:solidFill>
            </a:rPr>
            <a:t>JDBC-ODBC</a:t>
          </a:r>
          <a:endParaRPr lang="ru-RU" sz="2600" kern="1200" dirty="0">
            <a:solidFill>
              <a:schemeClr val="tx1"/>
            </a:solidFill>
          </a:endParaRPr>
        </a:p>
      </dsp:txBody>
      <dsp:txXfrm>
        <a:off x="1257277" y="473324"/>
        <a:ext cx="5715045" cy="678600"/>
      </dsp:txXfrm>
    </dsp:sp>
    <dsp:sp modelId="{644B923A-1C05-4617-B4D8-338F8A8C2D12}">
      <dsp:nvSpPr>
        <dsp:cNvPr id="0" name=""/>
        <dsp:cNvSpPr/>
      </dsp:nvSpPr>
      <dsp:spPr>
        <a:xfrm>
          <a:off x="757205" y="1235444"/>
          <a:ext cx="6715189" cy="678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>
              <a:solidFill>
                <a:schemeClr val="tx1"/>
              </a:solidFill>
            </a:rPr>
            <a:t>Type 2 – </a:t>
          </a:r>
          <a:r>
            <a:rPr lang="ru-RU" sz="2800" kern="1200" dirty="0" smtClean="0">
              <a:solidFill>
                <a:schemeClr val="tx1"/>
              </a:solidFill>
            </a:rPr>
            <a:t>Вызов </a:t>
          </a:r>
          <a:r>
            <a:rPr lang="en-US" sz="2800" kern="1200" dirty="0" smtClean="0">
              <a:solidFill>
                <a:schemeClr val="tx1"/>
              </a:solidFill>
            </a:rPr>
            <a:t>native-</a:t>
          </a:r>
          <a:r>
            <a:rPr lang="ru-RU" sz="2800" kern="1200" dirty="0" smtClean="0">
              <a:solidFill>
                <a:schemeClr val="tx1"/>
              </a:solidFill>
            </a:rPr>
            <a:t>библиотек</a:t>
          </a:r>
          <a:endParaRPr lang="ru-RU" sz="1900" kern="1200" dirty="0">
            <a:solidFill>
              <a:schemeClr val="tx1"/>
            </a:solidFill>
          </a:endParaRPr>
        </a:p>
      </dsp:txBody>
      <dsp:txXfrm>
        <a:off x="757205" y="1235444"/>
        <a:ext cx="6715189" cy="678600"/>
      </dsp:txXfrm>
    </dsp:sp>
    <dsp:sp modelId="{88A41140-0793-499F-9F06-684792F83689}">
      <dsp:nvSpPr>
        <dsp:cNvPr id="0" name=""/>
        <dsp:cNvSpPr/>
      </dsp:nvSpPr>
      <dsp:spPr>
        <a:xfrm>
          <a:off x="471473" y="1997564"/>
          <a:ext cx="7286652" cy="678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9060" tIns="99060" rIns="99060" bIns="99060" numCol="1" spcCol="1270" anchor="ctr" anchorCtr="0">
          <a:noAutofit/>
        </a:bodyPr>
        <a:lstStyle/>
        <a:p>
          <a:pPr lvl="0" algn="l" defTabSz="1155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600" kern="1200" dirty="0" smtClean="0">
              <a:solidFill>
                <a:schemeClr val="tx1"/>
              </a:solidFill>
            </a:rPr>
            <a:t>Type 3 – Pure Java / </a:t>
          </a:r>
          <a:r>
            <a:rPr lang="ru-RU" sz="2600" kern="1200" dirty="0" smtClean="0">
              <a:solidFill>
                <a:schemeClr val="tx1"/>
              </a:solidFill>
            </a:rPr>
            <a:t>универсальный протокол</a:t>
          </a:r>
          <a:endParaRPr lang="ru-RU" sz="2600" kern="1200" dirty="0">
            <a:solidFill>
              <a:schemeClr val="tx1"/>
            </a:solidFill>
          </a:endParaRPr>
        </a:p>
      </dsp:txBody>
      <dsp:txXfrm>
        <a:off x="471473" y="1997564"/>
        <a:ext cx="7286652" cy="678600"/>
      </dsp:txXfrm>
    </dsp:sp>
    <dsp:sp modelId="{4605A6F2-6DE9-41E4-801C-8AD248D13692}">
      <dsp:nvSpPr>
        <dsp:cNvPr id="0" name=""/>
        <dsp:cNvSpPr/>
      </dsp:nvSpPr>
      <dsp:spPr>
        <a:xfrm>
          <a:off x="0" y="2759684"/>
          <a:ext cx="8229600" cy="6786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 smtClean="0">
              <a:solidFill>
                <a:schemeClr val="tx1"/>
              </a:solidFill>
            </a:rPr>
            <a:t>Type 4 – Pure Java / </a:t>
          </a:r>
          <a:r>
            <a:rPr lang="ru-RU" sz="2400" b="1" kern="1200" dirty="0" err="1" smtClean="0">
              <a:solidFill>
                <a:schemeClr val="tx1"/>
              </a:solidFill>
            </a:rPr>
            <a:t>проприетарный</a:t>
          </a:r>
          <a:r>
            <a:rPr lang="ru-RU" sz="2800" b="1" kern="1200" dirty="0" smtClean="0">
              <a:solidFill>
                <a:schemeClr val="tx1"/>
              </a:solidFill>
            </a:rPr>
            <a:t> протокол</a:t>
          </a:r>
          <a:endParaRPr lang="ru-RU" sz="2800" b="1" kern="1200" dirty="0">
            <a:solidFill>
              <a:schemeClr val="tx1"/>
            </a:solidFill>
          </a:endParaRPr>
        </a:p>
      </dsp:txBody>
      <dsp:txXfrm>
        <a:off x="0" y="2759684"/>
        <a:ext cx="8229600" cy="6786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E7F19F-947B-45D3-ACBB-CCD3FA9549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AB188-2FBD-48B0-859F-AEAB11BF6B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1E7D5F-4B29-41EA-8961-7AF35939BC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43AD76-B929-41ED-8D51-40D1B19DE4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C99DCF-CCE4-4697-AD03-5D161044C1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0FD22-DCBC-4C98-BBC5-084CE55B12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BB59CF-C912-47B7-BEA5-2F11B36120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DF1D3F-CA92-4F7F-A31A-8828A7A080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C4E3F-6000-4E68-9D5F-307A3ABBD5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8B2C7-86D7-4866-BB17-9C88FFC1D6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B0F5B3-4A93-4877-AB9E-27571511C3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026A2A11-7CCA-402C-8387-1ED95CA14A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racle.com/technetwork/database/features/jdbc/index-091264.html" TargetMode="External"/><Relationship Id="rId2" Type="http://schemas.openxmlformats.org/officeDocument/2006/relationships/hyperlink" Target="http://java.sun.com/javase/6/docs/technotes/guides/jdbc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java.sun.com/blueprints/corej2eepatterns/Patterns/DataAccessObject.html" TargetMode="External"/><Relationship Id="rId5" Type="http://schemas.openxmlformats.org/officeDocument/2006/relationships/hyperlink" Target="http://static.springsource.org/spring/docs/3.0.x/spring-framework-reference/html/jdbc.html" TargetMode="External"/><Relationship Id="rId4" Type="http://schemas.openxmlformats.org/officeDocument/2006/relationships/hyperlink" Target="http://jtds.sourceforge.net/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hyperlink" Target="http://java.sun.com/products/jdbc/driverdesc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484313"/>
            <a:ext cx="7772400" cy="1470025"/>
          </a:xfrm>
        </p:spPr>
        <p:txBody>
          <a:bodyPr/>
          <a:lstStyle/>
          <a:p>
            <a:pPr eaLnBrk="1" hangingPunct="1"/>
            <a:r>
              <a:rPr lang="en-US" smtClean="0"/>
              <a:t>Java Database Connectivity</a:t>
            </a:r>
            <a:br>
              <a:rPr lang="en-US" smtClean="0"/>
            </a:br>
            <a:r>
              <a:rPr lang="en-US" smtClean="0"/>
              <a:t>(JDBC)</a:t>
            </a:r>
            <a:endParaRPr lang="ru-RU" smtClean="0"/>
          </a:p>
        </p:txBody>
      </p:sp>
      <p:sp>
        <p:nvSpPr>
          <p:cNvPr id="2051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Универсальное </a:t>
            </a:r>
            <a:r>
              <a:rPr lang="en-US" smtClean="0"/>
              <a:t>API </a:t>
            </a:r>
            <a:r>
              <a:rPr lang="ru-RU" smtClean="0"/>
              <a:t>для доступа к данным</a:t>
            </a:r>
            <a:r>
              <a:rPr lang="en-US" smtClean="0"/>
              <a:t> </a:t>
            </a:r>
          </a:p>
          <a:p>
            <a:pPr eaLnBrk="1" hangingPunct="1"/>
            <a:r>
              <a:rPr lang="en-US" smtClean="0"/>
              <a:t>(Java SE / EE)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Ссылки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hlinkClick r:id="rId2"/>
              </a:rPr>
              <a:t>http://docs.oracle.com/javase/6/docs/technotes/guides/jdbc/ </a:t>
            </a:r>
            <a:r>
              <a:rPr lang="ru-RU" sz="2400" dirty="0" smtClean="0"/>
              <a:t> </a:t>
            </a:r>
            <a:r>
              <a:rPr lang="ru-RU" sz="2400" dirty="0" smtClean="0"/>
              <a:t>- документация и руководства по </a:t>
            </a:r>
            <a:r>
              <a:rPr lang="en-US" sz="2400" dirty="0" smtClean="0"/>
              <a:t>JDBC</a:t>
            </a:r>
          </a:p>
          <a:p>
            <a:r>
              <a:rPr lang="en-US" sz="2400" dirty="0" smtClean="0">
                <a:hlinkClick r:id="rId3"/>
              </a:rPr>
              <a:t>http://</a:t>
            </a:r>
            <a:r>
              <a:rPr lang="en-US" sz="2400" dirty="0" smtClean="0">
                <a:hlinkClick r:id="rId3"/>
              </a:rPr>
              <a:t>www.oracle.com/technetwork/database/features/jdbc/index-091264.html</a:t>
            </a:r>
            <a:r>
              <a:rPr lang="ru-RU" sz="2400" dirty="0" smtClean="0"/>
              <a:t> </a:t>
            </a:r>
            <a:r>
              <a:rPr lang="ru-RU" sz="2400" dirty="0" smtClean="0"/>
              <a:t>- </a:t>
            </a:r>
            <a:r>
              <a:rPr lang="en-US" sz="2400" dirty="0" smtClean="0"/>
              <a:t>JDBC </a:t>
            </a:r>
            <a:r>
              <a:rPr lang="ru-RU" sz="2400" dirty="0" smtClean="0"/>
              <a:t>драйвера для </a:t>
            </a:r>
            <a:r>
              <a:rPr lang="en-US" sz="2400" dirty="0" smtClean="0"/>
              <a:t>Oracle</a:t>
            </a:r>
          </a:p>
          <a:p>
            <a:r>
              <a:rPr lang="en-US" sz="2400" dirty="0" smtClean="0">
                <a:hlinkClick r:id="rId4"/>
              </a:rPr>
              <a:t>http://jtds.sourceforge.net/</a:t>
            </a:r>
            <a:r>
              <a:rPr lang="ru-RU" sz="2400" dirty="0" smtClean="0"/>
              <a:t> - </a:t>
            </a:r>
            <a:r>
              <a:rPr lang="en-US" sz="2400" dirty="0" smtClean="0"/>
              <a:t>JDBC </a:t>
            </a:r>
            <a:r>
              <a:rPr lang="ru-RU" sz="2400" dirty="0" smtClean="0"/>
              <a:t>драйвер для </a:t>
            </a:r>
            <a:r>
              <a:rPr lang="en-US" sz="2400" dirty="0" smtClean="0"/>
              <a:t>MS SQL Server</a:t>
            </a:r>
          </a:p>
          <a:p>
            <a:r>
              <a:rPr lang="en-US" sz="2400" dirty="0" smtClean="0">
                <a:hlinkClick r:id="rId5"/>
              </a:rPr>
              <a:t>http://static.springsource.org/spring/docs/3.0.x/spring-framework-reference/html/jdbc.html</a:t>
            </a:r>
            <a:r>
              <a:rPr lang="ru-RU" sz="2400" dirty="0" smtClean="0"/>
              <a:t> - документация </a:t>
            </a:r>
            <a:r>
              <a:rPr lang="en-US" sz="2400" dirty="0" smtClean="0"/>
              <a:t>Spring Framework </a:t>
            </a:r>
            <a:r>
              <a:rPr lang="ru-RU" sz="2400" dirty="0" smtClean="0"/>
              <a:t>для </a:t>
            </a:r>
            <a:r>
              <a:rPr lang="en-US" sz="2400" dirty="0" smtClean="0"/>
              <a:t>JDBC</a:t>
            </a:r>
            <a:endParaRPr lang="ru-RU" sz="2400" dirty="0" smtClean="0"/>
          </a:p>
          <a:p>
            <a:r>
              <a:rPr lang="ru-RU" sz="2400" dirty="0" smtClean="0"/>
              <a:t>Паттерн </a:t>
            </a:r>
            <a:r>
              <a:rPr lang="en-US" sz="2400" dirty="0" smtClean="0"/>
              <a:t>Data </a:t>
            </a:r>
            <a:r>
              <a:rPr lang="en-US" sz="2400" smtClean="0"/>
              <a:t>Access Object</a:t>
            </a:r>
            <a:r>
              <a:rPr lang="en-US" sz="2400" smtClean="0"/>
              <a:t> </a:t>
            </a:r>
            <a:r>
              <a:rPr lang="en-US" sz="2400" smtClean="0">
                <a:hlinkClick r:id="rId6"/>
              </a:rPr>
              <a:t>http</a:t>
            </a:r>
            <a:r>
              <a:rPr lang="en-US" sz="2400" smtClean="0">
                <a:hlinkClick r:id="rId6"/>
              </a:rPr>
              <a:t>://</a:t>
            </a:r>
            <a:r>
              <a:rPr lang="en-US" sz="2400" smtClean="0">
                <a:hlinkClick r:id="rId6"/>
              </a:rPr>
              <a:t>java.sun.com/blueprints/corej2eepatterns/Patterns/DataAccessObject.html</a:t>
            </a:r>
            <a:r>
              <a:rPr lang="en-US" sz="2400" smtClean="0"/>
              <a:t> </a:t>
            </a:r>
            <a:endParaRPr lang="en-US" sz="240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Задание к лабораторной работе №</a:t>
            </a:r>
            <a:r>
              <a:rPr lang="en-US" sz="3600" dirty="0" smtClean="0"/>
              <a:t>2</a:t>
            </a:r>
            <a:endParaRPr lang="ru-R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/>
          <a:lstStyle/>
          <a:p>
            <a:r>
              <a:rPr lang="ru-RU" sz="2400" dirty="0" smtClean="0"/>
              <a:t>Разработать класс</a:t>
            </a:r>
            <a:r>
              <a:rPr lang="en-US" sz="2400" dirty="0" smtClean="0"/>
              <a:t>(</a:t>
            </a:r>
            <a:r>
              <a:rPr lang="ru-RU" sz="2400" dirty="0" smtClean="0"/>
              <a:t>ы) </a:t>
            </a:r>
            <a:r>
              <a:rPr lang="en-US" sz="2400" dirty="0" smtClean="0"/>
              <a:t>Java </a:t>
            </a:r>
            <a:r>
              <a:rPr lang="ru-RU" sz="2400" dirty="0" smtClean="0"/>
              <a:t>для доступа к данным своей схемы с использованием </a:t>
            </a:r>
            <a:r>
              <a:rPr lang="en-US" sz="2400" dirty="0" smtClean="0"/>
              <a:t>JDBC </a:t>
            </a:r>
            <a:r>
              <a:rPr lang="ru-RU" sz="2400" dirty="0" smtClean="0"/>
              <a:t>или </a:t>
            </a:r>
            <a:r>
              <a:rPr lang="en-US" sz="2400" dirty="0" smtClean="0"/>
              <a:t>Spring </a:t>
            </a:r>
            <a:r>
              <a:rPr lang="en-US" sz="2400" dirty="0" smtClean="0"/>
              <a:t>JDBC</a:t>
            </a:r>
            <a:r>
              <a:rPr lang="ru-RU" sz="2400" dirty="0" smtClean="0"/>
              <a:t>. Классы могут содержать методы</a:t>
            </a:r>
            <a:r>
              <a:rPr lang="en-US" sz="2400" dirty="0" smtClean="0"/>
              <a:t>:</a:t>
            </a:r>
          </a:p>
          <a:p>
            <a:pPr lvl="1"/>
            <a:r>
              <a:rPr lang="en-US" sz="2000" dirty="0" smtClean="0"/>
              <a:t>insert()</a:t>
            </a:r>
          </a:p>
          <a:p>
            <a:pPr lvl="1"/>
            <a:r>
              <a:rPr lang="en-US" sz="2000" dirty="0" smtClean="0"/>
              <a:t>u</a:t>
            </a:r>
            <a:r>
              <a:rPr lang="en-US" sz="2000" dirty="0" smtClean="0"/>
              <a:t>pdate()</a:t>
            </a:r>
          </a:p>
          <a:p>
            <a:pPr lvl="1"/>
            <a:r>
              <a:rPr lang="en-US" sz="2000" dirty="0" smtClean="0"/>
              <a:t>delete()</a:t>
            </a:r>
          </a:p>
          <a:p>
            <a:pPr lvl="1"/>
            <a:r>
              <a:rPr lang="en-US" sz="2000" dirty="0" err="1" smtClean="0"/>
              <a:t>findBy</a:t>
            </a:r>
            <a:r>
              <a:rPr lang="en-US" sz="2000" dirty="0" smtClean="0"/>
              <a:t>*()</a:t>
            </a:r>
          </a:p>
          <a:p>
            <a:pPr lvl="1"/>
            <a:r>
              <a:rPr lang="en-US" sz="2000" dirty="0" err="1" smtClean="0"/>
              <a:t>doSmth</a:t>
            </a:r>
            <a:r>
              <a:rPr lang="en-US" sz="2000" dirty="0" smtClean="0"/>
              <a:t>() – </a:t>
            </a:r>
            <a:r>
              <a:rPr lang="ru-RU" sz="2000" dirty="0" smtClean="0"/>
              <a:t>вызов хранимой процедуры</a:t>
            </a:r>
            <a:endParaRPr lang="en-US" sz="2000" dirty="0" smtClean="0"/>
          </a:p>
          <a:p>
            <a:endParaRPr lang="en-US" sz="2400" dirty="0" smtClean="0"/>
          </a:p>
          <a:p>
            <a:r>
              <a:rPr lang="ru-RU" sz="2400" dirty="0" smtClean="0"/>
              <a:t>Написать тесты с использованием </a:t>
            </a:r>
            <a:r>
              <a:rPr lang="en-US" sz="2400" dirty="0" err="1" smtClean="0"/>
              <a:t>JUnit</a:t>
            </a:r>
            <a:r>
              <a:rPr lang="en-US" sz="2400" dirty="0" smtClean="0"/>
              <a:t>, </a:t>
            </a:r>
            <a:r>
              <a:rPr lang="ru-RU" sz="2400" dirty="0" smtClean="0"/>
              <a:t>проверяющие корректную работу всех методов классов доступа к данным.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Архитектура </a:t>
            </a:r>
            <a:r>
              <a:rPr lang="en-US" smtClean="0"/>
              <a:t>JDBC</a:t>
            </a:r>
            <a:endParaRPr lang="ru-RU" smtClean="0"/>
          </a:p>
        </p:txBody>
      </p:sp>
      <p:sp>
        <p:nvSpPr>
          <p:cNvPr id="4" name="Rectangle 3"/>
          <p:cNvSpPr/>
          <p:nvPr/>
        </p:nvSpPr>
        <p:spPr>
          <a:xfrm>
            <a:off x="500063" y="1500188"/>
            <a:ext cx="3286125" cy="928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Клиентское приложение</a:t>
            </a:r>
          </a:p>
        </p:txBody>
      </p:sp>
      <p:sp>
        <p:nvSpPr>
          <p:cNvPr id="5" name="Rectangle 4"/>
          <p:cNvSpPr/>
          <p:nvPr/>
        </p:nvSpPr>
        <p:spPr>
          <a:xfrm>
            <a:off x="4929188" y="1500188"/>
            <a:ext cx="3286125" cy="92868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Интерфейсы </a:t>
            </a:r>
            <a:r>
              <a:rPr lang="en-US" dirty="0">
                <a:solidFill>
                  <a:schemeClr val="tx1"/>
                </a:solidFill>
              </a:rPr>
              <a:t>JDBC API</a:t>
            </a:r>
            <a:endParaRPr lang="ru-RU" dirty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ru-RU" sz="1200" i="1" dirty="0">
                <a:solidFill>
                  <a:schemeClr val="tx1"/>
                </a:solidFill>
                <a:latin typeface="Courier New" pitchFamily="49" charset="0"/>
              </a:rPr>
              <a:t>Основные интерфейсы</a:t>
            </a:r>
            <a:r>
              <a:rPr lang="en-US" sz="1200" i="1" dirty="0">
                <a:solidFill>
                  <a:schemeClr val="tx1"/>
                </a:solidFill>
                <a:latin typeface="Courier New" pitchFamily="49" charset="0"/>
              </a:rPr>
              <a:t>: </a:t>
            </a:r>
            <a:endParaRPr lang="ru-RU" sz="1200" i="1" dirty="0">
              <a:solidFill>
                <a:schemeClr val="tx1"/>
              </a:solidFill>
              <a:latin typeface="Courier New" pitchFamily="49" charset="0"/>
            </a:endParaRPr>
          </a:p>
          <a:p>
            <a:pPr algn="ctr">
              <a:defRPr/>
            </a:pPr>
            <a:r>
              <a:rPr lang="en-US" sz="1200" dirty="0">
                <a:solidFill>
                  <a:schemeClr val="tx1"/>
                </a:solidFill>
                <a:latin typeface="Courier New" pitchFamily="49" charset="0"/>
              </a:rPr>
              <a:t>Connection, Statement, </a:t>
            </a:r>
            <a:r>
              <a:rPr lang="en-US" sz="1200" dirty="0" err="1">
                <a:solidFill>
                  <a:schemeClr val="tx1"/>
                </a:solidFill>
                <a:latin typeface="Courier New" pitchFamily="49" charset="0"/>
              </a:rPr>
              <a:t>ResultSet</a:t>
            </a:r>
            <a:endParaRPr lang="ru-RU" sz="1200" dirty="0">
              <a:solidFill>
                <a:schemeClr val="tx1"/>
              </a:solidFill>
            </a:endParaRPr>
          </a:p>
        </p:txBody>
      </p:sp>
      <p:grpSp>
        <p:nvGrpSpPr>
          <p:cNvPr id="3077" name="Group 8"/>
          <p:cNvGrpSpPr>
            <a:grpSpLocks/>
          </p:cNvGrpSpPr>
          <p:nvPr/>
        </p:nvGrpSpPr>
        <p:grpSpPr bwMode="auto">
          <a:xfrm>
            <a:off x="3071813" y="4071938"/>
            <a:ext cx="5572125" cy="1722437"/>
            <a:chOff x="3143240" y="4357694"/>
            <a:chExt cx="3929090" cy="1214446"/>
          </a:xfrm>
        </p:grpSpPr>
        <p:sp>
          <p:nvSpPr>
            <p:cNvPr id="6" name="Rectangle 5"/>
            <p:cNvSpPr/>
            <p:nvPr/>
          </p:nvSpPr>
          <p:spPr>
            <a:xfrm>
              <a:off x="3143240" y="4357694"/>
              <a:ext cx="3286555" cy="92902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JDBC Driver Vendor Implementation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3428686" y="4500965"/>
              <a:ext cx="3286555" cy="92790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r>
                <a:rPr lang="en-US" dirty="0">
                  <a:solidFill>
                    <a:schemeClr val="tx1"/>
                  </a:solidFill>
                </a:rPr>
                <a:t>JDBC Driver Vendor Implementation</a:t>
              </a:r>
              <a:endParaRPr lang="ru-RU" dirty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3785775" y="4643117"/>
              <a:ext cx="3286555" cy="92902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b"/>
            <a:lstStyle/>
            <a:p>
              <a:pPr algn="ctr">
                <a:defRPr/>
              </a:pPr>
              <a:r>
                <a:rPr lang="ru-RU" dirty="0">
                  <a:solidFill>
                    <a:schemeClr val="tx1"/>
                  </a:solidFill>
                </a:rPr>
                <a:t>Реализации драйверов от поставщиков</a:t>
              </a:r>
            </a:p>
            <a:p>
              <a:pPr algn="ctr">
                <a:defRPr/>
              </a:pPr>
              <a:r>
                <a:rPr lang="en-US" sz="1200" dirty="0" err="1">
                  <a:solidFill>
                    <a:schemeClr val="tx1"/>
                  </a:solidFill>
                  <a:latin typeface="Courier New" pitchFamily="49" charset="0"/>
                </a:rPr>
                <a:t>OracleConnection</a:t>
              </a:r>
              <a:r>
                <a:rPr lang="en-US" sz="1200" dirty="0">
                  <a:solidFill>
                    <a:schemeClr val="tx1"/>
                  </a:solidFill>
                  <a:latin typeface="Courier New" pitchFamily="49" charset="0"/>
                </a:rPr>
                <a:t>, </a:t>
              </a:r>
              <a:r>
                <a:rPr lang="en-US" sz="1200" dirty="0" err="1">
                  <a:solidFill>
                    <a:schemeClr val="tx1"/>
                  </a:solidFill>
                  <a:latin typeface="Courier New" pitchFamily="49" charset="0"/>
                </a:rPr>
                <a:t>OracleStatement</a:t>
              </a:r>
              <a:r>
                <a:rPr lang="en-US" sz="1200" dirty="0">
                  <a:solidFill>
                    <a:schemeClr val="tx1"/>
                  </a:solidFill>
                  <a:latin typeface="Courier New" pitchFamily="49" charset="0"/>
                </a:rPr>
                <a:t>, </a:t>
              </a:r>
              <a:r>
                <a:rPr lang="en-US" sz="1200" dirty="0" err="1">
                  <a:solidFill>
                    <a:schemeClr val="tx1"/>
                  </a:solidFill>
                  <a:latin typeface="Courier New" pitchFamily="49" charset="0"/>
                </a:rPr>
                <a:t>OracleResultSet</a:t>
              </a:r>
              <a:endParaRPr lang="ru-RU" sz="1200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dirty="0">
                <a:solidFill>
                  <a:schemeClr val="tx1"/>
                </a:solidFill>
              </a:endParaRPr>
            </a:p>
            <a:p>
              <a:pPr algn="ctr">
                <a:defRPr/>
              </a:pPr>
              <a:endParaRPr lang="ru-RU" dirty="0">
                <a:solidFill>
                  <a:schemeClr val="tx1"/>
                </a:solidFill>
              </a:endParaRPr>
            </a:p>
          </p:txBody>
        </p:sp>
      </p:grpSp>
      <p:sp>
        <p:nvSpPr>
          <p:cNvPr id="10" name="Right Arrow 9"/>
          <p:cNvSpPr/>
          <p:nvPr/>
        </p:nvSpPr>
        <p:spPr>
          <a:xfrm>
            <a:off x="3643313" y="1643063"/>
            <a:ext cx="1625600" cy="5238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Использует</a:t>
            </a:r>
          </a:p>
        </p:txBody>
      </p:sp>
      <p:sp>
        <p:nvSpPr>
          <p:cNvPr id="11" name="Right Arrow 10"/>
          <p:cNvSpPr/>
          <p:nvPr/>
        </p:nvSpPr>
        <p:spPr>
          <a:xfrm rot="16200000">
            <a:off x="5614988" y="3028950"/>
            <a:ext cx="2057400" cy="5715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chemeClr val="tx1"/>
                </a:solidFill>
              </a:rPr>
              <a:t>Реализуют</a:t>
            </a:r>
          </a:p>
        </p:txBody>
      </p:sp>
      <p:sp>
        <p:nvSpPr>
          <p:cNvPr id="3080" name="Rectangle 11"/>
          <p:cNvSpPr>
            <a:spLocks noChangeArrowheads="1"/>
          </p:cNvSpPr>
          <p:nvPr/>
        </p:nvSpPr>
        <p:spPr bwMode="auto">
          <a:xfrm>
            <a:off x="928688" y="2714625"/>
            <a:ext cx="5072062" cy="757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/>
              <a:t>JDBC API </a:t>
            </a:r>
            <a:r>
              <a:rPr lang="ru-RU"/>
              <a:t>состоит из </a:t>
            </a:r>
            <a:r>
              <a:rPr lang="ru-RU" i="1"/>
              <a:t>интерфейсов</a:t>
            </a:r>
            <a:r>
              <a:rPr lang="ru-RU"/>
              <a:t> и классов, используемых для доступа к данным, независимо от их источника </a:t>
            </a:r>
          </a:p>
        </p:txBody>
      </p:sp>
      <p:sp>
        <p:nvSpPr>
          <p:cNvPr id="13" name="Right Arrow 12"/>
          <p:cNvSpPr/>
          <p:nvPr/>
        </p:nvSpPr>
        <p:spPr>
          <a:xfrm>
            <a:off x="357188" y="2928938"/>
            <a:ext cx="5715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082" name="Rectangle 13"/>
          <p:cNvSpPr>
            <a:spLocks noChangeArrowheads="1"/>
          </p:cNvSpPr>
          <p:nvPr/>
        </p:nvSpPr>
        <p:spPr bwMode="auto">
          <a:xfrm>
            <a:off x="4071938" y="5929313"/>
            <a:ext cx="4572000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/>
              <a:t>Конкретный драйвер БД реализует все </a:t>
            </a:r>
            <a:r>
              <a:rPr lang="en-US"/>
              <a:t>JDBC </a:t>
            </a:r>
            <a:r>
              <a:rPr lang="ru-RU"/>
              <a:t>интерфейсы и набор их функций</a:t>
            </a:r>
            <a:endParaRPr lang="en-US"/>
          </a:p>
          <a:p>
            <a:pPr>
              <a:lnSpc>
                <a:spcPct val="80000"/>
              </a:lnSpc>
            </a:pPr>
            <a:r>
              <a:rPr lang="ru-RU" sz="1200" i="1">
                <a:latin typeface="Courier New" pitchFamily="49" charset="0"/>
              </a:rPr>
              <a:t>	</a:t>
            </a:r>
            <a:endParaRPr lang="ru-RU"/>
          </a:p>
        </p:txBody>
      </p:sp>
      <p:sp>
        <p:nvSpPr>
          <p:cNvPr id="15" name="Right Arrow 14"/>
          <p:cNvSpPr/>
          <p:nvPr/>
        </p:nvSpPr>
        <p:spPr>
          <a:xfrm>
            <a:off x="3357563" y="6072188"/>
            <a:ext cx="5715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Типы</a:t>
            </a:r>
            <a:r>
              <a:rPr lang="en-US" smtClean="0"/>
              <a:t> JDBC </a:t>
            </a:r>
            <a:r>
              <a:rPr lang="ru-RU" smtClean="0"/>
              <a:t>драйверов</a:t>
            </a:r>
            <a:r>
              <a:rPr lang="en-US" smtClean="0"/>
              <a:t/>
            </a:r>
            <a:br>
              <a:rPr lang="en-US" smtClean="0"/>
            </a:br>
            <a:r>
              <a:rPr lang="en-US" sz="1600" smtClean="0"/>
              <a:t>(</a:t>
            </a:r>
            <a:r>
              <a:rPr lang="en-US" sz="1600" smtClean="0">
                <a:hlinkClick r:id="rId2"/>
              </a:rPr>
              <a:t>http://java.sun.com/products/jdbc/driverdesc.html</a:t>
            </a:r>
            <a:r>
              <a:rPr lang="en-US" sz="1600" smtClean="0"/>
              <a:t>)</a:t>
            </a:r>
            <a:endParaRPr lang="ru-RU" smtClean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71472" y="1214422"/>
          <a:ext cx="8229600" cy="391160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928688" y="4929188"/>
            <a:ext cx="778668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Большинство современных драйверов 4 типа написаны целиком на </a:t>
            </a:r>
            <a:r>
              <a:rPr lang="en-US"/>
              <a:t>Java, </a:t>
            </a:r>
            <a:r>
              <a:rPr lang="ru-RU"/>
              <a:t>не зависят от платформы и не требуют установки дополнительных библиотек (например клиента </a:t>
            </a:r>
            <a:r>
              <a:rPr lang="en-US"/>
              <a:t>Oracle)</a:t>
            </a:r>
            <a:endParaRPr lang="ru-RU"/>
          </a:p>
        </p:txBody>
      </p:sp>
      <p:sp>
        <p:nvSpPr>
          <p:cNvPr id="6" name="Right Arrow 5"/>
          <p:cNvSpPr/>
          <p:nvPr/>
        </p:nvSpPr>
        <p:spPr>
          <a:xfrm>
            <a:off x="285750" y="5214938"/>
            <a:ext cx="5715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Параметры подключения</a:t>
            </a:r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32873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b="1" u="sng" smtClean="0">
                <a:latin typeface="Courier New" pitchFamily="49" charset="0"/>
              </a:rPr>
              <a:t>Oracle: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latin typeface="Courier New" pitchFamily="49" charset="0"/>
              </a:rPr>
              <a:t>Класс драйвера</a:t>
            </a:r>
            <a:r>
              <a:rPr lang="en-US" sz="1800" b="1" smtClean="0">
                <a:latin typeface="Courier New" pitchFamily="49" charset="0"/>
              </a:rPr>
              <a:t>:   </a:t>
            </a:r>
            <a:r>
              <a:rPr lang="en-US" sz="1800" smtClean="0">
                <a:latin typeface="Courier New" pitchFamily="49" charset="0"/>
              </a:rPr>
              <a:t>oracle.jdbc.OracleDriver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n-US" sz="1800" b="1" smtClean="0">
                <a:latin typeface="Courier New" pitchFamily="49" charset="0"/>
              </a:rPr>
              <a:t>URL: 	           </a:t>
            </a:r>
            <a:r>
              <a:rPr lang="ru-RU" sz="1800" smtClean="0">
                <a:latin typeface="Courier New" pitchFamily="49" charset="0"/>
              </a:rPr>
              <a:t>jdbc:oracle:</a:t>
            </a:r>
            <a:r>
              <a:rPr lang="en-US" sz="1800" smtClean="0">
                <a:latin typeface="Courier New" pitchFamily="49" charset="0"/>
              </a:rPr>
              <a:t>thin</a:t>
            </a:r>
            <a:r>
              <a:rPr lang="ru-RU" sz="1800" smtClean="0">
                <a:latin typeface="Courier New" pitchFamily="49" charset="0"/>
              </a:rPr>
              <a:t>:@localhost:1521:</a:t>
            </a:r>
            <a:r>
              <a:rPr lang="en-US" sz="1800" smtClean="0">
                <a:latin typeface="Courier New" pitchFamily="49" charset="0"/>
              </a:rPr>
              <a:t>stud</a:t>
            </a:r>
            <a:endParaRPr lang="ru-RU" sz="1800" smtClean="0"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latin typeface="Courier New" pitchFamily="49" charset="0"/>
              </a:rPr>
              <a:t>Имя пользователя</a:t>
            </a:r>
            <a:r>
              <a:rPr lang="en-US" sz="1800" b="1" smtClean="0">
                <a:latin typeface="Courier New" pitchFamily="49" charset="0"/>
              </a:rPr>
              <a:t>: </a:t>
            </a:r>
            <a:r>
              <a:rPr lang="en-US" sz="1800" smtClean="0">
                <a:latin typeface="Courier New" pitchFamily="49" charset="0"/>
              </a:rPr>
              <a:t>o0</a:t>
            </a:r>
            <a:r>
              <a:rPr lang="ru-RU" sz="1800" smtClean="0">
                <a:latin typeface="Courier New" pitchFamily="49" charset="0"/>
              </a:rPr>
              <a:t>1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b="1" smtClean="0">
                <a:latin typeface="Courier New" pitchFamily="49" charset="0"/>
              </a:rPr>
              <a:t>Пароль</a:t>
            </a:r>
            <a:r>
              <a:rPr lang="en-US" sz="1800" b="1" smtClean="0">
                <a:latin typeface="Courier New" pitchFamily="49" charset="0"/>
              </a:rPr>
              <a:t>:	     </a:t>
            </a:r>
            <a:r>
              <a:rPr lang="en-US" sz="1800" smtClean="0">
                <a:latin typeface="Courier New" pitchFamily="49" charset="0"/>
              </a:rPr>
              <a:t>o0</a:t>
            </a:r>
            <a:r>
              <a:rPr lang="ru-RU" sz="1800" smtClean="0">
                <a:latin typeface="Courier New" pitchFamily="49" charset="0"/>
              </a:rPr>
              <a:t>1</a:t>
            </a:r>
            <a:endParaRPr lang="en-US" sz="1800" smtClean="0"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800" smtClean="0">
              <a:latin typeface="Courier New" pitchFamily="49" charset="0"/>
            </a:endParaRP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800" smtClean="0"/>
              <a:t>		</a:t>
            </a:r>
            <a:endParaRPr lang="en-US" sz="18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n-US" sz="1800" smtClean="0">
              <a:latin typeface="Courier New" pitchFamily="49" charset="0"/>
            </a:endParaRPr>
          </a:p>
          <a:p>
            <a:pPr lvl="1" eaLnBrk="1" hangingPunct="1"/>
            <a:endParaRPr lang="ru-RU" sz="4000" smtClean="0"/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857250" y="4929188"/>
            <a:ext cx="8286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Использование конкретного источника данных (БД) и драйвера можно указывать в настройках приложения, чтобы исходный код не зависел от типа, имени и расположения базы данных</a:t>
            </a:r>
          </a:p>
        </p:txBody>
      </p:sp>
      <p:sp>
        <p:nvSpPr>
          <p:cNvPr id="5" name="Right Arrow 4"/>
          <p:cNvSpPr/>
          <p:nvPr/>
        </p:nvSpPr>
        <p:spPr>
          <a:xfrm>
            <a:off x="142875" y="5143500"/>
            <a:ext cx="5715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500063" y="3429000"/>
            <a:ext cx="8229600" cy="132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b="1" u="sng" kern="0" dirty="0" err="1">
                <a:latin typeface="Courier New" pitchFamily="49" charset="0"/>
              </a:rPr>
              <a:t>MySQL</a:t>
            </a:r>
            <a:r>
              <a:rPr lang="en-US" b="1" u="sng" kern="0" dirty="0">
                <a:latin typeface="Courier New" pitchFamily="49" charset="0"/>
              </a:rPr>
              <a:t>:</a:t>
            </a:r>
            <a:endParaRPr lang="ru-RU" b="1" u="sng" kern="0" dirty="0">
              <a:latin typeface="Courier New" pitchFamily="49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b="1" kern="0" dirty="0">
                <a:latin typeface="Courier New" pitchFamily="49" charset="0"/>
              </a:rPr>
              <a:t>Класс драйвера</a:t>
            </a:r>
            <a:r>
              <a:rPr lang="en-US" b="1" kern="0" dirty="0">
                <a:latin typeface="Courier New" pitchFamily="49" charset="0"/>
              </a:rPr>
              <a:t>:   </a:t>
            </a:r>
            <a:r>
              <a:rPr lang="en-US" kern="0" dirty="0" err="1">
                <a:latin typeface="Courier New" pitchFamily="49" charset="0"/>
              </a:rPr>
              <a:t>com.mysql.jdbc.Driver</a:t>
            </a:r>
            <a:endParaRPr lang="en-US" kern="0" dirty="0">
              <a:latin typeface="Courier New" pitchFamily="49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en-US" b="1" kern="0" dirty="0">
                <a:latin typeface="Courier New" pitchFamily="49" charset="0"/>
              </a:rPr>
              <a:t>URL: </a:t>
            </a:r>
            <a:r>
              <a:rPr lang="en-US" sz="1600" kern="0" dirty="0" err="1">
                <a:latin typeface="Courier New" pitchFamily="49" charset="0"/>
              </a:rPr>
              <a:t>jdbc:mysql</a:t>
            </a:r>
            <a:r>
              <a:rPr lang="en-US" sz="1600" kern="0" dirty="0">
                <a:latin typeface="Courier New" pitchFamily="49" charset="0"/>
              </a:rPr>
              <a:t>://localhost:3306/</a:t>
            </a:r>
            <a:r>
              <a:rPr lang="en-US" sz="1600" kern="0" dirty="0" err="1">
                <a:latin typeface="Courier New" pitchFamily="49" charset="0"/>
              </a:rPr>
              <a:t>sample?characterEncoding</a:t>
            </a:r>
            <a:r>
              <a:rPr lang="en-US" sz="1600" kern="0" dirty="0">
                <a:latin typeface="Courier New" pitchFamily="49" charset="0"/>
              </a:rPr>
              <a:t>=UTF-8</a:t>
            </a:r>
            <a:endParaRPr lang="ru-RU" kern="0" dirty="0">
              <a:latin typeface="Courier New" pitchFamily="49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b="1" kern="0" dirty="0">
                <a:latin typeface="Courier New" pitchFamily="49" charset="0"/>
              </a:rPr>
              <a:t>Имя пользователя</a:t>
            </a:r>
            <a:r>
              <a:rPr lang="en-US" b="1" kern="0" dirty="0">
                <a:latin typeface="Courier New" pitchFamily="49" charset="0"/>
              </a:rPr>
              <a:t>: </a:t>
            </a:r>
            <a:r>
              <a:rPr lang="en-US" kern="0" dirty="0">
                <a:latin typeface="Courier New" pitchFamily="49" charset="0"/>
              </a:rPr>
              <a:t>root</a:t>
            </a:r>
            <a:endParaRPr lang="ru-RU" kern="0" dirty="0">
              <a:latin typeface="Courier New" pitchFamily="49" charset="0"/>
            </a:endParaRP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defRPr/>
            </a:pPr>
            <a:r>
              <a:rPr lang="ru-RU" b="1" kern="0" dirty="0">
                <a:latin typeface="Courier New" pitchFamily="49" charset="0"/>
              </a:rPr>
              <a:t>Пароль</a:t>
            </a:r>
            <a:r>
              <a:rPr lang="en-US" b="1" kern="0" dirty="0">
                <a:latin typeface="Courier New" pitchFamily="49" charset="0"/>
              </a:rPr>
              <a:t>:	     </a:t>
            </a:r>
            <a:r>
              <a:rPr lang="en-US" kern="0" dirty="0">
                <a:latin typeface="Courier New" pitchFamily="49" charset="0"/>
              </a:rPr>
              <a:t>123</a:t>
            </a:r>
          </a:p>
        </p:txBody>
      </p:sp>
      <p:sp>
        <p:nvSpPr>
          <p:cNvPr id="5127" name="Rectangle 6"/>
          <p:cNvSpPr>
            <a:spLocks noChangeArrowheads="1"/>
          </p:cNvSpPr>
          <p:nvPr/>
        </p:nvSpPr>
        <p:spPr bwMode="auto">
          <a:xfrm>
            <a:off x="857250" y="5929313"/>
            <a:ext cx="80724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/>
              <a:t>Независимость от СУБД кончается там, где используется специфический для СУБД </a:t>
            </a:r>
            <a:r>
              <a:rPr lang="en-US"/>
              <a:t>SQL-</a:t>
            </a:r>
            <a:r>
              <a:rPr lang="ru-RU"/>
              <a:t>запрос, или нестандартная функция </a:t>
            </a:r>
            <a:r>
              <a:rPr lang="en-US"/>
              <a:t>JDBC</a:t>
            </a:r>
            <a:r>
              <a:rPr lang="ru-RU"/>
              <a:t>.</a:t>
            </a:r>
            <a:endParaRPr lang="en-US"/>
          </a:p>
          <a:p>
            <a:pPr>
              <a:lnSpc>
                <a:spcPct val="80000"/>
              </a:lnSpc>
            </a:pPr>
            <a:endParaRPr lang="en-US"/>
          </a:p>
          <a:p>
            <a:pPr>
              <a:lnSpc>
                <a:spcPct val="80000"/>
              </a:lnSpc>
            </a:pPr>
            <a:r>
              <a:rPr lang="en-US" sz="1200">
                <a:latin typeface="Courier New" pitchFamily="49" charset="0"/>
              </a:rPr>
              <a:t>		select * from TABLE1 where ROWNUM&lt;5</a:t>
            </a:r>
            <a:endParaRPr lang="en-US" sz="1200">
              <a:latin typeface="Courier New" pitchFamily="49" charset="0"/>
              <a:sym typeface="Wingdings" pitchFamily="2" charset="2"/>
            </a:endParaRPr>
          </a:p>
        </p:txBody>
      </p:sp>
      <p:sp>
        <p:nvSpPr>
          <p:cNvPr id="8" name="Right Arrow 7"/>
          <p:cNvSpPr/>
          <p:nvPr/>
        </p:nvSpPr>
        <p:spPr>
          <a:xfrm>
            <a:off x="142875" y="6072188"/>
            <a:ext cx="571500" cy="2857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pPr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>Основные интерфейсы и классы </a:t>
            </a:r>
            <a:r>
              <a:rPr lang="en-US" sz="4000" smtClean="0"/>
              <a:t>JDBC</a:t>
            </a:r>
            <a:endParaRPr lang="ru-RU" sz="4000" smtClean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148" name="Picture 5" descr="JDBCDemo"/>
          <p:cNvPicPr>
            <a:picLocks noChangeAspect="1" noChangeArrowheads="1"/>
          </p:cNvPicPr>
          <p:nvPr/>
        </p:nvPicPr>
        <p:blipFill>
          <a:blip r:embed="rId2" cstate="print"/>
          <a:srcRect r="13341" b="5688"/>
          <a:stretch>
            <a:fillRect/>
          </a:stretch>
        </p:blipFill>
        <p:spPr bwMode="auto">
          <a:xfrm>
            <a:off x="144463" y="1500188"/>
            <a:ext cx="8856662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6"/>
          <p:cNvSpPr>
            <a:spLocks noChangeArrowheads="1"/>
          </p:cNvSpPr>
          <p:nvPr/>
        </p:nvSpPr>
        <p:spPr bwMode="auto">
          <a:xfrm>
            <a:off x="357188" y="6286500"/>
            <a:ext cx="84296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>
                <a:latin typeface="Courier New" pitchFamily="49" charset="0"/>
                <a:sym typeface="Wingdings" pitchFamily="2" charset="2"/>
              </a:rPr>
              <a:t></a:t>
            </a:r>
            <a:r>
              <a:rPr lang="en-US">
                <a:latin typeface="Courier New" pitchFamily="49" charset="0"/>
                <a:sym typeface="Wingdings" pitchFamily="2" charset="2"/>
              </a:rPr>
              <a:t> </a:t>
            </a:r>
            <a:r>
              <a:rPr lang="ru-RU">
                <a:latin typeface="Courier New" pitchFamily="49" charset="0"/>
                <a:sym typeface="Wingdings" pitchFamily="2" charset="2"/>
              </a:rPr>
              <a:t>Пример</a:t>
            </a:r>
            <a:r>
              <a:rPr lang="en-US">
                <a:latin typeface="Courier New" pitchFamily="49" charset="0"/>
                <a:sym typeface="Wingdings" pitchFamily="2" charset="2"/>
              </a:rPr>
              <a:t>: org.mai806.jdbcsample.QuerySample</a:t>
            </a:r>
            <a:endParaRPr lang="ru-RU">
              <a:latin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Подключение к БД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81075"/>
            <a:ext cx="8229600" cy="309562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/* ======== Подключение к MS SQL Server ===== */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        // Загрузка драйвера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        Class.forName("</a:t>
            </a:r>
            <a:r>
              <a:rPr lang="ru-RU" sz="1400" b="1" smtClean="0"/>
              <a:t>com.microsoft.sqlserver.jdbc.SQLServerDriver</a:t>
            </a:r>
            <a:r>
              <a:rPr lang="ru-RU" sz="1400" smtClean="0"/>
              <a:t>");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        // Соединение с базой данных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        Connection connection = DriverManager.getConnection(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                "</a:t>
            </a:r>
            <a:r>
              <a:rPr lang="ru-RU" sz="1400" b="1" smtClean="0"/>
              <a:t>jdbc:sqlserver://localhost:1433;databaseName=o01;</a:t>
            </a:r>
            <a:r>
              <a:rPr lang="ru-RU" sz="1400" smtClean="0"/>
              <a:t>“</a:t>
            </a:r>
            <a:r>
              <a:rPr lang="en-US" sz="1400" smtClean="0"/>
              <a:t>, </a:t>
            </a:r>
            <a:r>
              <a:rPr lang="ru-RU" sz="1400" smtClean="0"/>
              <a:t>"</a:t>
            </a:r>
            <a:r>
              <a:rPr lang="ru-RU" sz="1400" b="1" smtClean="0"/>
              <a:t>sa</a:t>
            </a:r>
            <a:r>
              <a:rPr lang="ru-RU" sz="1400" smtClean="0"/>
              <a:t>", "</a:t>
            </a:r>
            <a:r>
              <a:rPr lang="ru-RU" sz="1400" b="1" smtClean="0"/>
              <a:t>123</a:t>
            </a:r>
            <a:r>
              <a:rPr lang="ru-RU" sz="1400" smtClean="0"/>
              <a:t>"); </a:t>
            </a:r>
            <a:endParaRPr lang="en-US" sz="1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ru-RU" sz="1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/* ======== Подключение к Oracle ============</a:t>
            </a:r>
            <a:r>
              <a:rPr lang="en-US" sz="1400" smtClean="0"/>
              <a:t> */</a:t>
            </a:r>
            <a:endParaRPr lang="ru-RU" sz="140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        // Загрузка драйвера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        Class.forName("</a:t>
            </a:r>
            <a:r>
              <a:rPr lang="ru-RU" sz="1400" b="1" smtClean="0"/>
              <a:t>oracle.jdbc.OracleDriver</a:t>
            </a:r>
            <a:r>
              <a:rPr lang="ru-RU" sz="1400" smtClean="0"/>
              <a:t>");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        // Соединение с базой данных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        Connection connection = DriverManager.getConnection(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400" smtClean="0"/>
              <a:t>                        "</a:t>
            </a:r>
            <a:r>
              <a:rPr lang="ru-RU" sz="1400" b="1" smtClean="0"/>
              <a:t>jdbc:oracle:thin:@localhost:1521:orcl</a:t>
            </a:r>
            <a:r>
              <a:rPr lang="ru-RU" sz="1400" smtClean="0"/>
              <a:t>", "</a:t>
            </a:r>
            <a:r>
              <a:rPr lang="ru-RU" sz="1400" b="1" smtClean="0"/>
              <a:t>o01</a:t>
            </a:r>
            <a:r>
              <a:rPr lang="ru-RU" sz="1400" smtClean="0"/>
              <a:t>", "</a:t>
            </a:r>
            <a:r>
              <a:rPr lang="ru-RU" sz="1400" b="1" smtClean="0"/>
              <a:t>o01</a:t>
            </a:r>
            <a:r>
              <a:rPr lang="ru-RU" sz="1400" smtClean="0"/>
              <a:t>");</a:t>
            </a:r>
          </a:p>
        </p:txBody>
      </p:sp>
      <p:sp>
        <p:nvSpPr>
          <p:cNvPr id="7172" name="Text Box 6"/>
          <p:cNvSpPr txBox="1">
            <a:spLocks noChangeArrowheads="1"/>
          </p:cNvSpPr>
          <p:nvPr/>
        </p:nvSpPr>
        <p:spPr bwMode="auto">
          <a:xfrm>
            <a:off x="468313" y="4076700"/>
            <a:ext cx="7699375" cy="2528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ru-RU"/>
              <a:t>Параметры соединения</a:t>
            </a:r>
            <a:r>
              <a:rPr lang="en-US"/>
              <a:t>: </a:t>
            </a:r>
            <a:endParaRPr lang="ru-RU"/>
          </a:p>
          <a:p>
            <a:pPr marL="342900" indent="-342900">
              <a:buFontTx/>
              <a:buAutoNum type="arabicPeriod"/>
            </a:pPr>
            <a:r>
              <a:rPr lang="ru-RU"/>
              <a:t>Класс </a:t>
            </a:r>
            <a:r>
              <a:rPr lang="en-US"/>
              <a:t>JDBC </a:t>
            </a:r>
            <a:r>
              <a:rPr lang="ru-RU"/>
              <a:t>драйвера</a:t>
            </a:r>
            <a:r>
              <a:rPr lang="en-US"/>
              <a:t> </a:t>
            </a:r>
            <a:r>
              <a:rPr lang="ru-RU"/>
              <a:t>для СУБД</a:t>
            </a:r>
          </a:p>
          <a:p>
            <a:pPr marL="800100" lvl="1" indent="-342900"/>
            <a:r>
              <a:rPr lang="ru-RU" sz="1400" b="1">
                <a:latin typeface="Courier New" pitchFamily="49" charset="0"/>
              </a:rPr>
              <a:t>com.microsoft.sqlserver.jdbc.SQLServerDriver</a:t>
            </a:r>
            <a:endParaRPr lang="en-US" sz="1000" b="1">
              <a:latin typeface="Courier New" pitchFamily="49" charset="0"/>
            </a:endParaRPr>
          </a:p>
          <a:p>
            <a:pPr marL="342900" indent="-342900">
              <a:buFontTx/>
              <a:buAutoNum type="arabicPeriod"/>
            </a:pPr>
            <a:r>
              <a:rPr lang="en-US"/>
              <a:t>URL – </a:t>
            </a:r>
            <a:r>
              <a:rPr lang="ru-RU"/>
              <a:t>содержит протокол, имя сервера, порт и имя экземпляра БД</a:t>
            </a:r>
            <a:endParaRPr lang="en-US"/>
          </a:p>
          <a:p>
            <a:pPr marL="800100" lvl="1" indent="-342900"/>
            <a:r>
              <a:rPr lang="ru-RU" sz="1400" b="1">
                <a:latin typeface="Courier New" pitchFamily="49" charset="0"/>
              </a:rPr>
              <a:t>jdbc:sqlserver://localhost:1433;databaseName=o01</a:t>
            </a:r>
            <a:endParaRPr lang="en-US" sz="1400" b="1">
              <a:latin typeface="Courier New" pitchFamily="49" charset="0"/>
            </a:endParaRPr>
          </a:p>
          <a:p>
            <a:pPr marL="800100" lvl="1" indent="-342900"/>
            <a:r>
              <a:rPr lang="en-US" sz="1400" b="1">
                <a:latin typeface="Courier New" pitchFamily="49" charset="0"/>
              </a:rPr>
              <a:t>jdbc:</a:t>
            </a:r>
            <a:r>
              <a:rPr lang="ru-RU" sz="1400" b="1" i="1">
                <a:latin typeface="Courier New" pitchFamily="49" charset="0"/>
              </a:rPr>
              <a:t>драйвер</a:t>
            </a:r>
            <a:r>
              <a:rPr lang="en-US" sz="1400" b="1">
                <a:latin typeface="Courier New" pitchFamily="49" charset="0"/>
              </a:rPr>
              <a:t>://</a:t>
            </a:r>
            <a:r>
              <a:rPr lang="ru-RU" sz="1400" b="1" i="1">
                <a:latin typeface="Courier New" pitchFamily="49" charset="0"/>
              </a:rPr>
              <a:t>сервер</a:t>
            </a:r>
            <a:r>
              <a:rPr lang="en-US" sz="1400" b="1">
                <a:latin typeface="Courier New" pitchFamily="49" charset="0"/>
              </a:rPr>
              <a:t>:</a:t>
            </a:r>
            <a:r>
              <a:rPr lang="ru-RU" sz="1400" b="1" i="1">
                <a:latin typeface="Courier New" pitchFamily="49" charset="0"/>
              </a:rPr>
              <a:t>порт</a:t>
            </a:r>
            <a:r>
              <a:rPr lang="en-US" sz="1400" b="1">
                <a:latin typeface="Courier New" pitchFamily="49" charset="0"/>
              </a:rPr>
              <a:t>;databaseName=</a:t>
            </a:r>
            <a:r>
              <a:rPr lang="ru-RU" sz="1400" b="1" i="1">
                <a:latin typeface="Courier New" pitchFamily="49" charset="0"/>
              </a:rPr>
              <a:t>экз.БД</a:t>
            </a:r>
            <a:endParaRPr lang="ru-RU" sz="1400" i="1">
              <a:latin typeface="Courier New" pitchFamily="49" charset="0"/>
            </a:endParaRPr>
          </a:p>
          <a:p>
            <a:pPr marL="342900" indent="-342900">
              <a:buFontTx/>
              <a:buAutoNum type="arabicPeriod"/>
            </a:pPr>
            <a:r>
              <a:rPr lang="ru-RU"/>
              <a:t>Имя пользователя (</a:t>
            </a:r>
            <a:r>
              <a:rPr lang="en-US"/>
              <a:t>login)</a:t>
            </a:r>
          </a:p>
          <a:p>
            <a:pPr marL="800100" lvl="1" indent="-342900"/>
            <a:r>
              <a:rPr lang="en-US" sz="1400" b="1">
                <a:latin typeface="Courier New" pitchFamily="49" charset="0"/>
              </a:rPr>
              <a:t>sa</a:t>
            </a:r>
          </a:p>
          <a:p>
            <a:pPr marL="342900" indent="-342900">
              <a:buFontTx/>
              <a:buAutoNum type="arabicPeriod"/>
            </a:pPr>
            <a:r>
              <a:rPr lang="ru-RU"/>
              <a:t>Пароль (</a:t>
            </a:r>
            <a:r>
              <a:rPr lang="en-US"/>
              <a:t>password)</a:t>
            </a:r>
          </a:p>
          <a:p>
            <a:pPr marL="800100" lvl="1" indent="-342900"/>
            <a:r>
              <a:rPr lang="en-US" sz="1400" b="1">
                <a:latin typeface="Courier New" pitchFamily="49" charset="0"/>
              </a:rPr>
              <a:t>sa</a:t>
            </a: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Использование транзакций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600200"/>
            <a:ext cx="8280400" cy="48529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1800" smtClean="0"/>
              <a:t>java.sql.Connection: 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getAutoCommit()/setAutoCommit(boolean)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commit()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rollback()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1600" smtClean="0"/>
              <a:t>setTransactionIsolation()</a:t>
            </a:r>
          </a:p>
          <a:p>
            <a:pPr lvl="1" eaLnBrk="1" hangingPunct="1">
              <a:lnSpc>
                <a:spcPct val="80000"/>
              </a:lnSpc>
            </a:pPr>
            <a:endParaRPr lang="en-US" sz="1600" smtClean="0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autoCommit=true – </a:t>
            </a:r>
            <a:r>
              <a:rPr lang="ru-RU" sz="1600" smtClean="0"/>
              <a:t>Транзакция начинается и заканчивается </a:t>
            </a:r>
            <a:r>
              <a:rPr lang="en-US" sz="1600" smtClean="0"/>
              <a:t>c</a:t>
            </a:r>
            <a:r>
              <a:rPr lang="ru-RU" sz="1600" smtClean="0"/>
              <a:t> каждой операцией с базой данных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autoCommit=false – </a:t>
            </a:r>
            <a:r>
              <a:rPr lang="ru-RU" sz="1600" smtClean="0"/>
              <a:t>Ручное управление транзакциями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ru-RU" sz="1600" smtClean="0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ru-RU" sz="1600" smtClean="0"/>
              <a:t>Уровни изоляции:</a:t>
            </a:r>
            <a:endParaRPr lang="en-US" sz="1600" smtClean="0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</a:t>
            </a:r>
            <a:r>
              <a:rPr lang="ru-RU" sz="1600" smtClean="0"/>
              <a:t>TRANSACTION_READ_</a:t>
            </a:r>
            <a:r>
              <a:rPr lang="en-US" sz="1600" smtClean="0"/>
              <a:t>UN</a:t>
            </a:r>
            <a:r>
              <a:rPr lang="ru-RU" sz="1600" smtClean="0"/>
              <a:t>COMMITTED</a:t>
            </a:r>
            <a:endParaRPr lang="en-US" sz="1600" smtClean="0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</a:t>
            </a:r>
            <a:r>
              <a:rPr lang="ru-RU" sz="1600" smtClean="0"/>
              <a:t>TRANSACTION_READ_COMMITTED</a:t>
            </a:r>
            <a:endParaRPr lang="en-US" sz="1600" smtClean="0"/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</a:t>
            </a:r>
            <a:r>
              <a:rPr lang="ru-RU" sz="1600" smtClean="0"/>
              <a:t>TRANSACTION_READ_</a:t>
            </a:r>
            <a:r>
              <a:rPr lang="en-US" sz="1600" smtClean="0"/>
              <a:t>REPEATABLE_READ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r>
              <a:rPr lang="en-US" sz="1600" smtClean="0"/>
              <a:t>	</a:t>
            </a:r>
            <a:r>
              <a:rPr lang="ru-RU" sz="1600" smtClean="0"/>
              <a:t>TRANSACTION_READ</a:t>
            </a:r>
            <a:r>
              <a:rPr lang="en-US" sz="1600" smtClean="0"/>
              <a:t>_SERIALIZABLE</a:t>
            </a:r>
          </a:p>
          <a:p>
            <a:pPr lvl="1" eaLnBrk="1" hangingPunct="1">
              <a:lnSpc>
                <a:spcPct val="80000"/>
              </a:lnSpc>
              <a:buFontTx/>
              <a:buNone/>
            </a:pPr>
            <a:endParaRPr lang="en-US" sz="1600" smtClean="0"/>
          </a:p>
          <a:p>
            <a:pPr eaLnBrk="1" hangingPunct="1">
              <a:lnSpc>
                <a:spcPct val="80000"/>
              </a:lnSpc>
              <a:buFont typeface="Wingdings" pitchFamily="2" charset="2"/>
              <a:buChar char="à"/>
            </a:pPr>
            <a:r>
              <a:rPr lang="ru-RU" sz="1200" smtClean="0">
                <a:latin typeface="Courier New" pitchFamily="49" charset="0"/>
                <a:sym typeface="Wingdings" pitchFamily="2" charset="2"/>
              </a:rPr>
              <a:t>Пример</a:t>
            </a:r>
            <a:r>
              <a:rPr lang="en-US" sz="1200" smtClean="0">
                <a:latin typeface="Courier New" pitchFamily="49" charset="0"/>
                <a:sym typeface="Wingdings" pitchFamily="2" charset="2"/>
              </a:rPr>
              <a:t>: org.mai806.jdbcsample.TransactionalSample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1200" smtClean="0">
                <a:latin typeface="Courier New" pitchFamily="49" charset="0"/>
                <a:sym typeface="Wingdings" pitchFamily="2" charset="2"/>
              </a:rPr>
              <a:t></a:t>
            </a:r>
            <a:r>
              <a:rPr lang="en-US" sz="1200" smtClean="0">
                <a:latin typeface="Courier New" pitchFamily="49" charset="0"/>
                <a:sym typeface="Wingdings" pitchFamily="2" charset="2"/>
              </a:rPr>
              <a:t>  </a:t>
            </a:r>
            <a:r>
              <a:rPr lang="ru-RU" sz="1200" smtClean="0">
                <a:latin typeface="Courier New" pitchFamily="49" charset="0"/>
                <a:sym typeface="Wingdings" pitchFamily="2" charset="2"/>
              </a:rPr>
              <a:t>Пример</a:t>
            </a:r>
            <a:r>
              <a:rPr lang="en-US" sz="1200" smtClean="0">
                <a:latin typeface="Courier New" pitchFamily="49" charset="0"/>
                <a:sym typeface="Wingdings" pitchFamily="2" charset="2"/>
              </a:rPr>
              <a:t> </a:t>
            </a:r>
            <a:r>
              <a:rPr lang="ru-RU" sz="1200" smtClean="0">
                <a:latin typeface="Courier New" pitchFamily="49" charset="0"/>
                <a:sym typeface="Wingdings" pitchFamily="2" charset="2"/>
              </a:rPr>
              <a:t>использования хранимой процедуры</a:t>
            </a:r>
            <a:r>
              <a:rPr lang="en-US" sz="1200" smtClean="0">
                <a:latin typeface="Courier New" pitchFamily="49" charset="0"/>
                <a:sym typeface="Wingdings" pitchFamily="2" charset="2"/>
              </a:rPr>
              <a:t>: org.mai806.jdbcsample.StoredProcedureSample</a:t>
            </a:r>
            <a:endParaRPr lang="ru-RU" sz="1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Размещение бизнес-логики</a:t>
            </a:r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71925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u="sng" dirty="0" smtClean="0"/>
              <a:t>В базе данных</a:t>
            </a:r>
          </a:p>
          <a:p>
            <a:pPr eaLnBrk="1" hangingPunct="1"/>
            <a:r>
              <a:rPr lang="ru-RU" sz="2800" dirty="0" smtClean="0"/>
              <a:t>Хранимые процедуры</a:t>
            </a:r>
          </a:p>
          <a:p>
            <a:pPr eaLnBrk="1" hangingPunct="1"/>
            <a:r>
              <a:rPr lang="ru-RU" sz="2800" dirty="0" smtClean="0"/>
              <a:t>Триггеры</a:t>
            </a:r>
          </a:p>
          <a:p>
            <a:pPr eaLnBrk="1" hangingPunct="1"/>
            <a:r>
              <a:rPr lang="ru-RU" sz="2800" dirty="0" smtClean="0"/>
              <a:t>Функции</a:t>
            </a:r>
          </a:p>
          <a:p>
            <a:pPr eaLnBrk="1" hangingPunct="1"/>
            <a:r>
              <a:rPr lang="en-US" sz="2800" dirty="0" smtClean="0"/>
              <a:t>View</a:t>
            </a:r>
            <a:endParaRPr lang="ru-RU" sz="2800" dirty="0" smtClean="0"/>
          </a:p>
          <a:p>
            <a:pPr eaLnBrk="1" hangingPunct="1">
              <a:buFontTx/>
              <a:buNone/>
            </a:pPr>
            <a:endParaRPr lang="en-US" sz="1600" dirty="0" smtClean="0">
              <a:latin typeface="Courier New" pitchFamily="49" charset="0"/>
              <a:sym typeface="Wingdings" pitchFamily="2" charset="2"/>
            </a:endParaRPr>
          </a:p>
          <a:p>
            <a:pPr eaLnBrk="1" hangingPunct="1">
              <a:buFontTx/>
              <a:buNone/>
            </a:pPr>
            <a:endParaRPr lang="en-US" sz="1600" dirty="0" smtClean="0">
              <a:latin typeface="Courier New" pitchFamily="49" charset="0"/>
              <a:sym typeface="Wingdings" pitchFamily="2" charset="2"/>
            </a:endParaRPr>
          </a:p>
          <a:p>
            <a:pPr eaLnBrk="1" hangingPunct="1">
              <a:buFontTx/>
              <a:buNone/>
            </a:pPr>
            <a:endParaRPr lang="en-US" sz="1600" dirty="0" smtClean="0">
              <a:latin typeface="Courier New" pitchFamily="49" charset="0"/>
              <a:sym typeface="Wingdings" pitchFamily="2" charset="2"/>
            </a:endParaRPr>
          </a:p>
          <a:p>
            <a:pPr eaLnBrk="1" hangingPunct="1">
              <a:buFontTx/>
              <a:buNone/>
            </a:pPr>
            <a:r>
              <a:rPr lang="ru-RU" sz="1600" dirty="0" smtClean="0">
                <a:latin typeface="Courier New" pitchFamily="49" charset="0"/>
                <a:sym typeface="Wingdings" pitchFamily="2" charset="2"/>
              </a:rPr>
              <a:t>Пример</a:t>
            </a:r>
            <a:r>
              <a:rPr lang="en-US" sz="1600" dirty="0" smtClean="0">
                <a:latin typeface="Courier New" pitchFamily="49" charset="0"/>
                <a:sym typeface="Wingdings" pitchFamily="2" charset="2"/>
              </a:rPr>
              <a:t>: </a:t>
            </a:r>
            <a:r>
              <a:rPr lang="en-US" sz="1600" dirty="0" err="1" smtClean="0">
                <a:latin typeface="Courier New" pitchFamily="49" charset="0"/>
                <a:sym typeface="Wingdings" pitchFamily="2" charset="2"/>
              </a:rPr>
              <a:t>StoredProcedureSample</a:t>
            </a:r>
            <a:endParaRPr lang="ru-RU" sz="16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4572000" y="1600200"/>
            <a:ext cx="4357688" cy="358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spcBef>
                <a:spcPct val="20000"/>
              </a:spcBef>
              <a:defRPr/>
            </a:pPr>
            <a:r>
              <a:rPr lang="ru-RU" sz="3200" u="sng" kern="0" dirty="0">
                <a:latin typeface="+mn-lt"/>
              </a:rPr>
              <a:t>В приложении</a:t>
            </a:r>
            <a:endParaRPr lang="en-US" sz="3200" u="sng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800" kern="0" dirty="0">
                <a:latin typeface="+mn-lt"/>
              </a:rPr>
              <a:t>Java/C#</a:t>
            </a:r>
            <a:endParaRPr lang="ru-RU" sz="2800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ru-RU" sz="2800" kern="0" dirty="0" smtClean="0">
                <a:latin typeface="+mn-lt"/>
              </a:rPr>
              <a:t>Фреймворки</a:t>
            </a:r>
            <a:r>
              <a:rPr lang="en-US" sz="2800" kern="0" dirty="0" smtClean="0">
                <a:latin typeface="+mn-lt"/>
              </a:rPr>
              <a:t> 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kern="0" dirty="0" smtClean="0">
                <a:latin typeface="+mn-lt"/>
              </a:rPr>
              <a:t>Spring (Java, .NET)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kern="0" dirty="0" smtClean="0">
                <a:latin typeface="+mn-lt"/>
              </a:rPr>
              <a:t>(N)Hibernate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kern="0" dirty="0" err="1" smtClean="0">
                <a:latin typeface="+mn-lt"/>
              </a:rPr>
              <a:t>EntityFramework</a:t>
            </a:r>
            <a:r>
              <a:rPr lang="en-US" sz="2000" kern="0" dirty="0" smtClean="0">
                <a:latin typeface="+mn-lt"/>
              </a:rPr>
              <a:t> (.NET)</a:t>
            </a:r>
          </a:p>
          <a:p>
            <a:pPr marL="800100" lvl="1" indent="-342900">
              <a:spcBef>
                <a:spcPct val="20000"/>
              </a:spcBef>
              <a:buFont typeface="Arial" charset="0"/>
              <a:buChar char="•"/>
              <a:defRPr/>
            </a:pPr>
            <a:r>
              <a:rPr lang="en-US" sz="2000" kern="0" dirty="0" err="1" smtClean="0">
                <a:latin typeface="+mn-lt"/>
              </a:rPr>
              <a:t>iBatis</a:t>
            </a:r>
            <a:r>
              <a:rPr lang="en-US" sz="2000" kern="0" dirty="0" smtClean="0">
                <a:latin typeface="+mn-lt"/>
              </a:rPr>
              <a:t>/</a:t>
            </a:r>
            <a:r>
              <a:rPr lang="en-US" sz="2000" kern="0" dirty="0" err="1" smtClean="0">
                <a:latin typeface="+mn-lt"/>
              </a:rPr>
              <a:t>myBatis</a:t>
            </a:r>
            <a:r>
              <a:rPr lang="en-US" sz="2000" kern="0" dirty="0" smtClean="0">
                <a:latin typeface="+mn-lt"/>
              </a:rPr>
              <a:t> (Java, .NET)</a:t>
            </a:r>
            <a:endParaRPr lang="ru-RU" sz="2000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ru-RU" sz="2800" kern="0" dirty="0">
              <a:latin typeface="+mn-lt"/>
            </a:endParaRPr>
          </a:p>
          <a:p>
            <a:pPr marL="342900" indent="-342900">
              <a:spcBef>
                <a:spcPct val="20000"/>
              </a:spcBef>
              <a:defRPr/>
            </a:pPr>
            <a:endParaRPr lang="en-US" sz="2800" kern="0" dirty="0">
              <a:latin typeface="+mn-lt"/>
              <a:sym typeface="Wingdings" pitchFamily="2" charset="2"/>
            </a:endParaRPr>
          </a:p>
          <a:p>
            <a:pPr marL="342900" indent="-342900">
              <a:spcBef>
                <a:spcPct val="20000"/>
              </a:spcBef>
              <a:defRPr/>
            </a:pPr>
            <a:r>
              <a:rPr lang="ru-RU" sz="1600" dirty="0" smtClean="0">
                <a:latin typeface="Courier New" pitchFamily="49" charset="0"/>
                <a:sym typeface="Wingdings" pitchFamily="2" charset="2"/>
              </a:rPr>
              <a:t>Примеры</a:t>
            </a:r>
            <a:r>
              <a:rPr lang="en-US" sz="1600" dirty="0" smtClean="0">
                <a:latin typeface="Courier New" pitchFamily="49" charset="0"/>
                <a:sym typeface="Wingdings" pitchFamily="2" charset="2"/>
              </a:rPr>
              <a:t>: </a:t>
            </a:r>
            <a:r>
              <a:rPr lang="en-US" sz="1600" dirty="0" err="1" smtClean="0">
                <a:latin typeface="Courier New" pitchFamily="49" charset="0"/>
                <a:sym typeface="Wingdings" pitchFamily="2" charset="2"/>
              </a:rPr>
              <a:t>TransactionalSample</a:t>
            </a:r>
            <a:r>
              <a:rPr lang="en-US" sz="1600" dirty="0" smtClean="0">
                <a:latin typeface="Courier New" pitchFamily="49" charset="0"/>
                <a:sym typeface="Wingdings" pitchFamily="2" charset="2"/>
              </a:rPr>
              <a:t>, </a:t>
            </a:r>
            <a:r>
              <a:rPr lang="en-US" sz="1600" dirty="0" err="1" smtClean="0">
                <a:latin typeface="Courier New" pitchFamily="49" charset="0"/>
                <a:sym typeface="Wingdings" pitchFamily="2" charset="2"/>
              </a:rPr>
              <a:t>SpringSample</a:t>
            </a:r>
            <a:endParaRPr lang="ru-RU" sz="1600" dirty="0"/>
          </a:p>
          <a:p>
            <a:pPr marL="342900" indent="-342900">
              <a:spcBef>
                <a:spcPct val="20000"/>
              </a:spcBef>
              <a:buFont typeface="Arial" charset="0"/>
              <a:buChar char="•"/>
              <a:defRPr/>
            </a:pPr>
            <a:endParaRPr lang="ru-RU" sz="2800" kern="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Дополнительные функции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Поддержка </a:t>
            </a:r>
            <a:r>
              <a:rPr lang="en-US" smtClean="0"/>
              <a:t>BLOB</a:t>
            </a:r>
            <a:endParaRPr lang="ru-RU" smtClean="0"/>
          </a:p>
          <a:p>
            <a:pPr eaLnBrk="1" hangingPunct="1"/>
            <a:r>
              <a:rPr lang="en-US" smtClean="0"/>
              <a:t>Batch</a:t>
            </a:r>
          </a:p>
          <a:p>
            <a:pPr eaLnBrk="1" hangingPunct="1"/>
            <a:r>
              <a:rPr lang="en-US" smtClean="0"/>
              <a:t>Savepoint</a:t>
            </a:r>
          </a:p>
          <a:p>
            <a:pPr eaLnBrk="1" hangingPunct="1"/>
            <a:r>
              <a:rPr lang="en-US" smtClean="0"/>
              <a:t>Scrollable/Updateable ResultSet</a:t>
            </a:r>
          </a:p>
          <a:p>
            <a:pPr eaLnBrk="1" hangingPunct="1"/>
            <a:r>
              <a:rPr lang="en-US" smtClean="0"/>
              <a:t>RowSet</a:t>
            </a:r>
          </a:p>
          <a:p>
            <a:pPr eaLnBrk="1" hangingPunct="1"/>
            <a:r>
              <a:rPr lang="ru-RU" smtClean="0"/>
              <a:t>Распределенные транзакции (</a:t>
            </a:r>
            <a:r>
              <a:rPr lang="en-US" smtClean="0"/>
              <a:t>XA</a:t>
            </a:r>
            <a:r>
              <a:rPr lang="ru-RU" smtClean="0"/>
              <a:t>)</a:t>
            </a:r>
          </a:p>
          <a:p>
            <a:pPr eaLnBrk="1" hangingPunct="1"/>
            <a:endParaRPr lang="en-US" smtClean="0"/>
          </a:p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1108</TotalTime>
  <Words>538</Words>
  <Application>Microsoft Office PowerPoint</Application>
  <PresentationFormat>On-screen Show (4:3)</PresentationFormat>
  <Paragraphs>126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Оформление по умолчанию</vt:lpstr>
      <vt:lpstr>Java Database Connectivity (JDBC)</vt:lpstr>
      <vt:lpstr>Архитектура JDBC</vt:lpstr>
      <vt:lpstr>Типы JDBC драйверов (http://java.sun.com/products/jdbc/driverdesc.html)</vt:lpstr>
      <vt:lpstr>Параметры подключения</vt:lpstr>
      <vt:lpstr> Основные интерфейсы и классы JDBC</vt:lpstr>
      <vt:lpstr>Подключение к БД</vt:lpstr>
      <vt:lpstr>Использование транзакций</vt:lpstr>
      <vt:lpstr>Размещение бизнес-логики</vt:lpstr>
      <vt:lpstr>Дополнительные функции</vt:lpstr>
      <vt:lpstr>Ссылки</vt:lpstr>
      <vt:lpstr>Задание к лабораторной работе №2</vt:lpstr>
    </vt:vector>
  </TitlesOfParts>
  <Company>ITCI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Eugene</dc:creator>
  <cp:lastModifiedBy>Eugene</cp:lastModifiedBy>
  <cp:revision>146</cp:revision>
  <dcterms:created xsi:type="dcterms:W3CDTF">2006-02-05T23:15:49Z</dcterms:created>
  <dcterms:modified xsi:type="dcterms:W3CDTF">2012-03-01T08:26:59Z</dcterms:modified>
</cp:coreProperties>
</file>