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85" r:id="rId4"/>
    <p:sldId id="277" r:id="rId5"/>
    <p:sldId id="287" r:id="rId6"/>
    <p:sldId id="279" r:id="rId7"/>
    <p:sldId id="258" r:id="rId8"/>
    <p:sldId id="289" r:id="rId9"/>
    <p:sldId id="290" r:id="rId10"/>
    <p:sldId id="291" r:id="rId11"/>
    <p:sldId id="292" r:id="rId12"/>
    <p:sldId id="293" r:id="rId13"/>
    <p:sldId id="295" r:id="rId14"/>
    <p:sldId id="260" r:id="rId15"/>
    <p:sldId id="281" r:id="rId16"/>
    <p:sldId id="262" r:id="rId17"/>
    <p:sldId id="282" r:id="rId18"/>
    <p:sldId id="272" r:id="rId19"/>
    <p:sldId id="288" r:id="rId20"/>
    <p:sldId id="273" r:id="rId21"/>
    <p:sldId id="29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0" d="100"/>
          <a:sy n="80" d="100"/>
        </p:scale>
        <p:origin x="-137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299E69-19BE-4CA5-AE46-FD7A52F62B3C}" type="doc">
      <dgm:prSet loTypeId="urn:microsoft.com/office/officeart/2005/8/layout/matrix1" loCatId="matrix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D5DDA7-3CBD-4165-84B5-807F0CB2FE7F}">
      <dgm:prSet phldrT="[Текст]"/>
      <dgm:spPr/>
      <dgm:t>
        <a:bodyPr/>
        <a:lstStyle/>
        <a:p>
          <a:endParaRPr lang="ru-RU" dirty="0"/>
        </a:p>
      </dgm:t>
    </dgm:pt>
    <dgm:pt modelId="{5B9F7CE8-5245-4FE9-BF51-B3CB0CEA6C07}" type="parTrans" cxnId="{9BF9E902-B726-4AC2-879E-AC53396A6F97}">
      <dgm:prSet/>
      <dgm:spPr/>
      <dgm:t>
        <a:bodyPr/>
        <a:lstStyle/>
        <a:p>
          <a:endParaRPr lang="ru-RU"/>
        </a:p>
      </dgm:t>
    </dgm:pt>
    <dgm:pt modelId="{28CEB187-35A5-4DDF-8976-4E15CFF3A1DA}" type="sibTrans" cxnId="{9BF9E902-B726-4AC2-879E-AC53396A6F97}">
      <dgm:prSet/>
      <dgm:spPr/>
      <dgm:t>
        <a:bodyPr/>
        <a:lstStyle/>
        <a:p>
          <a:endParaRPr lang="ru-RU"/>
        </a:p>
      </dgm:t>
    </dgm:pt>
    <dgm:pt modelId="{8D259D79-69ED-4664-8E0B-6471619E451B}">
      <dgm:prSet phldrT="[Текст]" custT="1"/>
      <dgm:spPr/>
      <dgm:t>
        <a:bodyPr/>
        <a:lstStyle/>
        <a:p>
          <a:r>
            <a:rPr lang="ru-RU" sz="2800" b="0" dirty="0" smtClean="0"/>
            <a:t>Предметно-ориентированный</a:t>
          </a:r>
          <a:endParaRPr lang="ru-RU" sz="2800" b="0" i="1" dirty="0" smtClean="0"/>
        </a:p>
        <a:p>
          <a:r>
            <a:rPr lang="ru-RU" sz="2200" i="1" dirty="0" smtClean="0"/>
            <a:t>Содержит данные одной предметной области</a:t>
          </a:r>
          <a:endParaRPr lang="ru-RU" sz="2200" i="1" dirty="0"/>
        </a:p>
      </dgm:t>
    </dgm:pt>
    <dgm:pt modelId="{A31A8E62-FA46-4AFA-AE47-0E7CA5986AA9}" type="parTrans" cxnId="{45800B94-4613-461F-9F80-0C6506D42724}">
      <dgm:prSet/>
      <dgm:spPr/>
      <dgm:t>
        <a:bodyPr/>
        <a:lstStyle/>
        <a:p>
          <a:endParaRPr lang="ru-RU"/>
        </a:p>
      </dgm:t>
    </dgm:pt>
    <dgm:pt modelId="{4CE3F30E-6D82-49BB-86AA-9E52C340D40F}" type="sibTrans" cxnId="{45800B94-4613-461F-9F80-0C6506D42724}">
      <dgm:prSet/>
      <dgm:spPr/>
      <dgm:t>
        <a:bodyPr/>
        <a:lstStyle/>
        <a:p>
          <a:endParaRPr lang="ru-RU"/>
        </a:p>
      </dgm:t>
    </dgm:pt>
    <dgm:pt modelId="{89ACE1D9-8EDF-4B7E-AD15-B3034A9D6A4C}">
      <dgm:prSet phldrT="[Текст]" custT="1"/>
      <dgm:spPr/>
      <dgm:t>
        <a:bodyPr/>
        <a:lstStyle/>
        <a:p>
          <a:r>
            <a:rPr lang="ru-RU" sz="2800" dirty="0" smtClean="0"/>
            <a:t>Интегрированный</a:t>
          </a:r>
          <a:endParaRPr lang="ru-RU" sz="2100" dirty="0" smtClean="0"/>
        </a:p>
        <a:p>
          <a:r>
            <a:rPr lang="ru-RU" sz="2100" i="1" dirty="0" smtClean="0"/>
            <a:t>Собраны и объединены данные из нескольких источников</a:t>
          </a:r>
          <a:endParaRPr lang="ru-RU" sz="2100" i="1" dirty="0"/>
        </a:p>
      </dgm:t>
    </dgm:pt>
    <dgm:pt modelId="{DE44DC05-C4B6-4F11-B795-B4E6D1486D15}" type="parTrans" cxnId="{96E734CE-7895-4762-9CDF-0347B7D292F9}">
      <dgm:prSet/>
      <dgm:spPr/>
      <dgm:t>
        <a:bodyPr/>
        <a:lstStyle/>
        <a:p>
          <a:endParaRPr lang="ru-RU"/>
        </a:p>
      </dgm:t>
    </dgm:pt>
    <dgm:pt modelId="{75F18FD2-A4B8-4EC2-997B-CFFED1E87F0D}" type="sibTrans" cxnId="{96E734CE-7895-4762-9CDF-0347B7D292F9}">
      <dgm:prSet/>
      <dgm:spPr/>
      <dgm:t>
        <a:bodyPr/>
        <a:lstStyle/>
        <a:p>
          <a:endParaRPr lang="ru-RU"/>
        </a:p>
      </dgm:t>
    </dgm:pt>
    <dgm:pt modelId="{9267BFAF-6C6D-4B8B-89D8-E7EA843A0467}">
      <dgm:prSet phldrT="[Текст]" custT="1"/>
      <dgm:spPr/>
      <dgm:t>
        <a:bodyPr/>
        <a:lstStyle/>
        <a:p>
          <a:r>
            <a:rPr lang="ru-RU" sz="2800" dirty="0" smtClean="0"/>
            <a:t>Неизменяемый</a:t>
          </a:r>
          <a:endParaRPr lang="ru-RU" sz="2100" dirty="0" smtClean="0"/>
        </a:p>
        <a:p>
          <a:r>
            <a:rPr lang="ru-RU" sz="2100" i="1" dirty="0" smtClean="0"/>
            <a:t>Исторические данные добавляются, но не изменяются</a:t>
          </a:r>
          <a:endParaRPr lang="ru-RU" sz="2100" i="1" dirty="0"/>
        </a:p>
      </dgm:t>
    </dgm:pt>
    <dgm:pt modelId="{3A8756E5-A897-4C2A-A209-65F36CEB3AE0}" type="parTrans" cxnId="{795C04FA-CEB4-49AF-8096-F904764D0196}">
      <dgm:prSet/>
      <dgm:spPr/>
      <dgm:t>
        <a:bodyPr/>
        <a:lstStyle/>
        <a:p>
          <a:endParaRPr lang="ru-RU"/>
        </a:p>
      </dgm:t>
    </dgm:pt>
    <dgm:pt modelId="{CDF8CCB1-B48F-4B68-9AFD-A2D2638B7B95}" type="sibTrans" cxnId="{795C04FA-CEB4-49AF-8096-F904764D0196}">
      <dgm:prSet/>
      <dgm:spPr/>
      <dgm:t>
        <a:bodyPr/>
        <a:lstStyle/>
        <a:p>
          <a:endParaRPr lang="ru-RU"/>
        </a:p>
      </dgm:t>
    </dgm:pt>
    <dgm:pt modelId="{74BED977-1B40-4425-AECE-81CCF40428E4}">
      <dgm:prSet phldrT="[Текст]" custT="1"/>
      <dgm:spPr/>
      <dgm:t>
        <a:bodyPr/>
        <a:lstStyle/>
        <a:p>
          <a:r>
            <a:rPr lang="ru-RU" sz="2800" dirty="0" smtClean="0"/>
            <a:t>Привязанный ко времени</a:t>
          </a:r>
        </a:p>
        <a:p>
          <a:r>
            <a:rPr lang="ru-RU" sz="2400" i="1" dirty="0" smtClean="0"/>
            <a:t>Все данные содержат отметку времени</a:t>
          </a:r>
          <a:endParaRPr lang="ru-RU" sz="2400" i="1" dirty="0"/>
        </a:p>
      </dgm:t>
    </dgm:pt>
    <dgm:pt modelId="{870C89AA-69F4-467F-BC58-9232AD67DAD1}" type="parTrans" cxnId="{AED0F4D7-26B6-4BEA-9AE0-80559B303BC5}">
      <dgm:prSet/>
      <dgm:spPr/>
      <dgm:t>
        <a:bodyPr/>
        <a:lstStyle/>
        <a:p>
          <a:endParaRPr lang="ru-RU"/>
        </a:p>
      </dgm:t>
    </dgm:pt>
    <dgm:pt modelId="{F2231AE9-467E-4BE6-8964-3FC3BF0ED6AA}" type="sibTrans" cxnId="{AED0F4D7-26B6-4BEA-9AE0-80559B303BC5}">
      <dgm:prSet/>
      <dgm:spPr/>
      <dgm:t>
        <a:bodyPr/>
        <a:lstStyle/>
        <a:p>
          <a:endParaRPr lang="ru-RU"/>
        </a:p>
      </dgm:t>
    </dgm:pt>
    <dgm:pt modelId="{381AE2B3-2F0A-4151-8168-2CA6478C3DAB}" type="pres">
      <dgm:prSet presAssocID="{05299E69-19BE-4CA5-AE46-FD7A52F62B3C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23497D-133C-4833-AAEF-258E53BBE258}" type="pres">
      <dgm:prSet presAssocID="{05299E69-19BE-4CA5-AE46-FD7A52F62B3C}" presName="matrix" presStyleCnt="0"/>
      <dgm:spPr/>
    </dgm:pt>
    <dgm:pt modelId="{53CF99CB-D927-4750-9874-1F21FB7FD15C}" type="pres">
      <dgm:prSet presAssocID="{05299E69-19BE-4CA5-AE46-FD7A52F62B3C}" presName="tile1" presStyleLbl="node1" presStyleIdx="0" presStyleCnt="4"/>
      <dgm:spPr/>
      <dgm:t>
        <a:bodyPr/>
        <a:lstStyle/>
        <a:p>
          <a:endParaRPr lang="ru-RU"/>
        </a:p>
      </dgm:t>
    </dgm:pt>
    <dgm:pt modelId="{74FEFE11-A4FB-4D50-B1DD-8189E87B1197}" type="pres">
      <dgm:prSet presAssocID="{05299E69-19BE-4CA5-AE46-FD7A52F62B3C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3B793-E64B-4931-9DCE-C829D723B322}" type="pres">
      <dgm:prSet presAssocID="{05299E69-19BE-4CA5-AE46-FD7A52F62B3C}" presName="tile2" presStyleLbl="node1" presStyleIdx="1" presStyleCnt="4"/>
      <dgm:spPr/>
      <dgm:t>
        <a:bodyPr/>
        <a:lstStyle/>
        <a:p>
          <a:endParaRPr lang="ru-RU"/>
        </a:p>
      </dgm:t>
    </dgm:pt>
    <dgm:pt modelId="{12B20E49-FD57-4E98-A8F4-3C308DE2F26F}" type="pres">
      <dgm:prSet presAssocID="{05299E69-19BE-4CA5-AE46-FD7A52F62B3C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0A8A07-FE8B-4167-BF49-CA94B3ABF325}" type="pres">
      <dgm:prSet presAssocID="{05299E69-19BE-4CA5-AE46-FD7A52F62B3C}" presName="tile3" presStyleLbl="node1" presStyleIdx="2" presStyleCnt="4"/>
      <dgm:spPr/>
      <dgm:t>
        <a:bodyPr/>
        <a:lstStyle/>
        <a:p>
          <a:endParaRPr lang="ru-RU"/>
        </a:p>
      </dgm:t>
    </dgm:pt>
    <dgm:pt modelId="{1B767E55-0DC2-4562-B020-D44990AFB2BC}" type="pres">
      <dgm:prSet presAssocID="{05299E69-19BE-4CA5-AE46-FD7A52F62B3C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1C07B-5CFF-4D66-8FAE-03AE67A61414}" type="pres">
      <dgm:prSet presAssocID="{05299E69-19BE-4CA5-AE46-FD7A52F62B3C}" presName="tile4" presStyleLbl="node1" presStyleIdx="3" presStyleCnt="4"/>
      <dgm:spPr/>
      <dgm:t>
        <a:bodyPr/>
        <a:lstStyle/>
        <a:p>
          <a:endParaRPr lang="ru-RU"/>
        </a:p>
      </dgm:t>
    </dgm:pt>
    <dgm:pt modelId="{38FA3605-282C-4A1A-A370-0A6E8186F946}" type="pres">
      <dgm:prSet presAssocID="{05299E69-19BE-4CA5-AE46-FD7A52F62B3C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EE1A8-189A-490E-98D6-10AE1DDC65DB}" type="pres">
      <dgm:prSet presAssocID="{05299E69-19BE-4CA5-AE46-FD7A52F62B3C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45800B94-4613-461F-9F80-0C6506D42724}" srcId="{50D5DDA7-3CBD-4165-84B5-807F0CB2FE7F}" destId="{8D259D79-69ED-4664-8E0B-6471619E451B}" srcOrd="0" destOrd="0" parTransId="{A31A8E62-FA46-4AFA-AE47-0E7CA5986AA9}" sibTransId="{4CE3F30E-6D82-49BB-86AA-9E52C340D40F}"/>
    <dgm:cxn modelId="{F3100326-DE20-4FE2-AA63-38BAC1DBAE75}" type="presOf" srcId="{9267BFAF-6C6D-4B8B-89D8-E7EA843A0467}" destId="{1B767E55-0DC2-4562-B020-D44990AFB2BC}" srcOrd="1" destOrd="0" presId="urn:microsoft.com/office/officeart/2005/8/layout/matrix1"/>
    <dgm:cxn modelId="{D947E99F-290E-4CC0-8199-0081C154D658}" type="presOf" srcId="{74BED977-1B40-4425-AECE-81CCF40428E4}" destId="{BF21C07B-5CFF-4D66-8FAE-03AE67A61414}" srcOrd="0" destOrd="0" presId="urn:microsoft.com/office/officeart/2005/8/layout/matrix1"/>
    <dgm:cxn modelId="{FEA5746F-B2EB-40EA-8F90-90DA313D0E68}" type="presOf" srcId="{74BED977-1B40-4425-AECE-81CCF40428E4}" destId="{38FA3605-282C-4A1A-A370-0A6E8186F946}" srcOrd="1" destOrd="0" presId="urn:microsoft.com/office/officeart/2005/8/layout/matrix1"/>
    <dgm:cxn modelId="{A9DC1287-4CC3-46DD-9F8B-3D3F1C8A2854}" type="presOf" srcId="{50D5DDA7-3CBD-4165-84B5-807F0CB2FE7F}" destId="{6E3EE1A8-189A-490E-98D6-10AE1DDC65DB}" srcOrd="0" destOrd="0" presId="urn:microsoft.com/office/officeart/2005/8/layout/matrix1"/>
    <dgm:cxn modelId="{9F2BE316-3846-49A1-B9E8-260DB1A1E88B}" type="presOf" srcId="{8D259D79-69ED-4664-8E0B-6471619E451B}" destId="{53CF99CB-D927-4750-9874-1F21FB7FD15C}" srcOrd="0" destOrd="0" presId="urn:microsoft.com/office/officeart/2005/8/layout/matrix1"/>
    <dgm:cxn modelId="{87D622E3-AECD-4290-96BE-CA475855D971}" type="presOf" srcId="{05299E69-19BE-4CA5-AE46-FD7A52F62B3C}" destId="{381AE2B3-2F0A-4151-8168-2CA6478C3DAB}" srcOrd="0" destOrd="0" presId="urn:microsoft.com/office/officeart/2005/8/layout/matrix1"/>
    <dgm:cxn modelId="{9BF9E902-B726-4AC2-879E-AC53396A6F97}" srcId="{05299E69-19BE-4CA5-AE46-FD7A52F62B3C}" destId="{50D5DDA7-3CBD-4165-84B5-807F0CB2FE7F}" srcOrd="0" destOrd="0" parTransId="{5B9F7CE8-5245-4FE9-BF51-B3CB0CEA6C07}" sibTransId="{28CEB187-35A5-4DDF-8976-4E15CFF3A1DA}"/>
    <dgm:cxn modelId="{F243E785-30B9-42DF-8CC3-A1C2F106519A}" type="presOf" srcId="{89ACE1D9-8EDF-4B7E-AD15-B3034A9D6A4C}" destId="{7653B793-E64B-4931-9DCE-C829D723B322}" srcOrd="0" destOrd="0" presId="urn:microsoft.com/office/officeart/2005/8/layout/matrix1"/>
    <dgm:cxn modelId="{82E65942-9E2C-4666-B777-6DEA5A85CBD6}" type="presOf" srcId="{8D259D79-69ED-4664-8E0B-6471619E451B}" destId="{74FEFE11-A4FB-4D50-B1DD-8189E87B1197}" srcOrd="1" destOrd="0" presId="urn:microsoft.com/office/officeart/2005/8/layout/matrix1"/>
    <dgm:cxn modelId="{DAEF7189-6442-4F39-81E9-412BD58EE3BE}" type="presOf" srcId="{9267BFAF-6C6D-4B8B-89D8-E7EA843A0467}" destId="{AA0A8A07-FE8B-4167-BF49-CA94B3ABF325}" srcOrd="0" destOrd="0" presId="urn:microsoft.com/office/officeart/2005/8/layout/matrix1"/>
    <dgm:cxn modelId="{AED0F4D7-26B6-4BEA-9AE0-80559B303BC5}" srcId="{50D5DDA7-3CBD-4165-84B5-807F0CB2FE7F}" destId="{74BED977-1B40-4425-AECE-81CCF40428E4}" srcOrd="3" destOrd="0" parTransId="{870C89AA-69F4-467F-BC58-9232AD67DAD1}" sibTransId="{F2231AE9-467E-4BE6-8964-3FC3BF0ED6AA}"/>
    <dgm:cxn modelId="{51DE142B-AD0C-4646-8085-DEE514D586BC}" type="presOf" srcId="{89ACE1D9-8EDF-4B7E-AD15-B3034A9D6A4C}" destId="{12B20E49-FD57-4E98-A8F4-3C308DE2F26F}" srcOrd="1" destOrd="0" presId="urn:microsoft.com/office/officeart/2005/8/layout/matrix1"/>
    <dgm:cxn modelId="{795C04FA-CEB4-49AF-8096-F904764D0196}" srcId="{50D5DDA7-3CBD-4165-84B5-807F0CB2FE7F}" destId="{9267BFAF-6C6D-4B8B-89D8-E7EA843A0467}" srcOrd="2" destOrd="0" parTransId="{3A8756E5-A897-4C2A-A209-65F36CEB3AE0}" sibTransId="{CDF8CCB1-B48F-4B68-9AFD-A2D2638B7B95}"/>
    <dgm:cxn modelId="{96E734CE-7895-4762-9CDF-0347B7D292F9}" srcId="{50D5DDA7-3CBD-4165-84B5-807F0CB2FE7F}" destId="{89ACE1D9-8EDF-4B7E-AD15-B3034A9D6A4C}" srcOrd="1" destOrd="0" parTransId="{DE44DC05-C4B6-4F11-B795-B4E6D1486D15}" sibTransId="{75F18FD2-A4B8-4EC2-997B-CFFED1E87F0D}"/>
    <dgm:cxn modelId="{8BCFAD71-4013-471C-B598-1EF2618F8C43}" type="presParOf" srcId="{381AE2B3-2F0A-4151-8168-2CA6478C3DAB}" destId="{B623497D-133C-4833-AAEF-258E53BBE258}" srcOrd="0" destOrd="0" presId="urn:microsoft.com/office/officeart/2005/8/layout/matrix1"/>
    <dgm:cxn modelId="{914A8DDA-C172-480A-9564-586A11BDACF1}" type="presParOf" srcId="{B623497D-133C-4833-AAEF-258E53BBE258}" destId="{53CF99CB-D927-4750-9874-1F21FB7FD15C}" srcOrd="0" destOrd="0" presId="urn:microsoft.com/office/officeart/2005/8/layout/matrix1"/>
    <dgm:cxn modelId="{108B755E-5152-4359-9741-23A278E15568}" type="presParOf" srcId="{B623497D-133C-4833-AAEF-258E53BBE258}" destId="{74FEFE11-A4FB-4D50-B1DD-8189E87B1197}" srcOrd="1" destOrd="0" presId="urn:microsoft.com/office/officeart/2005/8/layout/matrix1"/>
    <dgm:cxn modelId="{49929A74-BCF9-4730-9A1A-47B6E095F98F}" type="presParOf" srcId="{B623497D-133C-4833-AAEF-258E53BBE258}" destId="{7653B793-E64B-4931-9DCE-C829D723B322}" srcOrd="2" destOrd="0" presId="urn:microsoft.com/office/officeart/2005/8/layout/matrix1"/>
    <dgm:cxn modelId="{B0873057-4B68-4C72-9288-7AFE0550E304}" type="presParOf" srcId="{B623497D-133C-4833-AAEF-258E53BBE258}" destId="{12B20E49-FD57-4E98-A8F4-3C308DE2F26F}" srcOrd="3" destOrd="0" presId="urn:microsoft.com/office/officeart/2005/8/layout/matrix1"/>
    <dgm:cxn modelId="{DA69940E-2F99-4EE0-96D9-428AE8908B76}" type="presParOf" srcId="{B623497D-133C-4833-AAEF-258E53BBE258}" destId="{AA0A8A07-FE8B-4167-BF49-CA94B3ABF325}" srcOrd="4" destOrd="0" presId="urn:microsoft.com/office/officeart/2005/8/layout/matrix1"/>
    <dgm:cxn modelId="{C9F1F10A-4688-4697-892E-8D33B054A854}" type="presParOf" srcId="{B623497D-133C-4833-AAEF-258E53BBE258}" destId="{1B767E55-0DC2-4562-B020-D44990AFB2BC}" srcOrd="5" destOrd="0" presId="urn:microsoft.com/office/officeart/2005/8/layout/matrix1"/>
    <dgm:cxn modelId="{DE50D9C0-F23C-499D-8794-B77945422476}" type="presParOf" srcId="{B623497D-133C-4833-AAEF-258E53BBE258}" destId="{BF21C07B-5CFF-4D66-8FAE-03AE67A61414}" srcOrd="6" destOrd="0" presId="urn:microsoft.com/office/officeart/2005/8/layout/matrix1"/>
    <dgm:cxn modelId="{5E599D94-D6F1-4814-A425-53D47C9B7A28}" type="presParOf" srcId="{B623497D-133C-4833-AAEF-258E53BBE258}" destId="{38FA3605-282C-4A1A-A370-0A6E8186F946}" srcOrd="7" destOrd="0" presId="urn:microsoft.com/office/officeart/2005/8/layout/matrix1"/>
    <dgm:cxn modelId="{4D2D3F98-526A-4736-AAFF-B0647629E98D}" type="presParOf" srcId="{381AE2B3-2F0A-4151-8168-2CA6478C3DAB}" destId="{6E3EE1A8-189A-490E-98D6-10AE1DDC65D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CF99CB-D927-4750-9874-1F21FB7FD15C}">
      <dsp:nvSpPr>
        <dsp:cNvPr id="0" name=""/>
        <dsp:cNvSpPr/>
      </dsp:nvSpPr>
      <dsp:spPr>
        <a:xfrm rot="16200000">
          <a:off x="897632" y="-897632"/>
          <a:ext cx="2308076" cy="410334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/>
            <a:t>Предметно-ориентированный</a:t>
          </a:r>
          <a:endParaRPr lang="ru-RU" sz="2800" b="0" i="1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i="1" kern="1200" dirty="0" smtClean="0"/>
            <a:t>Содержит данные одной предметной области</a:t>
          </a:r>
          <a:endParaRPr lang="ru-RU" sz="2200" i="1" kern="1200" dirty="0"/>
        </a:p>
      </dsp:txBody>
      <dsp:txXfrm rot="5400000">
        <a:off x="0" y="0"/>
        <a:ext cx="4103340" cy="1731057"/>
      </dsp:txXfrm>
    </dsp:sp>
    <dsp:sp modelId="{7653B793-E64B-4931-9DCE-C829D723B322}">
      <dsp:nvSpPr>
        <dsp:cNvPr id="0" name=""/>
        <dsp:cNvSpPr/>
      </dsp:nvSpPr>
      <dsp:spPr>
        <a:xfrm>
          <a:off x="4103340" y="0"/>
          <a:ext cx="4103340" cy="230807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Интегрированный</a:t>
          </a:r>
          <a:endParaRPr lang="ru-RU" sz="21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Собраны и объединены данные из нескольких источников</a:t>
          </a:r>
          <a:endParaRPr lang="ru-RU" sz="2100" i="1" kern="1200" dirty="0"/>
        </a:p>
      </dsp:txBody>
      <dsp:txXfrm>
        <a:off x="4103340" y="0"/>
        <a:ext cx="4103340" cy="1731057"/>
      </dsp:txXfrm>
    </dsp:sp>
    <dsp:sp modelId="{AA0A8A07-FE8B-4167-BF49-CA94B3ABF325}">
      <dsp:nvSpPr>
        <dsp:cNvPr id="0" name=""/>
        <dsp:cNvSpPr/>
      </dsp:nvSpPr>
      <dsp:spPr>
        <a:xfrm rot="10800000">
          <a:off x="0" y="2308076"/>
          <a:ext cx="4103340" cy="230807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Неизменяемый</a:t>
          </a:r>
          <a:endParaRPr lang="ru-RU" sz="21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i="1" kern="1200" dirty="0" smtClean="0"/>
            <a:t>Исторические данные добавляются, но не изменяются</a:t>
          </a:r>
          <a:endParaRPr lang="ru-RU" sz="2100" i="1" kern="1200" dirty="0"/>
        </a:p>
      </dsp:txBody>
      <dsp:txXfrm rot="10800000">
        <a:off x="0" y="2885094"/>
        <a:ext cx="4103340" cy="1731057"/>
      </dsp:txXfrm>
    </dsp:sp>
    <dsp:sp modelId="{BF21C07B-5CFF-4D66-8FAE-03AE67A61414}">
      <dsp:nvSpPr>
        <dsp:cNvPr id="0" name=""/>
        <dsp:cNvSpPr/>
      </dsp:nvSpPr>
      <dsp:spPr>
        <a:xfrm rot="5400000">
          <a:off x="5000972" y="1410443"/>
          <a:ext cx="2308076" cy="410334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Привязанный ко времени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/>
            <a:t>Все данные содержат отметку времени</a:t>
          </a:r>
          <a:endParaRPr lang="ru-RU" sz="2400" i="1" kern="1200" dirty="0"/>
        </a:p>
      </dsp:txBody>
      <dsp:txXfrm rot="-5400000">
        <a:off x="4103340" y="2885094"/>
        <a:ext cx="4103340" cy="1731057"/>
      </dsp:txXfrm>
    </dsp:sp>
    <dsp:sp modelId="{6E3EE1A8-189A-490E-98D6-10AE1DDC65DB}">
      <dsp:nvSpPr>
        <dsp:cNvPr id="0" name=""/>
        <dsp:cNvSpPr/>
      </dsp:nvSpPr>
      <dsp:spPr>
        <a:xfrm>
          <a:off x="2872338" y="1731057"/>
          <a:ext cx="2462004" cy="115403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2928673" y="1787392"/>
        <a:ext cx="2349334" cy="1041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32A48-0FB4-4647-BD02-559B4974E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B0454-326A-4A8F-A075-D739F6D54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92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BAFEE-76E2-4757-B882-02BF63A23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24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A62F1-F129-4F28-BF8D-078874CDF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1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5C2AF-84C6-4746-96EC-8097F59B1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111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41FB9-CE1C-4FEE-9C9F-D02BB3E76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5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F5F14-16F5-4D92-AB2E-44DB57D41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2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C85A5-866B-4585-8B21-277C5459A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74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5EF00-3BE6-4124-8517-85D29641F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4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320CA-0EAA-4C99-BA41-7430C6314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16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33C25-4FAC-418A-BF6B-C374FCDAD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7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3A94E68-EDBD-4F55-B796-47469E8F5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file:///D:\BOR\TMP\OLAP\&#1042;&#1074;&#1077;&#1076;&#1077;&#1085;&#1080;&#1077;%20&#1074;%20OLAP%20&#1080;%20&#1084;&#1085;&#1086;&#1075;&#1086;&#1084;&#1077;&#1088;&#1085;&#1099;&#1077;%20&#1073;&#1072;&#1079;&#1099;%20&#1076;&#1072;&#1085;&#1085;&#1099;&#1093;_files\alpero2i3.gif" TargetMode="External"/><Relationship Id="rId7" Type="http://schemas.openxmlformats.org/officeDocument/2006/relationships/image" Target="file:///D:\BOR\TMP\OLAP\&#1042;&#1074;&#1077;&#1076;&#1077;&#1085;&#1080;&#1077;%20&#1074;%20OLAP%20&#1080;%20&#1084;&#1085;&#1086;&#1075;&#1086;&#1084;&#1077;&#1088;&#1085;&#1099;&#1077;%20&#1073;&#1072;&#1079;&#1099;%20&#1076;&#1072;&#1085;&#1085;&#1099;&#1093;_files\alpero2i5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file:///D:\BOR\TMP\OLAP\&#1042;&#1074;&#1077;&#1076;&#1077;&#1085;&#1080;&#1077;%20&#1074;%20OLAP%20&#1080;%20&#1084;&#1085;&#1086;&#1075;&#1086;&#1084;&#1077;&#1088;&#1085;&#1099;&#1077;%20&#1073;&#1072;&#1079;&#1099;%20&#1076;&#1072;&#1085;&#1085;&#1099;&#1093;_files\alpero2i4.gif" TargetMode="Externa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file:///D:\BOR\TMP\OLAP\olap_files\graphic2.gi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143000"/>
          </a:xfrm>
        </p:spPr>
        <p:txBody>
          <a:bodyPr/>
          <a:lstStyle/>
          <a:p>
            <a:r>
              <a:rPr lang="ru-RU" sz="3600" dirty="0" smtClean="0"/>
              <a:t>Хранилище данных </a:t>
            </a:r>
            <a:r>
              <a:rPr lang="en-US" sz="3600" dirty="0" smtClean="0"/>
              <a:t>(Data Warehouse)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237056"/>
              </p:ext>
            </p:extLst>
          </p:nvPr>
        </p:nvGraphicFramePr>
        <p:xfrm>
          <a:off x="422771" y="1844824"/>
          <a:ext cx="8206680" cy="4616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Цилиндр 4"/>
          <p:cNvSpPr/>
          <p:nvPr/>
        </p:nvSpPr>
        <p:spPr>
          <a:xfrm>
            <a:off x="3203848" y="3429000"/>
            <a:ext cx="2664296" cy="1440160"/>
          </a:xfrm>
          <a:prstGeom prst="ca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70C0"/>
                </a:solidFill>
              </a:rPr>
              <a:t>Набор данных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2793" y="1268760"/>
            <a:ext cx="8305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Основа для поддержки принятия решений (</a:t>
            </a:r>
            <a:r>
              <a:rPr lang="en-US" sz="2000" dirty="0" smtClean="0"/>
              <a:t>Decision Support systems, DSS)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820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Операция </a:t>
            </a:r>
            <a:r>
              <a:rPr lang="en-US" dirty="0" smtClean="0"/>
              <a:t>OLAP</a:t>
            </a:r>
            <a:r>
              <a:rPr lang="ru-RU" dirty="0" smtClean="0"/>
              <a:t>-куба</a:t>
            </a:r>
            <a:r>
              <a:rPr lang="en-US" dirty="0" smtClean="0"/>
              <a:t>: Roll-up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3938042"/>
            <a:ext cx="4174232" cy="2242220"/>
          </a:xfrm>
        </p:spPr>
        <p:txBody>
          <a:bodyPr/>
          <a:lstStyle/>
          <a:p>
            <a:r>
              <a:rPr lang="ru-RU" sz="2000" dirty="0" smtClean="0"/>
              <a:t>Редукция измерения</a:t>
            </a:r>
            <a:endParaRPr lang="en-US" sz="2000" dirty="0" smtClean="0"/>
          </a:p>
          <a:p>
            <a:pPr marL="457200" lvl="1" indent="0">
              <a:buNone/>
            </a:pPr>
            <a:r>
              <a:rPr lang="ru-RU" sz="2000" dirty="0" smtClean="0"/>
              <a:t>или</a:t>
            </a:r>
          </a:p>
          <a:p>
            <a:r>
              <a:rPr lang="ru-RU" sz="2000" dirty="0" smtClean="0"/>
              <a:t>Свертка уровня иерархии для иерархического измерения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Происходит с агрегацией данных в фактах (</a:t>
            </a:r>
            <a:r>
              <a:rPr lang="en-US" sz="2000" dirty="0" smtClean="0"/>
              <a:t>measures): sum(), </a:t>
            </a:r>
            <a:r>
              <a:rPr lang="en-US" sz="2000" dirty="0" err="1" smtClean="0"/>
              <a:t>avg</a:t>
            </a:r>
            <a:r>
              <a:rPr lang="en-US" sz="2000" dirty="0" smtClean="0"/>
              <a:t>(), …</a:t>
            </a:r>
            <a:endParaRPr lang="ru-RU" sz="2000" dirty="0"/>
          </a:p>
        </p:txBody>
      </p:sp>
      <p:pic>
        <p:nvPicPr>
          <p:cNvPr id="33794" name="Picture 2" descr="OLAP Oper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5715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04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600"/>
            <a:ext cx="8496944" cy="1143000"/>
          </a:xfrm>
        </p:spPr>
        <p:txBody>
          <a:bodyPr/>
          <a:lstStyle/>
          <a:p>
            <a:r>
              <a:rPr lang="ru-RU" dirty="0" smtClean="0"/>
              <a:t>Операция </a:t>
            </a:r>
            <a:r>
              <a:rPr lang="en-US" dirty="0" smtClean="0"/>
              <a:t>OLAP</a:t>
            </a:r>
            <a:r>
              <a:rPr lang="ru-RU" dirty="0" smtClean="0"/>
              <a:t>-куба</a:t>
            </a:r>
            <a:r>
              <a:rPr lang="en-US" dirty="0" smtClean="0"/>
              <a:t>: Drill-down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97152"/>
            <a:ext cx="4174232" cy="1671142"/>
          </a:xfrm>
        </p:spPr>
        <p:txBody>
          <a:bodyPr/>
          <a:lstStyle/>
          <a:p>
            <a:r>
              <a:rPr lang="ru-RU" sz="2000" dirty="0" smtClean="0"/>
              <a:t>Добавление измерения</a:t>
            </a:r>
            <a:endParaRPr lang="en-US" sz="2000" dirty="0" smtClean="0"/>
          </a:p>
          <a:p>
            <a:pPr marL="457200" lvl="1" indent="0">
              <a:buNone/>
            </a:pPr>
            <a:r>
              <a:rPr lang="ru-RU" sz="2000" dirty="0" smtClean="0"/>
              <a:t>или</a:t>
            </a:r>
          </a:p>
          <a:p>
            <a:r>
              <a:rPr lang="ru-RU" sz="2000" dirty="0" smtClean="0"/>
              <a:t>Раскрытие уровня иерархии для иерархического измерения</a:t>
            </a:r>
          </a:p>
        </p:txBody>
      </p:sp>
      <p:pic>
        <p:nvPicPr>
          <p:cNvPr id="34818" name="Picture 2" descr="OLAP Oper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6667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24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143000"/>
          </a:xfrm>
        </p:spPr>
        <p:txBody>
          <a:bodyPr/>
          <a:lstStyle/>
          <a:p>
            <a:r>
              <a:rPr lang="ru-RU" dirty="0" smtClean="0"/>
              <a:t>Операция </a:t>
            </a:r>
            <a:r>
              <a:rPr lang="en-US" dirty="0" smtClean="0"/>
              <a:t>OLAP</a:t>
            </a:r>
            <a:r>
              <a:rPr lang="ru-RU" dirty="0" smtClean="0"/>
              <a:t>-куба</a:t>
            </a:r>
            <a:r>
              <a:rPr lang="en-US" dirty="0" smtClean="0"/>
              <a:t>: Slice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4174232" cy="87905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Срез куба с фиксированным значением измерения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en-US" sz="2000" i="1" dirty="0"/>
              <a:t>w</a:t>
            </a:r>
            <a:r>
              <a:rPr lang="en-US" sz="2000" i="1" dirty="0" smtClean="0"/>
              <a:t>here </a:t>
            </a:r>
            <a:r>
              <a:rPr lang="en-US" sz="2000" i="1" dirty="0" err="1" smtClean="0"/>
              <a:t>Time_Quarter</a:t>
            </a:r>
            <a:r>
              <a:rPr lang="en-US" sz="2000" i="1" dirty="0" smtClean="0"/>
              <a:t>=“Q1”</a:t>
            </a:r>
          </a:p>
        </p:txBody>
      </p:sp>
      <p:pic>
        <p:nvPicPr>
          <p:cNvPr id="35842" name="Picture 2" descr="OLAP Operati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0"/>
          <a:stretch/>
        </p:blipFill>
        <p:spPr bwMode="auto">
          <a:xfrm>
            <a:off x="4426049" y="1268760"/>
            <a:ext cx="4362450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6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143000"/>
          </a:xfrm>
        </p:spPr>
        <p:txBody>
          <a:bodyPr/>
          <a:lstStyle/>
          <a:p>
            <a:r>
              <a:rPr lang="ru-RU" dirty="0" smtClean="0"/>
              <a:t>Операция </a:t>
            </a:r>
            <a:r>
              <a:rPr lang="en-US" dirty="0" smtClean="0"/>
              <a:t>OLAP</a:t>
            </a:r>
            <a:r>
              <a:rPr lang="ru-RU" dirty="0" smtClean="0"/>
              <a:t>-куба</a:t>
            </a:r>
            <a:r>
              <a:rPr lang="en-US" dirty="0" smtClean="0"/>
              <a:t>: Dice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4174232" cy="87905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Срез куба с несколькими фиксированными значениями измерения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en-US" sz="2000" i="1" dirty="0"/>
              <a:t>w</a:t>
            </a:r>
            <a:r>
              <a:rPr lang="en-US" sz="2000" i="1" dirty="0" smtClean="0"/>
              <a:t>here location in (“Toronto”, “Vancouver”) and time in (“Q1”, “Q2”) and item in (“Mobile”, “</a:t>
            </a:r>
            <a:r>
              <a:rPr lang="en-US" sz="2000" i="1" dirty="0" smtClean="0"/>
              <a:t>Modem”)</a:t>
            </a:r>
            <a:endParaRPr lang="en-US" sz="2000" i="1" dirty="0" smtClean="0"/>
          </a:p>
        </p:txBody>
      </p:sp>
      <p:pic>
        <p:nvPicPr>
          <p:cNvPr id="36866" name="Picture 2" descr="OLAP Operati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"/>
          <a:stretch/>
        </p:blipFill>
        <p:spPr bwMode="auto">
          <a:xfrm>
            <a:off x="4499992" y="1285874"/>
            <a:ext cx="3609975" cy="526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11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987824" y="609600"/>
            <a:ext cx="583264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1" u="sng" dirty="0"/>
              <a:t>Правила Кодда для </a:t>
            </a:r>
            <a:r>
              <a:rPr lang="en-US" altLang="ru-RU" sz="1800" b="1" u="sng" dirty="0"/>
              <a:t>OLAP</a:t>
            </a:r>
          </a:p>
          <a:p>
            <a:endParaRPr lang="ru-RU" altLang="ru-RU" sz="1800" b="1" u="sng" dirty="0"/>
          </a:p>
          <a:p>
            <a:pPr marL="342900" indent="-34290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Концептуальное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многомерное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представление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Прозрачность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Доступность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Неубывающая</a:t>
            </a:r>
            <a:r>
              <a:rPr lang="en-US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производительность при разработке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отчетов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Клиент-серверная архитектура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Общая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многомерность</a:t>
            </a:r>
            <a:r>
              <a:rPr lang="en-US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структурная и функциональная эквивалентность всех измерений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Динамическое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управление разреженными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матрицами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Многопользовательская поддержка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Неограниченные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перекрестные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операции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Интуитивная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манипуляция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данными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Гибкие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возможности получения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отчетов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Неограниченная 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размерность(</a:t>
            </a:r>
            <a:r>
              <a:rPr lang="en-US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N~20)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число уровней </a:t>
            </a:r>
            <a:r>
              <a:rPr lang="ru-RU" alt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агрегации</a:t>
            </a:r>
            <a:endParaRPr lang="ru-RU" alt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altLang="ru-RU" sz="1800" b="1" dirty="0"/>
          </a:p>
        </p:txBody>
      </p:sp>
      <p:pic>
        <p:nvPicPr>
          <p:cNvPr id="10244" name="Picture 4" descr="Edgar F Co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905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33422"/>
            <a:ext cx="25266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Edgar Frank </a:t>
            </a:r>
            <a:r>
              <a:rPr lang="en-US" i="1" dirty="0" err="1"/>
              <a:t>Codd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23850" y="260350"/>
            <a:ext cx="84582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000" b="1"/>
          </a:p>
          <a:p>
            <a:pPr algn="ctr"/>
            <a:r>
              <a:rPr lang="ru-RU" altLang="ru-RU" sz="2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Типы </a:t>
            </a:r>
            <a:r>
              <a:rPr lang="en-US" altLang="ru-RU" sz="2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OLAP - </a:t>
            </a:r>
            <a:r>
              <a:rPr lang="ru-RU" altLang="ru-RU" sz="2800" b="1"/>
              <a:t>серверов</a:t>
            </a:r>
          </a:p>
          <a:p>
            <a:pPr eaLnBrk="0" hangingPunct="0"/>
            <a:endParaRPr lang="ru-RU" altLang="ru-RU" sz="1200" b="1"/>
          </a:p>
          <a:p>
            <a:pPr eaLnBrk="0" hangingPunct="0"/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ROLAP</a:t>
            </a:r>
            <a:r>
              <a:rPr lang="ru-RU" altLang="ru-RU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(Relational OLAP) - детальные данные хранятся в реляционной БД, </a:t>
            </a:r>
            <a:r>
              <a:rPr lang="ru-RU" altLang="ru-RU" sz="1800"/>
              <a:t>				</a:t>
            </a:r>
            <a:r>
              <a:rPr lang="ru-RU" altLang="ru-RU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агрегаты хранятся в той же БД в специально </a:t>
            </a:r>
            <a:r>
              <a:rPr lang="ru-RU" altLang="ru-RU" sz="1800"/>
              <a:t>				</a:t>
            </a:r>
            <a:r>
              <a:rPr lang="ru-RU" altLang="ru-RU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созданных служебных таблицах.</a:t>
            </a:r>
          </a:p>
          <a:p>
            <a:pPr eaLnBrk="0" hangingPunct="0"/>
            <a:endParaRPr lang="ru-RU" altLang="ru-RU" sz="1800" b="1"/>
          </a:p>
          <a:p>
            <a:pPr eaLnBrk="0" hangingPunct="0"/>
            <a:endParaRPr lang="ru-RU" altLang="ru-RU" sz="1800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95288" y="2276475"/>
            <a:ext cx="81375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2000" b="1" u="sng" dirty="0"/>
              <a:t>Реализация </a:t>
            </a:r>
            <a:r>
              <a:rPr lang="en-US" altLang="ru-RU" sz="2000" b="1" u="sng" dirty="0"/>
              <a:t>ROLAP</a:t>
            </a:r>
            <a:r>
              <a:rPr lang="ru-RU" altLang="ru-RU" sz="2000" dirty="0"/>
              <a:t>- данные из реляционных таблиц на основе правил(метаданных) собираются СУБД</a:t>
            </a:r>
            <a:r>
              <a:rPr lang="en-US" altLang="ru-RU" sz="2000" dirty="0"/>
              <a:t> </a:t>
            </a:r>
            <a:r>
              <a:rPr lang="ru-RU" altLang="ru-RU" sz="2000" dirty="0"/>
              <a:t>в многомерную модель, эмулирующую гиперкуб, на логическом </a:t>
            </a:r>
            <a:r>
              <a:rPr lang="ru-RU" altLang="ru-RU" sz="2000" dirty="0" smtClean="0"/>
              <a:t>уровне (при помощи таблиц). </a:t>
            </a:r>
            <a:endParaRPr lang="ru-RU" altLang="ru-RU" sz="2000" dirty="0"/>
          </a:p>
        </p:txBody>
      </p:sp>
      <p:sp>
        <p:nvSpPr>
          <p:cNvPr id="4" name="Крест 3"/>
          <p:cNvSpPr/>
          <p:nvPr/>
        </p:nvSpPr>
        <p:spPr>
          <a:xfrm>
            <a:off x="395288" y="3669421"/>
            <a:ext cx="431800" cy="360363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1187450" y="3597984"/>
            <a:ext cx="7416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altLang="ru-RU" sz="2000" dirty="0" smtClean="0"/>
              <a:t>непосредственный </a:t>
            </a:r>
            <a:r>
              <a:rPr lang="ru-RU" altLang="ru-RU" sz="2000" dirty="0"/>
              <a:t>анализ данных в ХД инструментами </a:t>
            </a:r>
            <a:r>
              <a:rPr lang="ru-RU" altLang="ru-RU" sz="2000" dirty="0" smtClean="0"/>
              <a:t>СУБД</a:t>
            </a:r>
            <a:r>
              <a:rPr lang="en-US" altLang="ru-RU" sz="2000" dirty="0" smtClean="0"/>
              <a:t> (SQL)</a:t>
            </a:r>
            <a:r>
              <a:rPr lang="ru-RU" altLang="ru-RU" sz="2000" dirty="0" smtClean="0"/>
              <a:t>;</a:t>
            </a:r>
            <a:endParaRPr lang="ru-RU" altLang="ru-RU" sz="2000" dirty="0"/>
          </a:p>
          <a:p>
            <a:pPr marL="342900" indent="-342900">
              <a:buFont typeface="Wingdings" pitchFamily="2" charset="2"/>
              <a:buChar char="§"/>
            </a:pPr>
            <a:r>
              <a:rPr lang="ru-RU" altLang="ru-RU" sz="2000" dirty="0" smtClean="0"/>
              <a:t>облегченный </a:t>
            </a:r>
            <a:r>
              <a:rPr lang="ru-RU" altLang="ru-RU" sz="2000" dirty="0"/>
              <a:t>клиент (</a:t>
            </a:r>
            <a:r>
              <a:rPr lang="ru-RU" altLang="ru-RU" sz="1600" dirty="0"/>
              <a:t>вся нагрузка на серверные </a:t>
            </a:r>
            <a:r>
              <a:rPr lang="en-US" altLang="ru-RU" sz="1600" dirty="0" smtClean="0"/>
              <a:t>SQL </a:t>
            </a:r>
            <a:r>
              <a:rPr lang="ru-RU" altLang="ru-RU" sz="1600" dirty="0"/>
              <a:t>запросы</a:t>
            </a:r>
            <a:r>
              <a:rPr lang="ru-RU" altLang="ru-RU" sz="2000" dirty="0"/>
              <a:t>);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altLang="ru-RU" sz="2000" dirty="0" smtClean="0"/>
              <a:t>защита </a:t>
            </a:r>
            <a:r>
              <a:rPr lang="ru-RU" altLang="ru-RU" sz="2000" dirty="0"/>
              <a:t>данных, присущая профессиональным </a:t>
            </a:r>
            <a:r>
              <a:rPr lang="ru-RU" altLang="ru-RU" sz="2000" dirty="0" smtClean="0"/>
              <a:t>СУБД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altLang="ru-RU" sz="2000" dirty="0" smtClean="0"/>
              <a:t>лучшая масштабируемость (репликация, кластеризация)</a:t>
            </a:r>
            <a:endParaRPr lang="ru-RU" alt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900" y="5732463"/>
            <a:ext cx="647700" cy="21748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203226" y="5487263"/>
            <a:ext cx="73453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sz="2000" dirty="0"/>
              <a:t>ограничения СУБД по функциональной обработке данных;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sz="2000" dirty="0" smtClean="0"/>
              <a:t>меньшая </a:t>
            </a:r>
            <a:r>
              <a:rPr lang="ru-RU" altLang="ru-RU" sz="2000" dirty="0"/>
              <a:t>(</a:t>
            </a:r>
            <a:r>
              <a:rPr lang="ru-RU" altLang="ru-RU" sz="1600" dirty="0"/>
              <a:t>по сравнению с </a:t>
            </a:r>
            <a:r>
              <a:rPr lang="en-US" altLang="ru-RU" sz="1600" dirty="0"/>
              <a:t>MOLAP</a:t>
            </a:r>
            <a:r>
              <a:rPr lang="en-US" altLang="ru-RU" sz="2000" dirty="0"/>
              <a:t>) </a:t>
            </a:r>
            <a:r>
              <a:rPr lang="ru-RU" altLang="ru-RU" sz="2000" dirty="0"/>
              <a:t>производительность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23850" y="476250"/>
            <a:ext cx="8458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000" b="1" dirty="0"/>
          </a:p>
          <a:p>
            <a:pPr algn="ctr"/>
            <a:r>
              <a:rPr lang="ru-RU" alt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Типы </a:t>
            </a:r>
            <a:r>
              <a:rPr lang="en-US" altLang="ru-RU" sz="2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OLAP - </a:t>
            </a:r>
            <a:r>
              <a:rPr lang="ru-RU" altLang="ru-RU" sz="2800" b="1" dirty="0"/>
              <a:t>серверов</a:t>
            </a:r>
          </a:p>
          <a:p>
            <a:pPr eaLnBrk="0" hangingPunct="0"/>
            <a:endParaRPr lang="ru-RU" altLang="ru-RU" sz="1200" b="1" dirty="0"/>
          </a:p>
          <a:p>
            <a:pPr eaLnBrk="0" hangingPunct="0"/>
            <a:r>
              <a:rPr lang="ru-RU" altLang="ru-RU" sz="12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8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MOLAP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ru-RU" altLang="ru-RU" sz="18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Multidimensional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OLAP) - и детальные данные, и агрегаты хранятся </a:t>
            </a:r>
            <a:r>
              <a:rPr lang="ru-RU" altLang="ru-RU" sz="1800" dirty="0"/>
              <a:t>				</a:t>
            </a: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многомерной БД(аналог- многомерный массив).</a:t>
            </a:r>
          </a:p>
          <a:p>
            <a:pPr eaLnBrk="0" hangingPunct="0"/>
            <a:endParaRPr lang="ru-RU" altLang="ru-RU" sz="1800" b="1" dirty="0"/>
          </a:p>
          <a:p>
            <a:pPr eaLnBrk="0" hangingPunct="0"/>
            <a:endParaRPr lang="ru-RU" altLang="ru-RU" sz="1800" dirty="0"/>
          </a:p>
        </p:txBody>
      </p:sp>
      <p:sp>
        <p:nvSpPr>
          <p:cNvPr id="3" name="Крест 2"/>
          <p:cNvSpPr/>
          <p:nvPr/>
        </p:nvSpPr>
        <p:spPr>
          <a:xfrm>
            <a:off x="468313" y="2924175"/>
            <a:ext cx="431800" cy="360363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331913" y="2924175"/>
            <a:ext cx="7200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высокая </a:t>
            </a:r>
            <a:r>
              <a:rPr lang="ru-RU" altLang="ru-RU" dirty="0"/>
              <a:t>производительность;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хорошее </a:t>
            </a:r>
            <a:r>
              <a:rPr lang="ru-RU" altLang="ru-RU" dirty="0"/>
              <a:t>соответствие аналитическим запросам;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легкая </a:t>
            </a:r>
            <a:r>
              <a:rPr lang="ru-RU" altLang="ru-RU" dirty="0"/>
              <a:t>интеграция встроенных </a:t>
            </a:r>
            <a:r>
              <a:rPr lang="ru-RU" altLang="ru-RU" dirty="0" smtClean="0"/>
              <a:t>функций</a:t>
            </a:r>
            <a:endParaRPr lang="en-US" alt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4320" y="4437063"/>
            <a:ext cx="649288" cy="2159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1331913" y="4292600"/>
            <a:ext cx="70564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дороговизна</a:t>
            </a:r>
            <a:r>
              <a:rPr lang="en-US" altLang="ru-RU" dirty="0" smtClean="0"/>
              <a:t> </a:t>
            </a:r>
            <a:r>
              <a:rPr lang="ru-RU" altLang="ru-RU" dirty="0" smtClean="0"/>
              <a:t>(</a:t>
            </a:r>
            <a:r>
              <a:rPr lang="en-US" altLang="ru-RU" sz="1600" dirty="0"/>
              <a:t>all in one</a:t>
            </a:r>
            <a:r>
              <a:rPr lang="en-US" altLang="ru-RU" dirty="0"/>
              <a:t>)</a:t>
            </a:r>
            <a:r>
              <a:rPr lang="ru-RU" altLang="ru-RU" dirty="0"/>
              <a:t>;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низкая </a:t>
            </a:r>
            <a:r>
              <a:rPr lang="ru-RU" altLang="ru-RU" dirty="0"/>
              <a:t>мобильность (</a:t>
            </a:r>
            <a:r>
              <a:rPr lang="ru-RU" altLang="ru-RU" sz="1600" dirty="0"/>
              <a:t>только свои многомерные БД</a:t>
            </a:r>
            <a:r>
              <a:rPr lang="ru-RU" altLang="ru-RU" dirty="0"/>
              <a:t>)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нет </a:t>
            </a:r>
            <a:r>
              <a:rPr lang="ru-RU" altLang="ru-RU" dirty="0"/>
              <a:t>единого стандарта на интерфейс, </a:t>
            </a:r>
            <a:r>
              <a:rPr lang="en-US" altLang="ru-RU" dirty="0"/>
              <a:t>DDL</a:t>
            </a:r>
            <a:r>
              <a:rPr lang="ru-RU" altLang="ru-RU" dirty="0"/>
              <a:t>, </a:t>
            </a:r>
            <a:r>
              <a:rPr lang="en-US" altLang="ru-RU" dirty="0" smtClean="0"/>
              <a:t>DML</a:t>
            </a:r>
            <a:endParaRPr lang="en-US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0825" y="1412875"/>
            <a:ext cx="8458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000" b="1"/>
          </a:p>
          <a:p>
            <a:pPr algn="ctr"/>
            <a:r>
              <a:rPr lang="ru-RU" altLang="ru-RU" sz="2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Типы </a:t>
            </a:r>
            <a:r>
              <a:rPr lang="en-US" altLang="ru-RU" sz="2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OLAP - </a:t>
            </a:r>
            <a:r>
              <a:rPr lang="ru-RU" altLang="ru-RU" sz="2800" b="1"/>
              <a:t>серверов</a:t>
            </a:r>
          </a:p>
          <a:p>
            <a:pPr eaLnBrk="0" hangingPunct="0"/>
            <a:endParaRPr lang="ru-RU" altLang="ru-RU" sz="1200" b="1"/>
          </a:p>
          <a:p>
            <a:pPr eaLnBrk="0" hangingPunct="0"/>
            <a:endParaRPr lang="ru-RU" altLang="ru-RU" sz="1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r>
              <a:rPr lang="ru-RU" altLang="ru-RU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HOLAP</a:t>
            </a:r>
            <a:r>
              <a:rPr lang="ru-RU" altLang="ru-RU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(Hybrid OLAP) - детальные данные хранятся в реляционной БД, а </a:t>
            </a:r>
            <a:r>
              <a:rPr lang="ru-RU" altLang="ru-RU" sz="1800"/>
              <a:t>				</a:t>
            </a:r>
            <a:r>
              <a:rPr lang="ru-RU" altLang="ru-RU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агрегаты хранятся в многомерной БД.</a:t>
            </a:r>
          </a:p>
          <a:p>
            <a:pPr eaLnBrk="0" hangingPunct="0"/>
            <a:endParaRPr lang="ru-RU" altLang="ru-RU" sz="180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395288" y="3860800"/>
            <a:ext cx="83534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u="sng"/>
              <a:t>Реализация </a:t>
            </a:r>
            <a:r>
              <a:rPr lang="en-US" altLang="ru-RU" u="sng"/>
              <a:t>HOLAP</a:t>
            </a:r>
            <a:r>
              <a:rPr lang="ru-RU" altLang="ru-RU" u="sng"/>
              <a:t> </a:t>
            </a:r>
            <a:r>
              <a:rPr lang="ru-RU" altLang="ru-RU"/>
              <a:t>предполагает соединить</a:t>
            </a:r>
            <a:r>
              <a:rPr lang="en-US" altLang="ru-RU"/>
              <a:t> </a:t>
            </a:r>
            <a:r>
              <a:rPr lang="ru-RU" altLang="ru-RU"/>
              <a:t>преимущества </a:t>
            </a:r>
            <a:r>
              <a:rPr lang="en-US" altLang="ru-RU"/>
              <a:t>MOLAP </a:t>
            </a:r>
            <a:r>
              <a:rPr lang="ru-RU" altLang="ru-RU"/>
              <a:t>и </a:t>
            </a:r>
            <a:r>
              <a:rPr lang="en-US" altLang="ru-RU"/>
              <a:t>ROLAP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4" descr="dwhsg0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3" r="6515"/>
          <a:stretch/>
        </p:blipFill>
        <p:spPr bwMode="auto">
          <a:xfrm>
            <a:off x="1115616" y="2060401"/>
            <a:ext cx="710184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9655"/>
            <a:ext cx="7772400" cy="1143000"/>
          </a:xfrm>
        </p:spPr>
        <p:txBody>
          <a:bodyPr/>
          <a:lstStyle/>
          <a:p>
            <a:r>
              <a:rPr lang="ru-RU" altLang="ru-RU" sz="3200" dirty="0" smtClean="0">
                <a:latin typeface="Arial" charset="0"/>
              </a:rPr>
              <a:t>Общая структура хранилища данных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1449681"/>
            <a:ext cx="1592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Аналитические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приложения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1449680"/>
            <a:ext cx="1036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Витрины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данных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1452549"/>
            <a:ext cx="12618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Хранилище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данных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0984" y="1404065"/>
            <a:ext cx="1141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Источники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данных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74209" y="5832078"/>
            <a:ext cx="2273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Процедуры</a:t>
            </a:r>
            <a:r>
              <a:rPr lang="en-US" sz="1600" dirty="0" smtClean="0">
                <a:solidFill>
                  <a:srgbClr val="0070C0"/>
                </a:solidFill>
              </a:rPr>
              <a:t> ETL</a:t>
            </a:r>
            <a:endParaRPr lang="ru-RU" sz="1600" dirty="0" smtClean="0">
              <a:solidFill>
                <a:srgbClr val="0070C0"/>
              </a:solidFill>
            </a:endParaRPr>
          </a:p>
          <a:p>
            <a:r>
              <a:rPr lang="en-US" sz="1600" dirty="0" smtClean="0">
                <a:solidFill>
                  <a:srgbClr val="0070C0"/>
                </a:solidFill>
              </a:rPr>
              <a:t>Extract-Transform Load</a:t>
            </a:r>
            <a:endParaRPr lang="ru-RU" sz="1600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>
            <a:stCxn id="10" idx="0"/>
          </p:cNvCxnSpPr>
          <p:nvPr/>
        </p:nvCxnSpPr>
        <p:spPr>
          <a:xfrm flipH="1" flipV="1">
            <a:off x="2771801" y="5517232"/>
            <a:ext cx="1239336" cy="3148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10" idx="0"/>
          </p:cNvCxnSpPr>
          <p:nvPr/>
        </p:nvCxnSpPr>
        <p:spPr>
          <a:xfrm flipH="1" flipV="1">
            <a:off x="3189775" y="4895974"/>
            <a:ext cx="821362" cy="9361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0" idx="0"/>
          </p:cNvCxnSpPr>
          <p:nvPr/>
        </p:nvCxnSpPr>
        <p:spPr>
          <a:xfrm flipV="1">
            <a:off x="4011137" y="5616058"/>
            <a:ext cx="1030659" cy="2160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49844" y="1157843"/>
            <a:ext cx="12535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Область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временного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хранения 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данных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pic>
        <p:nvPicPr>
          <p:cNvPr id="30722" name="Picture 2" descr="The Data Warehouse Toolkit, 3rd Ed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19240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23488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/>
              <a:t>Ralph Kimball and </a:t>
            </a:r>
            <a:r>
              <a:rPr lang="en-US" i="1" dirty="0" err="1"/>
              <a:t>Margy</a:t>
            </a:r>
            <a:r>
              <a:rPr lang="en-US" i="1" dirty="0"/>
              <a:t> Ross</a:t>
            </a:r>
            <a:endParaRPr lang="ru-RU" b="1" i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Data Warehouse Toolkit, 3rd Edition</a:t>
            </a:r>
          </a:p>
        </p:txBody>
      </p:sp>
    </p:spTree>
    <p:extLst>
      <p:ext uri="{BB962C8B-B14F-4D97-AF65-F5344CB8AC3E}">
        <p14:creationId xmlns:p14="http://schemas.microsoft.com/office/powerpoint/2010/main" val="41497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ХД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772400" cy="4896544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содержит исторические данные;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хранит подробные сведения, а также частично и полностью обобщенные данные;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нерегламентированный, неструктурированный и эвристический способ обработки данных;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средняя и низкая интенсивность обработки данных;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непредсказуемый способ использования данных;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предназначено для проведения анализа;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поддержка принятия стратегических решений;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обслуживает относительно малое количество пользователей (аналитиков и руководителей)</a:t>
            </a:r>
          </a:p>
        </p:txBody>
      </p:sp>
    </p:spTree>
    <p:extLst>
      <p:ext uri="{BB962C8B-B14F-4D97-AF65-F5344CB8AC3E}">
        <p14:creationId xmlns:p14="http://schemas.microsoft.com/office/powerpoint/2010/main" val="2879300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627313" y="260350"/>
            <a:ext cx="39655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800" b="1">
                <a:latin typeface="Arial" charset="0"/>
              </a:rPr>
              <a:t>Структура хранилища в </a:t>
            </a:r>
            <a:r>
              <a:rPr lang="en-US" altLang="ru-RU" sz="1800" b="1">
                <a:latin typeface="Arial" charset="0"/>
              </a:rPr>
              <a:t>ORACLE</a:t>
            </a:r>
            <a:endParaRPr lang="ru-RU" altLang="ru-RU" sz="1800" b="1">
              <a:latin typeface="Arial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0825" y="836613"/>
            <a:ext cx="8642350" cy="35290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/>
          <a:lstStyle/>
          <a:p>
            <a:pPr algn="ctr"/>
            <a:r>
              <a:rPr lang="ru-RU" altLang="ru-RU" sz="1200" b="1">
                <a:latin typeface="Arial" charset="0"/>
              </a:rPr>
              <a:t>СУБД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9750" y="5805488"/>
            <a:ext cx="2016125" cy="6254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SQL </a:t>
            </a:r>
            <a:r>
              <a:rPr lang="ru-RU" altLang="ru-RU" sz="1200" b="1">
                <a:latin typeface="Arial" charset="0"/>
              </a:rPr>
              <a:t>клиент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843213" y="5805488"/>
            <a:ext cx="1800225" cy="6254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MOLAP </a:t>
            </a:r>
            <a:r>
              <a:rPr lang="ru-RU" altLang="ru-RU" sz="1200" b="1">
                <a:latin typeface="Arial" charset="0"/>
              </a:rPr>
              <a:t>клиент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987675" y="4868863"/>
            <a:ext cx="1152525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Java API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250825" y="4868863"/>
            <a:ext cx="2305050" cy="5048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JDBC OCI ODBC OLE DB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3850" y="3644900"/>
            <a:ext cx="1439863" cy="5762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CWM </a:t>
            </a:r>
            <a:r>
              <a:rPr lang="ru-RU" altLang="ru-RU" sz="1200" b="1">
                <a:latin typeface="Arial" charset="0"/>
              </a:rPr>
              <a:t>или </a:t>
            </a:r>
            <a:r>
              <a:rPr lang="en-US" altLang="ru-RU" sz="1200" b="1">
                <a:latin typeface="Arial" charset="0"/>
              </a:rPr>
              <a:t>CWM2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6227763" y="1196975"/>
            <a:ext cx="2376487" cy="115252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1200" b="1">
                <a:latin typeface="Arial" charset="0"/>
              </a:rPr>
              <a:t>Хранилище </a:t>
            </a:r>
            <a:r>
              <a:rPr lang="en-US" altLang="ru-RU" sz="1200" b="1">
                <a:latin typeface="Arial" charset="0"/>
              </a:rPr>
              <a:t>OLAP</a:t>
            </a:r>
          </a:p>
          <a:p>
            <a:pPr algn="ctr"/>
            <a:r>
              <a:rPr lang="en-US" altLang="ru-RU" sz="1200" b="1">
                <a:latin typeface="Arial" charset="0"/>
              </a:rPr>
              <a:t>(BLOB </a:t>
            </a:r>
            <a:r>
              <a:rPr lang="ru-RU" altLang="ru-RU" sz="1200" b="1">
                <a:latin typeface="Arial" charset="0"/>
              </a:rPr>
              <a:t>в реляционной таблице)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900113" y="1412875"/>
            <a:ext cx="1150937" cy="720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1200" b="1">
                <a:latin typeface="Arial" charset="0"/>
              </a:rPr>
              <a:t>Схема звезда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95288" y="1052513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395288" y="1557338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95288" y="2060575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195513" y="1052513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2195513" y="1557338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2195513" y="2133600"/>
            <a:ext cx="360362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altLang="ru-RU" b="1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323850" y="3068638"/>
            <a:ext cx="1223963" cy="4572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1200" b="1" dirty="0">
                <a:latin typeface="Arial" charset="0"/>
              </a:rPr>
              <a:t>Регистрация метаданных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3708400" y="2997200"/>
            <a:ext cx="1944688" cy="720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1200" b="1">
                <a:latin typeface="Arial" charset="0"/>
              </a:rPr>
              <a:t>Многомерное ядро</a:t>
            </a:r>
          </a:p>
          <a:p>
            <a:pPr algn="ctr"/>
            <a:r>
              <a:rPr lang="ru-RU" altLang="ru-RU" sz="1200" b="1">
                <a:latin typeface="Arial" charset="0"/>
              </a:rPr>
              <a:t>(процесс в ядре </a:t>
            </a:r>
            <a:r>
              <a:rPr lang="en-US" altLang="ru-RU" sz="1200" b="1">
                <a:latin typeface="Arial" charset="0"/>
              </a:rPr>
              <a:t>ORACLE)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V="1">
            <a:off x="5003800" y="2060575"/>
            <a:ext cx="1368425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H="1">
            <a:off x="5651500" y="2205038"/>
            <a:ext cx="936625" cy="3603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3708400" y="2565400"/>
            <a:ext cx="2160588" cy="431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OLAP DML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3276600" y="1341438"/>
            <a:ext cx="2663825" cy="647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ru-RU" sz="1200" b="1">
                <a:latin typeface="Arial" charset="0"/>
              </a:rPr>
              <a:t>SQL </a:t>
            </a:r>
            <a:r>
              <a:rPr lang="ru-RU" altLang="ru-RU" sz="1200" b="1">
                <a:latin typeface="Arial" charset="0"/>
              </a:rPr>
              <a:t>интерфейс к </a:t>
            </a:r>
            <a:r>
              <a:rPr lang="en-US" altLang="ru-RU" sz="1200" b="1">
                <a:latin typeface="Arial" charset="0"/>
              </a:rPr>
              <a:t>OLAP </a:t>
            </a:r>
          </a:p>
          <a:p>
            <a:pPr algn="ctr"/>
            <a:r>
              <a:rPr lang="en-US" altLang="ru-RU" sz="1200" b="1">
                <a:latin typeface="Arial" charset="0"/>
              </a:rPr>
              <a:t>(DBMS_AW, OLAP_TABLE, …)</a:t>
            </a:r>
            <a:endParaRPr lang="ru-RU" altLang="ru-RU" sz="1200" b="1">
              <a:latin typeface="Arial" charset="0"/>
            </a:endParaRP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V="1">
            <a:off x="4427538" y="1989138"/>
            <a:ext cx="0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1476375" y="2133600"/>
            <a:ext cx="0" cy="15113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H="1">
            <a:off x="1763713" y="1916113"/>
            <a:ext cx="1512887" cy="19446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 flipV="1">
            <a:off x="1116013" y="4221163"/>
            <a:ext cx="0" cy="6477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 flipV="1">
            <a:off x="1979613" y="2133600"/>
            <a:ext cx="0" cy="27352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 flipV="1">
            <a:off x="1331913" y="5373688"/>
            <a:ext cx="0" cy="4318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7" name="Line 29"/>
          <p:cNvSpPr>
            <a:spLocks noChangeShapeType="1"/>
          </p:cNvSpPr>
          <p:nvPr/>
        </p:nvSpPr>
        <p:spPr bwMode="auto">
          <a:xfrm flipV="1">
            <a:off x="3419475" y="5300663"/>
            <a:ext cx="0" cy="504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8" name="Line 30"/>
          <p:cNvSpPr>
            <a:spLocks noChangeShapeType="1"/>
          </p:cNvSpPr>
          <p:nvPr/>
        </p:nvSpPr>
        <p:spPr bwMode="auto">
          <a:xfrm flipV="1">
            <a:off x="3492500" y="3716338"/>
            <a:ext cx="792163" cy="11525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 flipV="1">
            <a:off x="2411413" y="1989138"/>
            <a:ext cx="1368425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>
            <a:off x="755650" y="1268413"/>
            <a:ext cx="144463" cy="28892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1" name="Line 33"/>
          <p:cNvSpPr>
            <a:spLocks noChangeShapeType="1"/>
          </p:cNvSpPr>
          <p:nvPr/>
        </p:nvSpPr>
        <p:spPr bwMode="auto">
          <a:xfrm>
            <a:off x="755650" y="1773238"/>
            <a:ext cx="144463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2" name="Line 34"/>
          <p:cNvSpPr>
            <a:spLocks noChangeShapeType="1"/>
          </p:cNvSpPr>
          <p:nvPr/>
        </p:nvSpPr>
        <p:spPr bwMode="auto">
          <a:xfrm flipV="1">
            <a:off x="755650" y="1916113"/>
            <a:ext cx="144463" cy="3603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3" name="Line 35"/>
          <p:cNvSpPr>
            <a:spLocks noChangeShapeType="1"/>
          </p:cNvSpPr>
          <p:nvPr/>
        </p:nvSpPr>
        <p:spPr bwMode="auto">
          <a:xfrm flipH="1">
            <a:off x="2051050" y="1196975"/>
            <a:ext cx="144463" cy="360363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4" name="Line 36"/>
          <p:cNvSpPr>
            <a:spLocks noChangeShapeType="1"/>
          </p:cNvSpPr>
          <p:nvPr/>
        </p:nvSpPr>
        <p:spPr bwMode="auto">
          <a:xfrm flipH="1">
            <a:off x="2051050" y="1773238"/>
            <a:ext cx="144463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5" name="Line 37"/>
          <p:cNvSpPr>
            <a:spLocks noChangeShapeType="1"/>
          </p:cNvSpPr>
          <p:nvPr/>
        </p:nvSpPr>
        <p:spPr bwMode="auto">
          <a:xfrm flipH="1" flipV="1">
            <a:off x="2051050" y="1916113"/>
            <a:ext cx="144463" cy="433387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6" name="Line 38"/>
          <p:cNvSpPr>
            <a:spLocks noChangeShapeType="1"/>
          </p:cNvSpPr>
          <p:nvPr/>
        </p:nvSpPr>
        <p:spPr bwMode="auto">
          <a:xfrm>
            <a:off x="5724525" y="2852738"/>
            <a:ext cx="576263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7" name="Line 39"/>
          <p:cNvSpPr>
            <a:spLocks noChangeShapeType="1"/>
          </p:cNvSpPr>
          <p:nvPr/>
        </p:nvSpPr>
        <p:spPr bwMode="auto">
          <a:xfrm flipH="1">
            <a:off x="7092950" y="2205038"/>
            <a:ext cx="142875" cy="5762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b="1"/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6300788" y="2781300"/>
            <a:ext cx="2087562" cy="3603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ru-RU" altLang="ru-RU" sz="1200" b="1">
                <a:latin typeface="Arial" charset="0"/>
              </a:rPr>
              <a:t>Многомерные метаданные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0" y="2542703"/>
            <a:ext cx="9144000" cy="137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r>
              <a:rPr lang="ru-RU" altLang="ru-RU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endParaRPr lang="ru-RU" altLang="ru-RU"/>
          </a:p>
        </p:txBody>
      </p:sp>
      <p:pic>
        <p:nvPicPr>
          <p:cNvPr id="9220" name="Picture 4" descr="Двумерный срез куба для одной меры 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306420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3" descr="Двумерный срез куба для нескольких мер 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19366"/>
            <a:ext cx="3006824" cy="13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 descr="Двумерный срез куба с несколькими измерениями на одной оси 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930" y="5010596"/>
            <a:ext cx="5395333" cy="17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57200" y="228600"/>
            <a:ext cx="407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ru-RU" b="1" u="sng"/>
              <a:t>OLAP – </a:t>
            </a:r>
            <a:r>
              <a:rPr lang="ru-RU" altLang="ru-RU" b="1" u="sng"/>
              <a:t>куб и срезы данных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253951"/>
            <a:ext cx="1689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Куб</a:t>
            </a:r>
            <a:r>
              <a:rPr lang="en-US" dirty="0" smtClean="0"/>
              <a:t> (Cube):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7031" y="2800076"/>
            <a:ext cx="2917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Срез куба</a:t>
            </a:r>
            <a:r>
              <a:rPr lang="en-US" sz="1800" dirty="0" smtClean="0"/>
              <a:t>: </a:t>
            </a:r>
            <a:r>
              <a:rPr lang="ru-RU" sz="1800" dirty="0" smtClean="0"/>
              <a:t>страна</a:t>
            </a:r>
            <a:r>
              <a:rPr lang="en-US" sz="1800" dirty="0" smtClean="0"/>
              <a:t>/</a:t>
            </a:r>
            <a:r>
              <a:rPr lang="ru-RU" sz="1800" dirty="0" smtClean="0"/>
              <a:t>месяц</a:t>
            </a:r>
          </a:p>
          <a:p>
            <a:r>
              <a:rPr lang="ru-RU" sz="1400" i="1" dirty="0" smtClean="0"/>
              <a:t>(сумма </a:t>
            </a:r>
            <a:r>
              <a:rPr lang="en-US" sz="1400" i="1" dirty="0" smtClean="0"/>
              <a:t>store sales </a:t>
            </a:r>
            <a:r>
              <a:rPr lang="ru-RU" sz="1400" i="1" dirty="0" smtClean="0"/>
              <a:t>по всем товарам)</a:t>
            </a:r>
            <a:endParaRPr lang="ru-RU" sz="1400" i="1" dirty="0"/>
          </a:p>
        </p:txBody>
      </p:sp>
      <p:pic>
        <p:nvPicPr>
          <p:cNvPr id="9225" name="Picture 9" descr="Пример куб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614328" cy="203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" y="1875021"/>
            <a:ext cx="2647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 smtClean="0"/>
              <a:t>Измерения </a:t>
            </a:r>
            <a:r>
              <a:rPr lang="en-US" sz="1800" i="1" dirty="0" smtClean="0"/>
              <a:t>(dimension</a:t>
            </a:r>
            <a:r>
              <a:rPr lang="en-US" sz="1800" i="1" dirty="0"/>
              <a:t>s</a:t>
            </a:r>
            <a:r>
              <a:rPr lang="en-US" sz="1800" i="1" dirty="0" smtClean="0"/>
              <a:t>):</a:t>
            </a:r>
          </a:p>
          <a:p>
            <a:r>
              <a:rPr lang="ru-RU" sz="1800" i="1" dirty="0" smtClean="0"/>
              <a:t>продукт, месяц, магазин</a:t>
            </a:r>
            <a:endParaRPr lang="ru-RU" sz="1800" i="1" dirty="0"/>
          </a:p>
        </p:txBody>
      </p:sp>
      <p:cxnSp>
        <p:nvCxnSpPr>
          <p:cNvPr id="6" name="Прямая со стрелкой 5"/>
          <p:cNvCxnSpPr>
            <a:stCxn id="4" idx="3"/>
          </p:cNvCxnSpPr>
          <p:nvPr/>
        </p:nvCxnSpPr>
        <p:spPr>
          <a:xfrm flipV="1">
            <a:off x="2682547" y="1340770"/>
            <a:ext cx="665317" cy="8574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 flipV="1">
            <a:off x="2682547" y="1617974"/>
            <a:ext cx="1457405" cy="5802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3"/>
          </p:cNvCxnSpPr>
          <p:nvPr/>
        </p:nvCxnSpPr>
        <p:spPr>
          <a:xfrm>
            <a:off x="2682547" y="2198187"/>
            <a:ext cx="332658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92280" y="1274856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 smtClean="0"/>
              <a:t>меры (</a:t>
            </a:r>
            <a:r>
              <a:rPr lang="en-US" sz="1800" i="1" dirty="0" smtClean="0"/>
              <a:t>measure</a:t>
            </a:r>
            <a:r>
              <a:rPr lang="en-US" sz="1800" i="1" dirty="0"/>
              <a:t>s</a:t>
            </a:r>
            <a:r>
              <a:rPr lang="ru-RU" sz="1800" i="1" dirty="0" smtClean="0"/>
              <a:t>)</a:t>
            </a:r>
            <a:r>
              <a:rPr lang="en-US" sz="1800" i="1" dirty="0" smtClean="0"/>
              <a:t>:</a:t>
            </a:r>
          </a:p>
          <a:p>
            <a:r>
              <a:rPr lang="en-US" sz="1800" i="1" dirty="0" smtClean="0"/>
              <a:t>Unit sales,</a:t>
            </a:r>
          </a:p>
          <a:p>
            <a:r>
              <a:rPr lang="en-US" sz="1800" b="1" i="1" dirty="0" smtClean="0"/>
              <a:t>Store sales,</a:t>
            </a:r>
          </a:p>
          <a:p>
            <a:r>
              <a:rPr lang="en-US" sz="1800" i="1" dirty="0" smtClean="0"/>
              <a:t>Store cost</a:t>
            </a:r>
          </a:p>
        </p:txBody>
      </p:sp>
      <p:cxnSp>
        <p:nvCxnSpPr>
          <p:cNvPr id="13" name="Прямая со стрелкой 12"/>
          <p:cNvCxnSpPr>
            <a:stCxn id="11" idx="1"/>
          </p:cNvCxnSpPr>
          <p:nvPr/>
        </p:nvCxnSpPr>
        <p:spPr>
          <a:xfrm flipH="1" flipV="1">
            <a:off x="5960088" y="1875020"/>
            <a:ext cx="1132192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128013" y="2803984"/>
            <a:ext cx="2034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/>
              <a:t>Срез куба</a:t>
            </a:r>
            <a:r>
              <a:rPr lang="en-US" sz="1800" dirty="0" smtClean="0"/>
              <a:t>: </a:t>
            </a:r>
            <a:r>
              <a:rPr lang="ru-RU" sz="1800" dirty="0" smtClean="0"/>
              <a:t>страна</a:t>
            </a:r>
            <a:r>
              <a:rPr lang="en-US" sz="1800" dirty="0" smtClean="0"/>
              <a:t> </a:t>
            </a:r>
          </a:p>
          <a:p>
            <a:r>
              <a:rPr lang="ru-RU" sz="1400" i="1" dirty="0" smtClean="0"/>
              <a:t>все </a:t>
            </a:r>
            <a:r>
              <a:rPr lang="en-US" sz="1400" i="1" dirty="0" smtClean="0"/>
              <a:t>measures </a:t>
            </a:r>
            <a:r>
              <a:rPr lang="ru-RU" sz="1400" i="1" dirty="0" smtClean="0"/>
              <a:t>за февраль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07422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848872" cy="475252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Базы данных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000" dirty="0" smtClean="0"/>
              <a:t>классические (реляционные)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000" dirty="0" smtClean="0"/>
              <a:t>Распределенные, кластерные базы данных (</a:t>
            </a:r>
            <a:r>
              <a:rPr lang="en-US" altLang="ru-RU" sz="2000" dirty="0" smtClean="0"/>
              <a:t>Teradata, </a:t>
            </a:r>
            <a:r>
              <a:rPr lang="en-US" altLang="ru-RU" sz="2000" dirty="0" err="1" smtClean="0"/>
              <a:t>Exadata</a:t>
            </a:r>
            <a:r>
              <a:rPr lang="en-US" altLang="ru-RU" sz="2000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000" dirty="0" smtClean="0"/>
              <a:t>Распределенные </a:t>
            </a:r>
            <a:r>
              <a:rPr lang="ru-RU" altLang="ru-RU" sz="2000" dirty="0" err="1" smtClean="0"/>
              <a:t>нереляционные</a:t>
            </a:r>
            <a:r>
              <a:rPr lang="ru-RU" altLang="ru-RU" sz="2000" dirty="0" smtClean="0"/>
              <a:t> </a:t>
            </a:r>
            <a:r>
              <a:rPr lang="ru-RU" altLang="ru-RU" sz="2000" dirty="0" smtClean="0"/>
              <a:t>(</a:t>
            </a:r>
            <a:r>
              <a:rPr lang="en-US" sz="2000" dirty="0" err="1" smtClean="0"/>
              <a:t>Vertica</a:t>
            </a:r>
            <a:r>
              <a:rPr lang="en-US" sz="2000" dirty="0" smtClean="0"/>
              <a:t>, </a:t>
            </a:r>
            <a:r>
              <a:rPr lang="en-US" altLang="ru-RU" sz="2000" dirty="0" smtClean="0"/>
              <a:t>Apache </a:t>
            </a:r>
            <a:r>
              <a:rPr lang="en-US" altLang="ru-RU" sz="2000" dirty="0" smtClean="0"/>
              <a:t>Druid, </a:t>
            </a:r>
            <a:r>
              <a:rPr lang="en-US" altLang="ru-RU" sz="2000" dirty="0" err="1" smtClean="0"/>
              <a:t>Clickhouse</a:t>
            </a:r>
            <a:r>
              <a:rPr lang="en-US" altLang="ru-RU" sz="2000" dirty="0" smtClean="0"/>
              <a:t>, </a:t>
            </a:r>
            <a:r>
              <a:rPr lang="en-US" altLang="ru-RU" sz="2000" dirty="0" err="1" smtClean="0"/>
              <a:t>ElasticSearch</a:t>
            </a:r>
            <a:r>
              <a:rPr lang="en-US" altLang="ru-RU" sz="2000" dirty="0" smtClean="0"/>
              <a:t>, …)</a:t>
            </a:r>
            <a:endParaRPr lang="ru-RU" alt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Инструменты для обработки и анализа данных</a:t>
            </a:r>
            <a:r>
              <a:rPr lang="en-US" altLang="ru-RU" sz="2400" dirty="0" smtClean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ru-RU" sz="2000" dirty="0" smtClean="0"/>
              <a:t>SQL, </a:t>
            </a:r>
            <a:r>
              <a:rPr lang="ru-RU" altLang="ru-RU" sz="2000" dirty="0" smtClean="0"/>
              <a:t>Аналитический </a:t>
            </a:r>
            <a:r>
              <a:rPr lang="en-US" altLang="ru-RU" sz="2000" dirty="0" smtClean="0"/>
              <a:t>SQL, </a:t>
            </a:r>
            <a:r>
              <a:rPr lang="ru-RU" altLang="ru-RU" sz="2000" dirty="0" smtClean="0"/>
              <a:t>расширения </a:t>
            </a:r>
            <a:r>
              <a:rPr lang="en-US" altLang="ru-RU" sz="2000" dirty="0" smtClean="0"/>
              <a:t>SQL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ru-RU" sz="2000" dirty="0" smtClean="0"/>
              <a:t>MDX</a:t>
            </a:r>
            <a:endParaRPr lang="en-US" altLang="ru-RU" sz="2000" dirty="0" smtClean="0"/>
          </a:p>
          <a:p>
            <a:pPr lvl="1">
              <a:buFont typeface="Wingdings" pitchFamily="2" charset="2"/>
              <a:buChar char="§"/>
            </a:pPr>
            <a:r>
              <a:rPr lang="en-US" altLang="ru-RU" sz="2000" dirty="0" smtClean="0"/>
              <a:t>Apache Spark</a:t>
            </a:r>
            <a:endParaRPr lang="ru-RU" altLang="ru-RU" sz="2000" dirty="0" smtClean="0"/>
          </a:p>
          <a:p>
            <a:pPr>
              <a:buFont typeface="Wingdings" pitchFamily="2" charset="2"/>
              <a:buChar char="§"/>
            </a:pPr>
            <a:r>
              <a:rPr lang="en-US" altLang="ru-RU" sz="2400" dirty="0" smtClean="0"/>
              <a:t>Data Mining (</a:t>
            </a:r>
            <a:r>
              <a:rPr lang="ru-RU" altLang="ru-RU" sz="2400" dirty="0" smtClean="0"/>
              <a:t>глубинный анализ данных)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400" dirty="0" smtClean="0"/>
              <a:t>Визуализация данных (</a:t>
            </a:r>
            <a:r>
              <a:rPr lang="en-US" altLang="ru-RU" sz="2400" dirty="0" smtClean="0"/>
              <a:t>Business Intelligence, BI)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ru-RU" sz="2000" dirty="0" smtClean="0"/>
              <a:t>Tableau, </a:t>
            </a:r>
            <a:r>
              <a:rPr lang="en-US" altLang="ru-RU" sz="2000" dirty="0" err="1" smtClean="0"/>
              <a:t>Qlik</a:t>
            </a:r>
            <a:r>
              <a:rPr lang="en-US" altLang="ru-RU" sz="2000" dirty="0" smtClean="0"/>
              <a:t> Sense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3583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827584" y="1219200"/>
            <a:ext cx="8164016" cy="339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52352" bIns="38088">
            <a:spAutoFit/>
          </a:bodyPr>
          <a:lstStyle/>
          <a:p>
            <a:pPr eaLnBrk="0" hangingPunct="0"/>
            <a:endParaRPr lang="ru-RU" altLang="ru-RU" sz="1200" dirty="0"/>
          </a:p>
          <a:p>
            <a:pPr eaLnBrk="0" hangingPunct="0"/>
            <a:r>
              <a:rPr lang="en-US" altLang="ru-RU" sz="2800" dirty="0">
                <a:ea typeface="Arial Unicode MS" pitchFamily="34" charset="-128"/>
                <a:cs typeface="Arial Unicode MS" pitchFamily="34" charset="-128"/>
              </a:rPr>
              <a:t>OLTP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altLang="ru-RU" sz="2200" dirty="0"/>
              <a:t>Online Transaction Processing</a:t>
            </a:r>
            <a:r>
              <a:rPr lang="en-US" altLang="ru-RU" sz="2800" dirty="0"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–</a:t>
            </a:r>
            <a:endParaRPr lang="ru-RU" altLang="ru-RU" sz="2800" dirty="0"/>
          </a:p>
          <a:p>
            <a:pPr eaLnBrk="0" hangingPunct="0"/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оперативная </a:t>
            </a:r>
            <a:r>
              <a:rPr lang="ru-RU" altLang="ru-RU" sz="2800" b="1" dirty="0">
                <a:ea typeface="Arial Unicode MS" pitchFamily="34" charset="-128"/>
                <a:cs typeface="Arial Unicode MS" pitchFamily="34" charset="-128"/>
              </a:rPr>
              <a:t>транзакционная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 обработка </a:t>
            </a:r>
            <a:r>
              <a:rPr lang="ru-RU" altLang="ru-RU" sz="2800" dirty="0" smtClean="0">
                <a:ea typeface="Arial Unicode MS" pitchFamily="34" charset="-128"/>
                <a:cs typeface="Arial Unicode MS" pitchFamily="34" charset="-128"/>
              </a:rPr>
              <a:t>данных</a:t>
            </a:r>
          </a:p>
          <a:p>
            <a:pPr eaLnBrk="0" hangingPunct="0"/>
            <a:endParaRPr lang="ru-RU" altLang="ru-RU" sz="2800" dirty="0"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altLang="ru-RU" sz="2800" dirty="0"/>
          </a:p>
          <a:p>
            <a:pPr eaLnBrk="0" hangingPunct="0"/>
            <a:r>
              <a:rPr lang="en-US" altLang="ru-RU" sz="2800" dirty="0">
                <a:ea typeface="Arial Unicode MS" pitchFamily="34" charset="-128"/>
                <a:cs typeface="Arial Unicode MS" pitchFamily="34" charset="-128"/>
              </a:rPr>
              <a:t>OLAP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ru-RU" sz="2800" dirty="0"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ru-RU" sz="2200" dirty="0" err="1">
                <a:ea typeface="Arial Unicode MS" pitchFamily="34" charset="-128"/>
                <a:cs typeface="Arial Unicode MS" pitchFamily="34" charset="-128"/>
              </a:rPr>
              <a:t>OnLine</a:t>
            </a:r>
            <a:r>
              <a:rPr lang="en-US" altLang="ru-RU" sz="2200" dirty="0">
                <a:ea typeface="Arial Unicode MS" pitchFamily="34" charset="-128"/>
                <a:cs typeface="Arial Unicode MS" pitchFamily="34" charset="-128"/>
              </a:rPr>
              <a:t> Analytical Processing</a:t>
            </a:r>
            <a:r>
              <a:rPr lang="en-US" altLang="ru-RU" sz="2800" dirty="0"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– </a:t>
            </a:r>
            <a:endParaRPr lang="ru-RU" altLang="ru-RU" sz="2800" dirty="0"/>
          </a:p>
          <a:p>
            <a:pPr eaLnBrk="0" hangingPunct="0"/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оперативная </a:t>
            </a:r>
            <a:r>
              <a:rPr lang="ru-RU" altLang="ru-RU" sz="2800" b="1" dirty="0">
                <a:ea typeface="Arial Unicode MS" pitchFamily="34" charset="-128"/>
                <a:cs typeface="Arial Unicode MS" pitchFamily="34" charset="-128"/>
              </a:rPr>
              <a:t>аналитическая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 обработка</a:t>
            </a:r>
            <a:r>
              <a:rPr lang="ru-RU" altLang="ru-RU" sz="2800" dirty="0"/>
              <a:t> </a:t>
            </a:r>
            <a:r>
              <a:rPr lang="ru-RU" altLang="ru-RU" sz="2800" dirty="0">
                <a:ea typeface="Arial Unicode MS" pitchFamily="34" charset="-128"/>
                <a:cs typeface="Arial Unicode MS" pitchFamily="34" charset="-128"/>
              </a:rPr>
              <a:t>данных</a:t>
            </a:r>
          </a:p>
          <a:p>
            <a:pPr eaLnBrk="0" hangingPunct="0"/>
            <a:endParaRPr lang="ru-RU" altLang="ru-RU" sz="2800" dirty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ru-RU" b="1" dirty="0" smtClean="0">
                <a:cs typeface="Arial" charset="0"/>
              </a:rPr>
              <a:t>OLAP</a:t>
            </a:r>
            <a:r>
              <a:rPr lang="ru-RU" altLang="ru-RU" b="1" dirty="0" smtClean="0">
                <a:cs typeface="Arial" charset="0"/>
              </a:rPr>
              <a:t> и </a:t>
            </a:r>
            <a:r>
              <a:rPr lang="en-US" altLang="ru-RU" b="1" dirty="0" smtClean="0">
                <a:cs typeface="Arial" charset="0"/>
              </a:rPr>
              <a:t>OLTP</a:t>
            </a:r>
            <a:r>
              <a:rPr lang="ru-RU" altLang="ru-RU" b="1" dirty="0" smtClean="0">
                <a:cs typeface="Arial" charset="0"/>
              </a:rPr>
              <a:t> системы</a:t>
            </a:r>
            <a:br>
              <a:rPr lang="ru-RU" altLang="ru-RU" b="1" dirty="0" smtClean="0">
                <a:cs typeface="Arial" charset="0"/>
              </a:rPr>
            </a:br>
            <a:r>
              <a:rPr lang="ru-RU" altLang="ru-RU" sz="2000" dirty="0" smtClean="0"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6368"/>
            <a:ext cx="7772400" cy="954360"/>
          </a:xfrm>
        </p:spPr>
        <p:txBody>
          <a:bodyPr/>
          <a:lstStyle/>
          <a:p>
            <a:r>
              <a:rPr lang="ru-RU" sz="3600" dirty="0" smtClean="0"/>
              <a:t>Характеристики </a:t>
            </a:r>
            <a:r>
              <a:rPr lang="en-US" sz="3600" dirty="0" smtClean="0"/>
              <a:t>OLTP</a:t>
            </a:r>
            <a:r>
              <a:rPr lang="ru-RU" sz="3600" dirty="0" smtClean="0"/>
              <a:t> и </a:t>
            </a:r>
            <a:r>
              <a:rPr lang="en-US" sz="3600" dirty="0" smtClean="0"/>
              <a:t>OLAP</a:t>
            </a:r>
            <a:r>
              <a:rPr lang="ru-RU" sz="3600" dirty="0" smtClean="0"/>
              <a:t> систем</a:t>
            </a:r>
            <a:endParaRPr lang="ru-RU" sz="36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85930"/>
              </p:ext>
            </p:extLst>
          </p:nvPr>
        </p:nvGraphicFramePr>
        <p:xfrm>
          <a:off x="323528" y="908720"/>
          <a:ext cx="8640960" cy="577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8965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OLTP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OLAP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Большой объем информации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Большой объем информации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Часто</a:t>
                      </a:r>
                      <a:r>
                        <a:rPr lang="ru-RU" baseline="0" dirty="0" smtClean="0"/>
                        <a:t> различные БД для разных подразделений организации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Консолидированные</a:t>
                      </a:r>
                      <a:r>
                        <a:rPr lang="ru-RU" baseline="0" dirty="0" smtClean="0"/>
                        <a:t> данные из многих БД с использованием общих классификаторов (справочников)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Нормализованная схема, отсутствие дублирования информации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Ненормализованная схема БД с дубликатами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Интенсивное изменение 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Данные меняются редко, Изменение обычно происходит в</a:t>
                      </a:r>
                      <a:r>
                        <a:rPr lang="ru-RU" baseline="0" dirty="0" smtClean="0"/>
                        <a:t> пакетном режиме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Транзакционный режим работы</a:t>
                      </a:r>
                    </a:p>
                    <a:p>
                      <a:r>
                        <a:rPr lang="ru-RU" dirty="0" smtClean="0"/>
                        <a:t>Транзакции затрагивают небольшой объем данных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Выполняются сложные нерегламентированные запросы над большим объемом данных с группировками и агрегатными функциями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Обработка текущих данных – мгновенный снимок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временных зависимостей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Много клиентов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Небольшое количество работающих пользователей – аналитики и менеджеры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Малое время отклика – до нескольких секунд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Большее время отклика (но все равно приемлемое) – до несколько минут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576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617299"/>
              </p:ext>
            </p:extLst>
          </p:nvPr>
        </p:nvGraphicFramePr>
        <p:xfrm>
          <a:off x="539552" y="1340768"/>
          <a:ext cx="7920880" cy="531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OLTP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OLAP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Только корпоративные</a:t>
                      </a:r>
                      <a:r>
                        <a:rPr lang="ru-RU" sz="1600" baseline="0" dirty="0" smtClean="0"/>
                        <a:t> данные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корпоративные данные + внешние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Ограниченный объем оперативных данных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Объем аналитических данных значительно превышает объем оперативных данных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i="0" dirty="0" smtClean="0">
                          <a:solidFill>
                            <a:schemeClr val="dk1"/>
                          </a:solidFill>
                        </a:rPr>
                        <a:t>Данные</a:t>
                      </a:r>
                      <a:r>
                        <a:rPr lang="ru-RU" sz="1600" i="0" baseline="0" dirty="0" smtClean="0">
                          <a:solidFill>
                            <a:schemeClr val="dk1"/>
                          </a:solidFill>
                        </a:rPr>
                        <a:t> в оперативную БД вносятся пользователями небольшими транзакциями</a:t>
                      </a:r>
                      <a:endParaRPr lang="ru-RU" sz="1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Данные в ХД попадают</a:t>
                      </a:r>
                      <a:r>
                        <a:rPr lang="ru-RU" baseline="0" dirty="0" smtClean="0"/>
                        <a:t> пакетной (</a:t>
                      </a:r>
                      <a:r>
                        <a:rPr lang="en-US" baseline="0" dirty="0" smtClean="0"/>
                        <a:t>batch)</a:t>
                      </a:r>
                      <a:r>
                        <a:rPr lang="ru-RU" baseline="0" dirty="0" smtClean="0"/>
                        <a:t> загрузкой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 помощи </a:t>
                      </a:r>
                      <a:r>
                        <a:rPr lang="en-US" baseline="0" dirty="0" smtClean="0"/>
                        <a:t>ETL (Extract-Transform-Load)</a:t>
                      </a:r>
                      <a:r>
                        <a:rPr lang="ru-RU" baseline="0" dirty="0" smtClean="0"/>
                        <a:t> процедур.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Частые запросы на выборку</a:t>
                      </a:r>
                      <a:r>
                        <a:rPr lang="ru-RU" sz="1600" baseline="0" dirty="0" smtClean="0"/>
                        <a:t> небольшого объема информации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Непредсказуемый набор запросов любой</a:t>
                      </a:r>
                      <a:r>
                        <a:rPr lang="ru-RU" baseline="0" dirty="0" smtClean="0"/>
                        <a:t> сложности </a:t>
                      </a:r>
                      <a:r>
                        <a:rPr lang="ru-RU" dirty="0" smtClean="0"/>
                        <a:t>с агрегатами(</a:t>
                      </a:r>
                      <a:r>
                        <a:rPr lang="en-US" dirty="0" smtClean="0"/>
                        <a:t>sum(),</a:t>
                      </a:r>
                      <a:r>
                        <a:rPr lang="en-US" baseline="0" dirty="0" smtClean="0"/>
                        <a:t> min(), max(), </a:t>
                      </a:r>
                      <a:r>
                        <a:rPr lang="en-US" baseline="0" dirty="0" err="1" smtClean="0"/>
                        <a:t>avg</a:t>
                      </a:r>
                      <a:r>
                        <a:rPr lang="en-US" baseline="0" dirty="0" smtClean="0"/>
                        <a:t>()….)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Нормализованная схема, неупорядоченное</a:t>
                      </a:r>
                      <a:r>
                        <a:rPr lang="ru-RU" sz="1600" baseline="0" dirty="0" smtClean="0"/>
                        <a:t> хранение, </a:t>
                      </a:r>
                      <a:r>
                        <a:rPr lang="en-US" sz="1600" baseline="0" dirty="0" smtClean="0"/>
                        <a:t>B-</a:t>
                      </a:r>
                      <a:r>
                        <a:rPr lang="ru-RU" sz="1600" baseline="0" dirty="0" smtClean="0"/>
                        <a:t>деревья индексов, транзакции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Упорядоченные массивы, индексация, запись в ХД агрегатов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Защита информации на уровне таблиц или (реже) строк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Защита</a:t>
                      </a:r>
                      <a:r>
                        <a:rPr lang="ru-RU" baseline="0" dirty="0" smtClean="0"/>
                        <a:t> информации на уровне отдельно для агрегатов (отчетов, </a:t>
                      </a:r>
                      <a:r>
                        <a:rPr lang="en-US" baseline="0" dirty="0" smtClean="0"/>
                        <a:t>dashboards</a:t>
                      </a:r>
                      <a:r>
                        <a:rPr lang="ru-RU" baseline="0" dirty="0" smtClean="0"/>
                        <a:t>), отдельно для исходных детализированных данных</a:t>
                      </a:r>
                      <a:r>
                        <a:rPr lang="en-US" baseline="0" dirty="0" smtClean="0"/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611560" y="332656"/>
            <a:ext cx="7772400" cy="95436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sz="3600" dirty="0" smtClean="0"/>
              <a:t>Свойства </a:t>
            </a:r>
            <a:r>
              <a:rPr lang="en-US" sz="3600" dirty="0" smtClean="0"/>
              <a:t>OLTP</a:t>
            </a:r>
            <a:r>
              <a:rPr lang="ru-RU" sz="3600" dirty="0"/>
              <a:t> </a:t>
            </a:r>
            <a:r>
              <a:rPr lang="ru-RU" sz="3600" dirty="0" smtClean="0"/>
              <a:t>и </a:t>
            </a:r>
            <a:r>
              <a:rPr lang="en-US" sz="3600" dirty="0" smtClean="0"/>
              <a:t>OLAP </a:t>
            </a:r>
            <a:r>
              <a:rPr lang="ru-RU" sz="3600" dirty="0" smtClean="0"/>
              <a:t>систем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1738313" y="13001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pic>
        <p:nvPicPr>
          <p:cNvPr id="8195" name="Picture 2" descr="схема"/>
          <p:cNvPicPr>
            <a:picLocks noChangeAspect="1" noChangeArrowheads="1"/>
          </p:cNvPicPr>
          <p:nvPr/>
        </p:nvPicPr>
        <p:blipFill>
          <a:blip r:embed="rId2" r:link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0798" y="796107"/>
            <a:ext cx="6394426" cy="479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41325" y="193675"/>
            <a:ext cx="8378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dirty="0"/>
              <a:t>Основной способ логического представления </a:t>
            </a:r>
            <a:r>
              <a:rPr lang="ru-RU" altLang="ru-RU" b="1" dirty="0" smtClean="0"/>
              <a:t>данных в ХД</a:t>
            </a:r>
            <a:endParaRPr lang="ru-RU" altLang="ru-RU" b="1" dirty="0"/>
          </a:p>
          <a:p>
            <a:pPr algn="ctr" eaLnBrk="1" hangingPunct="1"/>
            <a:r>
              <a:rPr lang="ru-RU" altLang="ru-RU" b="1" dirty="0"/>
              <a:t>МНОГОМЕРНЫЕ КУБЫ (</a:t>
            </a:r>
            <a:r>
              <a:rPr lang="en-US" altLang="ru-RU" b="1" dirty="0"/>
              <a:t>OLAP – </a:t>
            </a:r>
            <a:r>
              <a:rPr lang="ru-RU" altLang="ru-RU" b="1" dirty="0"/>
              <a:t>кубы)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4616" y="5517232"/>
            <a:ext cx="74560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b="1" dirty="0" smtClean="0"/>
              <a:t>Ячейка куба</a:t>
            </a:r>
            <a:r>
              <a:rPr lang="en-US" sz="1800" b="1" dirty="0" smtClean="0"/>
              <a:t>:</a:t>
            </a:r>
            <a:r>
              <a:rPr lang="en-US" sz="1800" dirty="0" smtClean="0"/>
              <a:t> </a:t>
            </a:r>
            <a:r>
              <a:rPr lang="ru-RU" sz="1800" dirty="0" smtClean="0"/>
              <a:t>продажа товара</a:t>
            </a:r>
          </a:p>
          <a:p>
            <a:r>
              <a:rPr lang="ru-RU" sz="1800" b="1" dirty="0" smtClean="0"/>
              <a:t>Факт</a:t>
            </a:r>
            <a:r>
              <a:rPr lang="en-US" sz="1800" b="1" dirty="0"/>
              <a:t> </a:t>
            </a:r>
            <a:r>
              <a:rPr lang="en-US" sz="1800" b="1" dirty="0" smtClean="0"/>
              <a:t>(measure):</a:t>
            </a:r>
            <a:r>
              <a:rPr lang="en-US" sz="1800" dirty="0" smtClean="0"/>
              <a:t> </a:t>
            </a:r>
            <a:r>
              <a:rPr lang="ru-RU" sz="1800" dirty="0" smtClean="0"/>
              <a:t>стоимость товара, цена товара, количество товара</a:t>
            </a:r>
          </a:p>
          <a:p>
            <a:r>
              <a:rPr lang="ru-RU" sz="1800" b="1" dirty="0" smtClean="0"/>
              <a:t>Измерения</a:t>
            </a:r>
            <a:r>
              <a:rPr lang="en-US" sz="1800" b="1" dirty="0" smtClean="0"/>
              <a:t>:</a:t>
            </a:r>
            <a:r>
              <a:rPr lang="en-US" sz="1800" dirty="0" smtClean="0"/>
              <a:t> </a:t>
            </a:r>
            <a:r>
              <a:rPr lang="ru-RU" sz="1800" dirty="0" smtClean="0"/>
              <a:t>рынок, продукт, время</a:t>
            </a:r>
          </a:p>
          <a:p>
            <a:r>
              <a:rPr lang="ru-RU" sz="1800" b="1" dirty="0" smtClean="0"/>
              <a:t>Иерархии</a:t>
            </a:r>
            <a:r>
              <a:rPr lang="en-US" sz="1800" b="1" dirty="0" smtClean="0"/>
              <a:t>:</a:t>
            </a:r>
            <a:r>
              <a:rPr lang="en-US" sz="1800" dirty="0" smtClean="0"/>
              <a:t> </a:t>
            </a:r>
            <a:r>
              <a:rPr lang="ru-RU" sz="1800" dirty="0" smtClean="0"/>
              <a:t>рынок</a:t>
            </a:r>
            <a:r>
              <a:rPr lang="en-US" sz="1800" dirty="0" smtClean="0"/>
              <a:t> (</a:t>
            </a:r>
            <a:r>
              <a:rPr lang="ru-RU" sz="1800" dirty="0" smtClean="0"/>
              <a:t>регион-страна-город), время (год-квартал-месяц-день)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95288" y="549275"/>
            <a:ext cx="822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800" b="1" dirty="0"/>
              <a:t>Основные элементы </a:t>
            </a:r>
            <a:r>
              <a:rPr lang="en-US" altLang="ru-RU" sz="2800" b="1" dirty="0" smtClean="0"/>
              <a:t>OLAP-</a:t>
            </a:r>
            <a:r>
              <a:rPr lang="ru-RU" altLang="ru-RU" sz="2800" b="1" dirty="0" smtClean="0"/>
              <a:t>куба</a:t>
            </a:r>
            <a:endParaRPr lang="ru-RU" altLang="ru-RU" sz="2800" b="1" dirty="0"/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684213" y="1268413"/>
            <a:ext cx="7848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u="sng" dirty="0"/>
              <a:t>Ячейка</a:t>
            </a:r>
            <a:r>
              <a:rPr lang="ru-RU" altLang="ru-RU" dirty="0"/>
              <a:t> – атомарная единица </a:t>
            </a:r>
            <a:r>
              <a:rPr lang="ru-RU" altLang="ru-RU" dirty="0" smtClean="0"/>
              <a:t>куба</a:t>
            </a:r>
            <a:endParaRPr lang="ru-RU" altLang="ru-RU" dirty="0"/>
          </a:p>
          <a:p>
            <a:pPr eaLnBrk="1" hangingPunct="1"/>
            <a:r>
              <a:rPr lang="ru-RU" altLang="ru-RU" u="sng" dirty="0"/>
              <a:t>Факт</a:t>
            </a:r>
            <a:r>
              <a:rPr lang="ru-RU" altLang="ru-RU" dirty="0"/>
              <a:t> – вычислимая величина в </a:t>
            </a:r>
            <a:r>
              <a:rPr lang="ru-RU" altLang="ru-RU" dirty="0" smtClean="0"/>
              <a:t>ячейке (</a:t>
            </a:r>
            <a:r>
              <a:rPr lang="en-US" altLang="ru-RU" b="1" dirty="0" smtClean="0"/>
              <a:t>measure</a:t>
            </a:r>
            <a:r>
              <a:rPr lang="en-US" altLang="ru-RU" dirty="0" smtClean="0"/>
              <a:t>)</a:t>
            </a:r>
            <a:endParaRPr lang="ru-RU" altLang="ru-RU" dirty="0"/>
          </a:p>
          <a:p>
            <a:pPr eaLnBrk="1" hangingPunct="1"/>
            <a:r>
              <a:rPr lang="ru-RU" altLang="ru-RU" u="sng" dirty="0"/>
              <a:t>Измерение</a:t>
            </a:r>
            <a:r>
              <a:rPr lang="ru-RU" altLang="ru-RU" dirty="0"/>
              <a:t> – множество однотипных или разнотипных  структурированных фактов (ребро куба</a:t>
            </a:r>
            <a:r>
              <a:rPr lang="ru-RU" altLang="ru-RU" dirty="0" smtClean="0"/>
              <a:t>)</a:t>
            </a:r>
            <a:r>
              <a:rPr lang="en-US" altLang="ru-RU" dirty="0" smtClean="0"/>
              <a:t> (</a:t>
            </a:r>
            <a:r>
              <a:rPr lang="en-US" altLang="ru-RU" b="1" dirty="0" smtClean="0"/>
              <a:t>dimension</a:t>
            </a:r>
            <a:r>
              <a:rPr lang="en-US" altLang="ru-RU" dirty="0" smtClean="0"/>
              <a:t>)</a:t>
            </a:r>
            <a:endParaRPr lang="ru-RU" altLang="ru-RU" dirty="0"/>
          </a:p>
          <a:p>
            <a:pPr eaLnBrk="1" hangingPunct="1"/>
            <a:r>
              <a:rPr lang="ru-RU" altLang="ru-RU" u="sng" dirty="0"/>
              <a:t>Иерархия</a:t>
            </a:r>
            <a:r>
              <a:rPr lang="ru-RU" altLang="ru-RU" dirty="0"/>
              <a:t> – группировка измерений </a:t>
            </a:r>
            <a:r>
              <a:rPr lang="ru-RU" altLang="ru-RU" dirty="0" smtClean="0"/>
              <a:t>в объекты более высокого уровня</a:t>
            </a:r>
            <a:r>
              <a:rPr lang="en-US" altLang="ru-RU" dirty="0" smtClean="0"/>
              <a:t> (</a:t>
            </a:r>
            <a:r>
              <a:rPr lang="en-US" altLang="ru-RU" b="1" dirty="0" smtClean="0"/>
              <a:t>hierarchy dimension</a:t>
            </a:r>
            <a:r>
              <a:rPr lang="en-US" altLang="ru-RU" dirty="0" smtClean="0"/>
              <a:t>)</a:t>
            </a:r>
            <a:endParaRPr lang="ru-RU" altLang="ru-RU" dirty="0"/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719931" y="3555678"/>
            <a:ext cx="7777163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ru-RU" altLang="ru-RU" sz="2800" b="1" dirty="0" smtClean="0"/>
          </a:p>
          <a:p>
            <a:pPr algn="ctr" eaLnBrk="1" hangingPunct="1"/>
            <a:r>
              <a:rPr lang="ru-RU" altLang="ru-RU" sz="2800" b="1" dirty="0" smtClean="0"/>
              <a:t>Операции </a:t>
            </a:r>
            <a:r>
              <a:rPr lang="ru-RU" altLang="ru-RU" sz="2800" b="1" dirty="0"/>
              <a:t>с </a:t>
            </a:r>
            <a:r>
              <a:rPr lang="en-US" altLang="ru-RU" sz="2800" b="1" dirty="0"/>
              <a:t>OLAP</a:t>
            </a:r>
            <a:r>
              <a:rPr lang="ru-RU" altLang="ru-RU" sz="2800" b="1" dirty="0" smtClean="0"/>
              <a:t>-кубом</a:t>
            </a:r>
            <a:endParaRPr lang="ru-RU" altLang="ru-RU" dirty="0" smtClean="0"/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поворот</a:t>
            </a:r>
            <a:r>
              <a:rPr lang="en-US" altLang="ru-RU" dirty="0" smtClean="0"/>
              <a:t> (</a:t>
            </a:r>
            <a:r>
              <a:rPr lang="en-US" altLang="ru-RU" b="1" dirty="0" smtClean="0"/>
              <a:t>pivot</a:t>
            </a:r>
            <a:r>
              <a:rPr lang="en-US" altLang="ru-RU" dirty="0" smtClean="0"/>
              <a:t> or rotate)</a:t>
            </a:r>
            <a:r>
              <a:rPr lang="ru-RU" altLang="ru-RU" dirty="0" smtClean="0"/>
              <a:t>;</a:t>
            </a:r>
            <a:endParaRPr lang="ru-RU" altLang="ru-RU" dirty="0"/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свертка</a:t>
            </a:r>
            <a:r>
              <a:rPr lang="en-US" altLang="ru-RU" dirty="0" smtClean="0"/>
              <a:t> (</a:t>
            </a:r>
            <a:r>
              <a:rPr lang="en-US" altLang="ru-RU" b="1" dirty="0" smtClean="0"/>
              <a:t>roll-up</a:t>
            </a:r>
            <a:r>
              <a:rPr lang="en-US" altLang="ru-RU" dirty="0" smtClean="0"/>
              <a:t>): </a:t>
            </a:r>
            <a:r>
              <a:rPr lang="ru-RU" altLang="ru-RU" dirty="0" smtClean="0"/>
              <a:t>удаление измерения или уровня иерархии измерения (с агрегацией </a:t>
            </a:r>
            <a:r>
              <a:rPr lang="en-US" altLang="ru-RU" dirty="0" smtClean="0"/>
              <a:t>measures</a:t>
            </a:r>
            <a:r>
              <a:rPr lang="ru-RU" altLang="ru-RU" dirty="0" smtClean="0"/>
              <a:t>)</a:t>
            </a:r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Добавление измерения или раскрытие уровня иерархии (</a:t>
            </a:r>
            <a:r>
              <a:rPr lang="en-US" altLang="ru-RU" b="1" dirty="0" smtClean="0"/>
              <a:t>drill-down</a:t>
            </a:r>
            <a:r>
              <a:rPr lang="en-US" altLang="ru-RU" dirty="0" smtClean="0"/>
              <a:t>)</a:t>
            </a:r>
            <a:endParaRPr lang="ru-RU" altLang="ru-RU" dirty="0" smtClean="0"/>
          </a:p>
          <a:p>
            <a:pPr marL="342900" indent="-342900" eaLnBrk="1" hangingPunct="1">
              <a:buFont typeface="Wingdings" pitchFamily="2" charset="2"/>
              <a:buChar char="§"/>
            </a:pPr>
            <a:r>
              <a:rPr lang="ru-RU" altLang="ru-RU" dirty="0" smtClean="0"/>
              <a:t>сечение </a:t>
            </a:r>
            <a:r>
              <a:rPr lang="en-US" altLang="ru-RU" dirty="0" smtClean="0"/>
              <a:t>(</a:t>
            </a:r>
            <a:r>
              <a:rPr lang="en-US" altLang="ru-RU" b="1" dirty="0" smtClean="0"/>
              <a:t>slice</a:t>
            </a:r>
            <a:r>
              <a:rPr lang="en-US" altLang="ru-RU" dirty="0" smtClean="0"/>
              <a:t>, </a:t>
            </a:r>
            <a:r>
              <a:rPr lang="en-US" altLang="ru-RU" b="1" dirty="0" smtClean="0"/>
              <a:t>dice</a:t>
            </a:r>
            <a:r>
              <a:rPr lang="en-US" altLang="ru-RU" dirty="0" smtClean="0"/>
              <a:t>): </a:t>
            </a:r>
            <a:r>
              <a:rPr lang="ru-RU" altLang="ru-RU" dirty="0" smtClean="0"/>
              <a:t>срез </a:t>
            </a:r>
            <a:r>
              <a:rPr lang="ru-RU" altLang="ru-RU" dirty="0"/>
              <a:t>гиперкуба </a:t>
            </a:r>
            <a:r>
              <a:rPr lang="ru-RU" altLang="ru-RU" dirty="0" smtClean="0"/>
              <a:t>гиперплоскостью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3496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Операция </a:t>
            </a:r>
            <a:r>
              <a:rPr lang="en-US" dirty="0" smtClean="0"/>
              <a:t>OLAP</a:t>
            </a:r>
            <a:r>
              <a:rPr lang="ru-RU" dirty="0" smtClean="0"/>
              <a:t>-куба</a:t>
            </a:r>
            <a:r>
              <a:rPr lang="en-US" dirty="0" smtClean="0"/>
              <a:t>: Pivot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81200"/>
            <a:ext cx="4174232" cy="1375792"/>
          </a:xfrm>
        </p:spPr>
        <p:txBody>
          <a:bodyPr/>
          <a:lstStyle/>
          <a:p>
            <a:r>
              <a:rPr lang="ru-RU" dirty="0" smtClean="0"/>
              <a:t>Выбор измерений для осей, поворот</a:t>
            </a:r>
            <a:r>
              <a:rPr lang="ru-RU" dirty="0"/>
              <a:t> </a:t>
            </a:r>
            <a:r>
              <a:rPr lang="ru-RU" dirty="0" smtClean="0"/>
              <a:t>(транспонирование)</a:t>
            </a:r>
            <a:endParaRPr lang="ru-RU" dirty="0"/>
          </a:p>
        </p:txBody>
      </p:sp>
      <p:pic>
        <p:nvPicPr>
          <p:cNvPr id="31746" name="Picture 2" descr="OLAP Oper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060848"/>
            <a:ext cx="405729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53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1030</Words>
  <Application>Microsoft Office PowerPoint</Application>
  <PresentationFormat>Экран (4:3)</PresentationFormat>
  <Paragraphs>208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Оформление по умолчанию</vt:lpstr>
      <vt:lpstr>Хранилище данных (Data Warehouse)</vt:lpstr>
      <vt:lpstr>Свойства ХД</vt:lpstr>
      <vt:lpstr>Используемые технологии</vt:lpstr>
      <vt:lpstr>OLAP и OLTP системы   </vt:lpstr>
      <vt:lpstr>Характеристики OLTP и OLAP систем</vt:lpstr>
      <vt:lpstr>Презентация PowerPoint</vt:lpstr>
      <vt:lpstr>Презентация PowerPoint</vt:lpstr>
      <vt:lpstr>Презентация PowerPoint</vt:lpstr>
      <vt:lpstr>Операция OLAP-куба: Pivot</vt:lpstr>
      <vt:lpstr>Операция OLAP-куба: Roll-up</vt:lpstr>
      <vt:lpstr>Операция OLAP-куба: Drill-down</vt:lpstr>
      <vt:lpstr>Операция OLAP-куба: Slice</vt:lpstr>
      <vt:lpstr>Операция OLAP-куба: Dice</vt:lpstr>
      <vt:lpstr>Презентация PowerPoint</vt:lpstr>
      <vt:lpstr>Презентация PowerPoint</vt:lpstr>
      <vt:lpstr>Презентация PowerPoint</vt:lpstr>
      <vt:lpstr>Презентация PowerPoint</vt:lpstr>
      <vt:lpstr>Общая структура хранилища данных</vt:lpstr>
      <vt:lpstr>Литература</vt:lpstr>
      <vt:lpstr>Презентация PowerPoint</vt:lpstr>
      <vt:lpstr>Презентация PowerPoint</vt:lpstr>
    </vt:vector>
  </TitlesOfParts>
  <Company>Escort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Borodin</dc:creator>
  <cp:lastModifiedBy>Windows User</cp:lastModifiedBy>
  <cp:revision>168</cp:revision>
  <dcterms:created xsi:type="dcterms:W3CDTF">2001-10-21T09:10:35Z</dcterms:created>
  <dcterms:modified xsi:type="dcterms:W3CDTF">2019-11-09T09:15:43Z</dcterms:modified>
</cp:coreProperties>
</file>