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57" r:id="rId3"/>
    <p:sldId id="260" r:id="rId4"/>
    <p:sldId id="261" r:id="rId5"/>
    <p:sldId id="262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66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543800" cy="2593975"/>
          </a:xfrm>
        </p:spPr>
        <p:txBody>
          <a:bodyPr anchor="b"/>
          <a:lstStyle>
            <a:lvl1pPr>
              <a:defRPr sz="6600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572000"/>
            <a:ext cx="64617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1752600" cy="5851525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486400"/>
            <a:ext cx="7659687" cy="1168400"/>
          </a:xfrm>
        </p:spPr>
        <p:txBody>
          <a:bodyPr anchor="t"/>
          <a:lstStyle>
            <a:lvl1pPr algn="l">
              <a:defRPr sz="36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852863"/>
            <a:ext cx="6135687" cy="1633538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536192"/>
            <a:ext cx="3657600" cy="45902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19600" y="1535113"/>
            <a:ext cx="3657600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9600" y="2174875"/>
            <a:ext cx="36576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1" y="5495544"/>
            <a:ext cx="7772400" cy="594360"/>
          </a:xfrm>
        </p:spPr>
        <p:txBody>
          <a:bodyPr anchor="b"/>
          <a:lstStyle>
            <a:lvl1pPr algn="ctr">
              <a:defRPr sz="2200" b="1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799" y="6096000"/>
            <a:ext cx="7772401" cy="6096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04800" y="381000"/>
            <a:ext cx="7772400" cy="494284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5495278"/>
            <a:ext cx="7772400" cy="594626"/>
          </a:xfrm>
        </p:spPr>
        <p:txBody>
          <a:bodyPr anchor="b"/>
          <a:lstStyle>
            <a:lvl1pPr algn="ctr">
              <a:defRPr sz="2200" b="1">
                <a:ln>
                  <a:noFill/>
                </a:ln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84582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1752" y="6096000"/>
            <a:ext cx="7772400" cy="612648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6200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6200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458200" y="0"/>
            <a:ext cx="6858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8458200" y="5486400"/>
            <a:ext cx="685800" cy="685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1788" y="5648960"/>
            <a:ext cx="548640" cy="396240"/>
          </a:xfrm>
          <a:prstGeom prst="bracketPair">
            <a:avLst>
              <a:gd name="adj" fmla="val 17949"/>
            </a:avLst>
          </a:prstGeom>
          <a:ln w="19050">
            <a:solidFill>
              <a:srgbClr val="FFFFFF"/>
            </a:solidFill>
          </a:ln>
        </p:spPr>
        <p:txBody>
          <a:bodyPr vert="horz" lIns="0" tIns="0" rIns="0" bIns="0" rtlCol="0" anchor="ctr"/>
          <a:lstStyle>
            <a:lvl1pPr algn="ctr">
              <a:defRPr sz="1800">
                <a:solidFill>
                  <a:srgbClr val="FFFFFF"/>
                </a:solidFill>
              </a:defRPr>
            </a:lvl1pPr>
          </a:lstStyle>
          <a:p>
            <a:fld id="{43DF6963-946F-4FF2-9023-AFD906F342D3}" type="slidenum">
              <a:rPr lang="ru-RU" smtClean="0"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16200000">
            <a:off x="7586910" y="4048760"/>
            <a:ext cx="2367281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2"/>
                </a:solidFill>
              </a:defRPr>
            </a:lvl1pPr>
          </a:lstStyle>
          <a:p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7551351" y="1645920"/>
            <a:ext cx="2438399" cy="365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/>
                </a:solidFill>
              </a:defRPr>
            </a:lvl1pPr>
          </a:lstStyle>
          <a:p>
            <a:fld id="{0804A68B-72E8-4DEF-AF2B-38A25E893397}" type="datetimeFigureOut">
              <a:rPr lang="ru-RU" smtClean="0"/>
              <a:t>14.05.2015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1. Задачи по типам данных</a:t>
            </a:r>
            <a:endParaRPr lang="ru-RU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1.1 - Реализовать класс </a:t>
            </a:r>
            <a:r>
              <a:rPr lang="en-US" dirty="0" smtClean="0"/>
              <a:t>Money </a:t>
            </a:r>
            <a:r>
              <a:rPr lang="ru-RU" dirty="0" smtClean="0"/>
              <a:t>с поддержкой валют</a:t>
            </a:r>
            <a:r>
              <a:rPr lang="en-US" dirty="0" smtClean="0"/>
              <a:t> </a:t>
            </a:r>
            <a:r>
              <a:rPr lang="ru-RU" dirty="0" smtClean="0"/>
              <a:t>и арифметических операции</a:t>
            </a:r>
            <a:r>
              <a:rPr lang="en-US" dirty="0" smtClean="0"/>
              <a:t>: add, subtract, multiply, divide</a:t>
            </a:r>
          </a:p>
          <a:p>
            <a:endParaRPr lang="ru-RU" dirty="0" smtClean="0"/>
          </a:p>
          <a:p>
            <a:r>
              <a:rPr lang="ru-RU" dirty="0" smtClean="0"/>
              <a:t>ИЛИ</a:t>
            </a:r>
          </a:p>
          <a:p>
            <a:endParaRPr lang="ru-RU" dirty="0" smtClean="0"/>
          </a:p>
          <a:p>
            <a:r>
              <a:rPr lang="ru-RU" dirty="0" smtClean="0"/>
              <a:t>1.2 - Реализовать класс </a:t>
            </a:r>
            <a:r>
              <a:rPr lang="en-US" dirty="0" smtClean="0"/>
              <a:t>Quantity </a:t>
            </a:r>
            <a:r>
              <a:rPr lang="ru-RU" dirty="0" smtClean="0"/>
              <a:t>с поддержкой единиц измерения и арифметических операций</a:t>
            </a:r>
            <a:r>
              <a:rPr lang="en-US" dirty="0" smtClean="0"/>
              <a:t>: add, subtract, multiply, divide</a:t>
            </a: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К 1.1 и 1.2 - В классе </a:t>
            </a:r>
            <a:r>
              <a:rPr lang="en-US" dirty="0" smtClean="0"/>
              <a:t>Money </a:t>
            </a:r>
            <a:r>
              <a:rPr lang="ru-RU" dirty="0" smtClean="0"/>
              <a:t>или </a:t>
            </a:r>
            <a:r>
              <a:rPr lang="en-US" dirty="0" smtClean="0"/>
              <a:t>Quantity </a:t>
            </a:r>
            <a:r>
              <a:rPr lang="ru-RU" dirty="0" smtClean="0"/>
              <a:t>реализовать деление на </a:t>
            </a:r>
            <a:r>
              <a:rPr lang="en-US" dirty="0" smtClean="0"/>
              <a:t>N </a:t>
            </a:r>
            <a:r>
              <a:rPr lang="ru-RU" dirty="0" smtClean="0"/>
              <a:t>равных частей без остатка (остаток добавить к одной из частей).</a:t>
            </a:r>
          </a:p>
          <a:p>
            <a:pPr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26955734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2. Задача по коллекциям</a:t>
            </a:r>
            <a:endParaRPr lang="ru-RU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27904380"/>
              </p:ext>
            </p:extLst>
          </p:nvPr>
        </p:nvGraphicFramePr>
        <p:xfrm>
          <a:off x="787324" y="2924944"/>
          <a:ext cx="6881020" cy="2514600"/>
        </p:xfrm>
        <a:graphic>
          <a:graphicData uri="http://schemas.openxmlformats.org/drawingml/2006/table">
            <a:tbl>
              <a:tblPr/>
              <a:tblGrid>
                <a:gridCol w="6881020"/>
              </a:tblGrid>
              <a:tr h="2507430">
                <a:tc>
                  <a:txBody>
                    <a:bodyPr/>
                    <a:lstStyle/>
                    <a:p>
                      <a:pPr algn="l" fontAlgn="base"/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public interface Basket {</a:t>
                      </a:r>
                    </a:p>
                    <a:p>
                      <a:pPr algn="l" fontAlgn="base"/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 </a:t>
                      </a:r>
                    </a:p>
                    <a:p>
                      <a:pPr algn="l" fontAlgn="base"/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void </a:t>
                      </a:r>
                      <a:r>
                        <a:rPr lang="en-US" sz="15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addProduct</a:t>
                      </a:r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(String product, </a:t>
                      </a:r>
                      <a:r>
                        <a:rPr lang="en-US" sz="15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int</a:t>
                      </a:r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 quantity);</a:t>
                      </a:r>
                    </a:p>
                    <a:p>
                      <a:pPr algn="l" fontAlgn="base"/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void </a:t>
                      </a:r>
                      <a:r>
                        <a:rPr lang="en-US" sz="15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removeProduct</a:t>
                      </a:r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(String product);</a:t>
                      </a:r>
                    </a:p>
                    <a:p>
                      <a:pPr algn="l" fontAlgn="base"/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void </a:t>
                      </a:r>
                      <a:r>
                        <a:rPr lang="en-US" sz="15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updateProductQuantity</a:t>
                      </a:r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(String product, </a:t>
                      </a:r>
                      <a:r>
                        <a:rPr lang="en-US" sz="15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int</a:t>
                      </a:r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 quantity);</a:t>
                      </a:r>
                    </a:p>
                    <a:p>
                      <a:pPr algn="l" fontAlgn="base"/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void clear();</a:t>
                      </a:r>
                    </a:p>
                    <a:p>
                      <a:pPr algn="l" fontAlgn="base"/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 </a:t>
                      </a:r>
                    </a:p>
                    <a:p>
                      <a:pPr algn="l" fontAlgn="base"/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List&lt;String&gt; </a:t>
                      </a:r>
                      <a:r>
                        <a:rPr lang="en-US" sz="15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getProducts</a:t>
                      </a:r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();</a:t>
                      </a:r>
                    </a:p>
                    <a:p>
                      <a:pPr algn="l" fontAlgn="base"/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</a:t>
                      </a:r>
                      <a:r>
                        <a:rPr lang="en-US" sz="15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int</a:t>
                      </a:r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 </a:t>
                      </a:r>
                      <a:r>
                        <a:rPr lang="en-US" sz="1500" b="0" i="0" dirty="0" err="1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getProductQuantity</a:t>
                      </a:r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(String product);</a:t>
                      </a:r>
                    </a:p>
                    <a:p>
                      <a:pPr algn="l" fontAlgn="base"/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  </a:t>
                      </a:r>
                    </a:p>
                    <a:p>
                      <a:pPr algn="l" fontAlgn="base"/>
                      <a:r>
                        <a:rPr lang="en-US" sz="1500" b="0" i="0" dirty="0">
                          <a:solidFill>
                            <a:srgbClr val="333333"/>
                          </a:solidFill>
                          <a:effectLst/>
                          <a:latin typeface="Consolas"/>
                        </a:rPr>
                        <a:t>}</a:t>
                      </a:r>
                    </a:p>
                  </a:txBody>
                  <a:tcPr marL="118723" marR="0" marT="0" marB="0" anchor="ctr">
                    <a:lnL w="952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chemeClr val="bg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55576" y="1916832"/>
            <a:ext cx="8279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Реализовать класс корзины интернет магазина по следующему интерфейсу</a:t>
            </a:r>
            <a:r>
              <a:rPr lang="en-US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5032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143000"/>
          </a:xfrm>
        </p:spPr>
        <p:txBody>
          <a:bodyPr/>
          <a:lstStyle/>
          <a:p>
            <a:r>
              <a:rPr lang="ru-RU" dirty="0" smtClean="0"/>
              <a:t>3</a:t>
            </a:r>
            <a:r>
              <a:rPr lang="en-US" dirty="0"/>
              <a:t>.</a:t>
            </a:r>
            <a:r>
              <a:rPr lang="ru-RU" dirty="0" smtClean="0"/>
              <a:t> </a:t>
            </a:r>
            <a:r>
              <a:rPr lang="ru-RU" dirty="0" smtClean="0"/>
              <a:t>Задача на многопоточность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Есть </a:t>
            </a:r>
            <a:r>
              <a:rPr lang="en-US" dirty="0" smtClean="0"/>
              <a:t>Map&lt;String, Integer&gt; </a:t>
            </a:r>
            <a:r>
              <a:rPr lang="ru-RU" dirty="0" smtClean="0"/>
              <a:t>в который записывается кол-во посещений страниц сайта.</a:t>
            </a:r>
          </a:p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ru-RU" dirty="0" smtClean="0"/>
              <a:t>Создать 50 потоков , имитирующих клиентские соединения от 5 страниц по 10 параллельных запросов, в которых увеличивать счетчик своей страницы.</a:t>
            </a:r>
            <a:r>
              <a:rPr lang="en-US" dirty="0" smtClean="0"/>
              <a:t> </a:t>
            </a:r>
            <a:r>
              <a:rPr lang="ru-RU" dirty="0" smtClean="0"/>
              <a:t>Оценить корректность работы и производительность.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3044867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19256" cy="1143000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ru-RU" dirty="0" smtClean="0"/>
              <a:t> </a:t>
            </a:r>
            <a:r>
              <a:rPr lang="ru-RU" dirty="0" smtClean="0"/>
              <a:t>Задача на многопоточность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Реализовать обход файловой системы (например, посчитать общий размер файлов)</a:t>
            </a:r>
            <a:r>
              <a:rPr lang="en-US" dirty="0" smtClean="0"/>
              <a:t>:</a:t>
            </a:r>
          </a:p>
          <a:p>
            <a:pPr lvl="1"/>
            <a:r>
              <a:rPr lang="ru-RU" dirty="0" smtClean="0"/>
              <a:t>Одним потоком</a:t>
            </a:r>
          </a:p>
          <a:p>
            <a:pPr lvl="1"/>
            <a:r>
              <a:rPr lang="ru-RU" dirty="0" smtClean="0"/>
              <a:t>Создавая поток на папку</a:t>
            </a:r>
          </a:p>
          <a:p>
            <a:pPr lvl="1"/>
            <a:r>
              <a:rPr lang="ru-RU" dirty="0" smtClean="0"/>
              <a:t>С помощью </a:t>
            </a:r>
            <a:r>
              <a:rPr lang="en-US" dirty="0" err="1" smtClean="0"/>
              <a:t>ThreadPoolExecutor</a:t>
            </a:r>
            <a:endParaRPr lang="ru-RU" dirty="0" smtClean="0"/>
          </a:p>
          <a:p>
            <a:pPr lvl="1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548359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5. </a:t>
            </a:r>
            <a:r>
              <a:rPr lang="en-US" dirty="0" smtClean="0"/>
              <a:t>Web </a:t>
            </a:r>
            <a:r>
              <a:rPr lang="ru-RU" dirty="0" smtClean="0"/>
              <a:t>приложение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ru-RU" dirty="0" smtClean="0"/>
              <a:t>Разработать </a:t>
            </a:r>
            <a:r>
              <a:rPr lang="en-US" dirty="0" smtClean="0"/>
              <a:t>JSP </a:t>
            </a:r>
            <a:r>
              <a:rPr lang="ru-RU" dirty="0" smtClean="0"/>
              <a:t>страницу или сервлет, который</a:t>
            </a:r>
            <a:r>
              <a:rPr lang="en-US" dirty="0" smtClean="0"/>
              <a:t>:</a:t>
            </a:r>
          </a:p>
          <a:p>
            <a:pPr marL="571500" indent="-457200">
              <a:buAutoNum type="arabicPeriod"/>
            </a:pPr>
            <a:r>
              <a:rPr lang="ru-RU" dirty="0" smtClean="0"/>
              <a:t>Отображает форму ввода с двумя текстовыми полями </a:t>
            </a:r>
            <a:r>
              <a:rPr lang="en-US" dirty="0" smtClean="0"/>
              <a:t>(X, Y) </a:t>
            </a:r>
            <a:r>
              <a:rPr lang="ru-RU" dirty="0" smtClean="0"/>
              <a:t>и кнопкой </a:t>
            </a:r>
            <a:r>
              <a:rPr lang="en-US" dirty="0" smtClean="0"/>
              <a:t>“Calculate”</a:t>
            </a:r>
          </a:p>
          <a:p>
            <a:pPr marL="571500" indent="-457200">
              <a:buAutoNum type="arabicPeriod"/>
            </a:pPr>
            <a:r>
              <a:rPr lang="ru-RU" dirty="0" smtClean="0"/>
              <a:t>При нажатии </a:t>
            </a:r>
            <a:r>
              <a:rPr lang="en-US" dirty="0" smtClean="0"/>
              <a:t>Calculate </a:t>
            </a:r>
            <a:r>
              <a:rPr lang="ru-RU" dirty="0" smtClean="0"/>
              <a:t>отображается таблица умножения </a:t>
            </a:r>
            <a:r>
              <a:rPr lang="en-US" dirty="0" smtClean="0"/>
              <a:t>1..X </a:t>
            </a:r>
            <a:r>
              <a:rPr lang="ru-RU" dirty="0" smtClean="0"/>
              <a:t>на</a:t>
            </a:r>
            <a:r>
              <a:rPr lang="en-US" dirty="0" smtClean="0"/>
              <a:t> </a:t>
            </a:r>
            <a:r>
              <a:rPr lang="ru-RU" dirty="0" smtClean="0"/>
              <a:t>1</a:t>
            </a:r>
            <a:r>
              <a:rPr lang="en-US" dirty="0" smtClean="0"/>
              <a:t>.</a:t>
            </a:r>
            <a:r>
              <a:rPr lang="ru-RU" dirty="0" smtClean="0"/>
              <a:t>.</a:t>
            </a:r>
            <a:r>
              <a:rPr lang="en-US" dirty="0" smtClean="0"/>
              <a:t>Y</a:t>
            </a:r>
          </a:p>
          <a:p>
            <a:pPr marL="571500" indent="-457200">
              <a:buAutoNum type="arabicPeriod"/>
            </a:pPr>
            <a:r>
              <a:rPr lang="ru-RU" dirty="0" smtClean="0"/>
              <a:t>Если введены недопустимые значения </a:t>
            </a:r>
            <a:r>
              <a:rPr lang="en-US" dirty="0" smtClean="0"/>
              <a:t>X, Y (</a:t>
            </a:r>
            <a:r>
              <a:rPr lang="ru-RU" dirty="0" smtClean="0"/>
              <a:t>пустые, отрицательные, или больше </a:t>
            </a:r>
            <a:r>
              <a:rPr lang="en-US" dirty="0" smtClean="0"/>
              <a:t>50) – </a:t>
            </a:r>
            <a:r>
              <a:rPr lang="ru-RU" smtClean="0"/>
              <a:t>должно выдаваться сообщение пользователю об ошибке.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72462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6. </a:t>
            </a:r>
            <a:r>
              <a:rPr lang="ru-RU" dirty="0" smtClean="0"/>
              <a:t>Хранение данных в </a:t>
            </a:r>
            <a:r>
              <a:rPr lang="en-US" dirty="0" smtClean="0"/>
              <a:t>Web-</a:t>
            </a:r>
            <a:r>
              <a:rPr lang="ru-RU" dirty="0" smtClean="0"/>
              <a:t>приложении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/>
              <a:t>Релизуйте Сервлет или </a:t>
            </a:r>
            <a:r>
              <a:rPr lang="en-US" dirty="0"/>
              <a:t>JSP </a:t>
            </a:r>
            <a:r>
              <a:rPr lang="ru-RU" dirty="0"/>
              <a:t>страницу со следующим поведением:</a:t>
            </a:r>
          </a:p>
          <a:p>
            <a:pPr lvl="1"/>
            <a:r>
              <a:rPr lang="ru-RU" dirty="0"/>
              <a:t>Если пользователь вошел первый раз, ему предлагается вопрос,  3 варианта ответов и кнопка “Голосовать”.</a:t>
            </a:r>
          </a:p>
          <a:p>
            <a:pPr lvl="1"/>
            <a:r>
              <a:rPr lang="ru-RU" dirty="0"/>
              <a:t>Пользователь выбирает один вариант и нажимает “Голосовать”, после чего голос сохраняется в памяти на сервере и в сессии пользователя запоминается факт голосования.</a:t>
            </a:r>
          </a:p>
          <a:p>
            <a:pPr lvl="1"/>
            <a:r>
              <a:rPr lang="ru-RU" dirty="0"/>
              <a:t>Уже проголосовавший пользователь видит общие результаты голосования и не может проголосовать повторно в рамках той же </a:t>
            </a:r>
            <a:r>
              <a:rPr lang="en-US" dirty="0"/>
              <a:t>HTTP</a:t>
            </a:r>
            <a:r>
              <a:rPr lang="ru-RU" dirty="0"/>
              <a:t>-сессии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450582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djacency">
  <a:themeElements>
    <a:clrScheme name="Adjacency">
      <a:dk1>
        <a:srgbClr val="2F2B20"/>
      </a:dk1>
      <a:lt1>
        <a:srgbClr val="FFFFFF"/>
      </a:lt1>
      <a:dk2>
        <a:srgbClr val="675E47"/>
      </a:dk2>
      <a:lt2>
        <a:srgbClr val="DFDCB7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Adjacency</Template>
  <TotalTime>12</TotalTime>
  <Words>308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Adjacency</vt:lpstr>
      <vt:lpstr>1. Задачи по типам данных</vt:lpstr>
      <vt:lpstr>2. Задача по коллекциям</vt:lpstr>
      <vt:lpstr>3. Задача на многопоточность</vt:lpstr>
      <vt:lpstr>4. Задача на многопоточность</vt:lpstr>
      <vt:lpstr>5. Web приложение</vt:lpstr>
      <vt:lpstr>6. Хранение данных в Web-приложении</vt:lpstr>
    </vt:vector>
  </TitlesOfParts>
  <Company>LUXOFT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Задание 1</dc:title>
  <dc:creator>Eugene</dc:creator>
  <cp:lastModifiedBy>Eugene</cp:lastModifiedBy>
  <cp:revision>6</cp:revision>
  <dcterms:created xsi:type="dcterms:W3CDTF">2013-10-21T06:00:32Z</dcterms:created>
  <dcterms:modified xsi:type="dcterms:W3CDTF">2015-05-14T17:52:58Z</dcterms:modified>
</cp:coreProperties>
</file>