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6" r:id="rId7"/>
    <p:sldId id="261" r:id="rId8"/>
    <p:sldId id="262" r:id="rId9"/>
    <p:sldId id="263" r:id="rId10"/>
    <p:sldId id="264" r:id="rId11"/>
    <p:sldId id="267" r:id="rId12"/>
    <p:sldId id="265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562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060C0-6E26-475C-A582-95DE933DF18B}" type="datetimeFigureOut">
              <a:rPr lang="ru-RU" smtClean="0"/>
              <a:t>26.09.2015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97B34-D6E2-4952-A4EE-BEF9CE40CF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60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060C0-6E26-475C-A582-95DE933DF18B}" type="datetimeFigureOut">
              <a:rPr lang="ru-RU" smtClean="0"/>
              <a:t>26.09.2015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97B34-D6E2-4952-A4EE-BEF9CE40CF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48317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060C0-6E26-475C-A582-95DE933DF18B}" type="datetimeFigureOut">
              <a:rPr lang="ru-RU" smtClean="0"/>
              <a:t>26.09.2015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97B34-D6E2-4952-A4EE-BEF9CE40CF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9778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060C0-6E26-475C-A582-95DE933DF18B}" type="datetimeFigureOut">
              <a:rPr lang="ru-RU" smtClean="0"/>
              <a:t>26.09.2015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97B34-D6E2-4952-A4EE-BEF9CE40CF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7707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060C0-6E26-475C-A582-95DE933DF18B}" type="datetimeFigureOut">
              <a:rPr lang="ru-RU" smtClean="0"/>
              <a:t>26.09.2015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97B34-D6E2-4952-A4EE-BEF9CE40CF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3738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060C0-6E26-475C-A582-95DE933DF18B}" type="datetimeFigureOut">
              <a:rPr lang="ru-RU" smtClean="0"/>
              <a:t>26.09.2015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97B34-D6E2-4952-A4EE-BEF9CE40CF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1615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060C0-6E26-475C-A582-95DE933DF18B}" type="datetimeFigureOut">
              <a:rPr lang="ru-RU" smtClean="0"/>
              <a:t>26.09.2015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97B34-D6E2-4952-A4EE-BEF9CE40CF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48670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060C0-6E26-475C-A582-95DE933DF18B}" type="datetimeFigureOut">
              <a:rPr lang="ru-RU" smtClean="0"/>
              <a:t>26.09.2015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97B34-D6E2-4952-A4EE-BEF9CE40CF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5796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060C0-6E26-475C-A582-95DE933DF18B}" type="datetimeFigureOut">
              <a:rPr lang="ru-RU" smtClean="0"/>
              <a:t>26.09.2015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97B34-D6E2-4952-A4EE-BEF9CE40CF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1182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060C0-6E26-475C-A582-95DE933DF18B}" type="datetimeFigureOut">
              <a:rPr lang="ru-RU" smtClean="0"/>
              <a:t>26.09.2015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97B34-D6E2-4952-A4EE-BEF9CE40CF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04468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060C0-6E26-475C-A582-95DE933DF18B}" type="datetimeFigureOut">
              <a:rPr lang="ru-RU" smtClean="0"/>
              <a:t>26.09.2015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97B34-D6E2-4952-A4EE-BEF9CE40CF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2274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2060C0-6E26-475C-A582-95DE933DF18B}" type="datetimeFigureOut">
              <a:rPr lang="ru-RU" smtClean="0"/>
              <a:t>26.09.2015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897B34-D6E2-4952-A4EE-BEF9CE40CF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8952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25973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Oracle PL/SQL</a:t>
            </a:r>
            <a:br>
              <a:rPr lang="en-US" dirty="0" smtClean="0"/>
            </a:br>
            <a:r>
              <a:rPr lang="en-US" sz="3100" dirty="0" smtClean="0"/>
              <a:t>(Procedural Language / Structured Query Language)</a:t>
            </a:r>
            <a:endParaRPr lang="ru-RU" sz="31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556792"/>
            <a:ext cx="8352928" cy="5040560"/>
          </a:xfrm>
        </p:spPr>
        <p:txBody>
          <a:bodyPr>
            <a:normAutofit lnSpcReduction="10000"/>
          </a:bodyPr>
          <a:lstStyle/>
          <a:p>
            <a:r>
              <a:rPr lang="ru-RU" sz="1600" dirty="0" smtClean="0">
                <a:solidFill>
                  <a:schemeClr val="tx1"/>
                </a:solidFill>
              </a:rPr>
              <a:t>Процедурное расширение декларативного языка </a:t>
            </a:r>
            <a:r>
              <a:rPr lang="en-US" sz="1600" dirty="0" smtClean="0">
                <a:solidFill>
                  <a:schemeClr val="tx1"/>
                </a:solidFill>
              </a:rPr>
              <a:t>SQL</a:t>
            </a:r>
            <a:r>
              <a:rPr lang="ru-RU" sz="1600" dirty="0" smtClean="0">
                <a:solidFill>
                  <a:schemeClr val="tx1"/>
                </a:solidFill>
              </a:rPr>
              <a:t>, обеспечивающее императивный стиль программирования ( полный по Тьюрингу)</a:t>
            </a:r>
          </a:p>
          <a:p>
            <a:pPr algn="just"/>
            <a:endParaRPr lang="ru-RU" sz="1600" dirty="0" smtClean="0">
              <a:solidFill>
                <a:schemeClr val="tx1"/>
              </a:solidFill>
            </a:endParaRPr>
          </a:p>
          <a:p>
            <a:pPr algn="just"/>
            <a:r>
              <a:rPr lang="ru-RU" sz="1600" u="sng" dirty="0" smtClean="0">
                <a:solidFill>
                  <a:schemeClr val="tx1"/>
                </a:solidFill>
              </a:rPr>
              <a:t>Поддерживается</a:t>
            </a:r>
            <a:r>
              <a:rPr lang="en-US" sz="1600" dirty="0" smtClean="0">
                <a:solidFill>
                  <a:schemeClr val="tx1"/>
                </a:solidFill>
              </a:rPr>
              <a:t>:</a:t>
            </a:r>
            <a:r>
              <a:rPr lang="ru-RU" sz="1600" dirty="0" smtClean="0">
                <a:solidFill>
                  <a:schemeClr val="tx1"/>
                </a:solidFill>
              </a:rPr>
              <a:t>  </a:t>
            </a:r>
            <a:r>
              <a:rPr lang="en-US" sz="1600" dirty="0" smtClean="0">
                <a:solidFill>
                  <a:schemeClr val="tx1"/>
                </a:solidFill>
              </a:rPr>
              <a:t>Oracle Database </a:t>
            </a:r>
            <a:r>
              <a:rPr lang="ru-RU" sz="1600" dirty="0" smtClean="0">
                <a:solidFill>
                  <a:schemeClr val="tx1"/>
                </a:solidFill>
              </a:rPr>
              <a:t>(начиная с версии 7)</a:t>
            </a:r>
          </a:p>
          <a:p>
            <a:pPr algn="just"/>
            <a:r>
              <a:rPr lang="ru-RU" sz="1600" dirty="0">
                <a:solidFill>
                  <a:schemeClr val="tx1"/>
                </a:solidFill>
              </a:rPr>
              <a:t>	 </a:t>
            </a:r>
            <a:r>
              <a:rPr lang="ru-RU" sz="1600" dirty="0" smtClean="0">
                <a:solidFill>
                  <a:schemeClr val="tx1"/>
                </a:solidFill>
              </a:rPr>
              <a:t>               </a:t>
            </a:r>
            <a:r>
              <a:rPr lang="en-US" sz="1600" dirty="0" smtClean="0">
                <a:solidFill>
                  <a:schemeClr val="tx1"/>
                </a:solidFill>
              </a:rPr>
              <a:t>Oracle Application Express</a:t>
            </a:r>
          </a:p>
          <a:p>
            <a:pPr algn="just"/>
            <a:r>
              <a:rPr lang="en-US" sz="1600" dirty="0">
                <a:solidFill>
                  <a:schemeClr val="tx1"/>
                </a:solidFill>
              </a:rPr>
              <a:t>	</a:t>
            </a:r>
            <a:r>
              <a:rPr lang="en-US" sz="1600" dirty="0" smtClean="0">
                <a:solidFill>
                  <a:schemeClr val="tx1"/>
                </a:solidFill>
              </a:rPr>
              <a:t>                Oracle Developer Suite	</a:t>
            </a:r>
            <a:endParaRPr lang="ru-RU" sz="1600" dirty="0" smtClean="0">
              <a:solidFill>
                <a:schemeClr val="tx1"/>
              </a:solidFill>
            </a:endParaRPr>
          </a:p>
          <a:p>
            <a:pPr algn="just"/>
            <a:r>
              <a:rPr lang="ru-RU" sz="1600" dirty="0" smtClean="0">
                <a:solidFill>
                  <a:schemeClr val="tx1"/>
                </a:solidFill>
              </a:rPr>
              <a:t>	    </a:t>
            </a:r>
            <a:r>
              <a:rPr lang="en-US" sz="1600" dirty="0" smtClean="0">
                <a:solidFill>
                  <a:schemeClr val="tx1"/>
                </a:solidFill>
              </a:rPr>
              <a:t>             IBM DB2(</a:t>
            </a:r>
            <a:r>
              <a:rPr lang="ru-RU" sz="1600" dirty="0" smtClean="0">
                <a:solidFill>
                  <a:schemeClr val="tx1"/>
                </a:solidFill>
              </a:rPr>
              <a:t>начиная с версии 9.7)</a:t>
            </a:r>
          </a:p>
          <a:p>
            <a:pPr algn="just"/>
            <a:endParaRPr lang="ru-RU" sz="1600" dirty="0" smtClean="0">
              <a:solidFill>
                <a:schemeClr val="tx1"/>
              </a:solidFill>
            </a:endParaRPr>
          </a:p>
          <a:p>
            <a:pPr algn="just"/>
            <a:r>
              <a:rPr lang="ru-RU" sz="1600" u="sng" dirty="0" smtClean="0">
                <a:solidFill>
                  <a:schemeClr val="tx1"/>
                </a:solidFill>
              </a:rPr>
              <a:t>Язык PL/SQL позволяет использовать</a:t>
            </a:r>
            <a:r>
              <a:rPr lang="en-US" sz="1600" dirty="0" smtClean="0">
                <a:solidFill>
                  <a:schemeClr val="tx1"/>
                </a:solidFill>
              </a:rPr>
              <a:t>: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ru-RU" sz="1600" dirty="0" smtClean="0">
                <a:solidFill>
                  <a:schemeClr val="tx1"/>
                </a:solidFill>
              </a:rPr>
              <a:t>переменные,</a:t>
            </a:r>
            <a:endParaRPr lang="en-US" sz="1600" dirty="0" smtClean="0">
              <a:solidFill>
                <a:schemeClr val="tx1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ru-RU" sz="1600" dirty="0" smtClean="0">
                <a:solidFill>
                  <a:schemeClr val="tx1"/>
                </a:solidFill>
              </a:rPr>
              <a:t>операторы,</a:t>
            </a:r>
            <a:endParaRPr lang="en-US" sz="1600" dirty="0" smtClean="0">
              <a:solidFill>
                <a:schemeClr val="tx1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ru-RU" sz="1600" dirty="0" smtClean="0">
                <a:solidFill>
                  <a:schemeClr val="tx1"/>
                </a:solidFill>
              </a:rPr>
              <a:t> массивы,</a:t>
            </a:r>
            <a:endParaRPr lang="en-US" sz="1600" dirty="0" smtClean="0">
              <a:solidFill>
                <a:schemeClr val="tx1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ru-RU" sz="1600" dirty="0" smtClean="0">
                <a:solidFill>
                  <a:schemeClr val="tx1"/>
                </a:solidFill>
              </a:rPr>
              <a:t> курсоры,</a:t>
            </a:r>
            <a:endParaRPr lang="en-US" sz="1600" dirty="0" smtClean="0">
              <a:solidFill>
                <a:schemeClr val="tx1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ru-RU" sz="1600" dirty="0" smtClean="0">
                <a:solidFill>
                  <a:schemeClr val="tx1"/>
                </a:solidFill>
              </a:rPr>
              <a:t> исключения,</a:t>
            </a:r>
            <a:endParaRPr lang="en-US" sz="1600" dirty="0" smtClean="0">
              <a:solidFill>
                <a:schemeClr val="tx1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ru-RU" sz="1600" dirty="0" smtClean="0">
                <a:solidFill>
                  <a:schemeClr val="tx1"/>
                </a:solidFill>
              </a:rPr>
              <a:t> процедуры,</a:t>
            </a:r>
            <a:endParaRPr lang="en-US" sz="1600" dirty="0" smtClean="0">
              <a:solidFill>
                <a:schemeClr val="tx1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ru-RU" sz="1600" dirty="0" smtClean="0">
                <a:solidFill>
                  <a:schemeClr val="tx1"/>
                </a:solidFill>
              </a:rPr>
              <a:t> функции,</a:t>
            </a:r>
            <a:endParaRPr lang="en-US" sz="1600" dirty="0" smtClean="0">
              <a:solidFill>
                <a:schemeClr val="tx1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ru-RU" sz="1600" dirty="0" smtClean="0">
                <a:solidFill>
                  <a:schemeClr val="tx1"/>
                </a:solidFill>
              </a:rPr>
              <a:t>пакеты </a:t>
            </a:r>
            <a:endParaRPr lang="en-US" sz="1600" dirty="0" smtClean="0">
              <a:solidFill>
                <a:schemeClr val="tx1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ru-RU" sz="1600" dirty="0" smtClean="0">
                <a:solidFill>
                  <a:schemeClr val="tx1"/>
                </a:solidFill>
              </a:rPr>
              <a:t> </a:t>
            </a:r>
            <a:r>
              <a:rPr lang="ru-RU" sz="1600" dirty="0">
                <a:solidFill>
                  <a:schemeClr val="tx1"/>
                </a:solidFill>
              </a:rPr>
              <a:t>о</a:t>
            </a:r>
            <a:r>
              <a:rPr lang="ru-RU" sz="1600" dirty="0" smtClean="0">
                <a:solidFill>
                  <a:schemeClr val="tx1"/>
                </a:solidFill>
              </a:rPr>
              <a:t>бъекты (начиная с версии 8);</a:t>
            </a:r>
          </a:p>
          <a:p>
            <a:pPr algn="just"/>
            <a:endParaRPr lang="ru-RU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00032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Операторы цикла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sz="2000" b="1" dirty="0" smtClean="0"/>
              <a:t>Безусловный (</a:t>
            </a:r>
            <a:r>
              <a:rPr lang="en-US" sz="2000" b="1" dirty="0" smtClean="0"/>
              <a:t>LOOP - END LOOP</a:t>
            </a:r>
            <a:r>
              <a:rPr lang="ru-RU" sz="2000" b="1" dirty="0" smtClean="0"/>
              <a:t>)</a:t>
            </a:r>
            <a:endParaRPr lang="en-US" sz="2000" b="1" dirty="0" smtClean="0"/>
          </a:p>
          <a:p>
            <a:pPr marL="0" indent="0">
              <a:buNone/>
            </a:pPr>
            <a:r>
              <a:rPr lang="ru-RU" sz="1900" dirty="0" smtClean="0"/>
              <a:t>Пример</a:t>
            </a:r>
            <a:r>
              <a:rPr lang="en-US" sz="1900" dirty="0" smtClean="0"/>
              <a:t>: </a:t>
            </a:r>
            <a:endParaRPr lang="ru-RU" sz="1900" dirty="0" smtClean="0"/>
          </a:p>
          <a:p>
            <a:pPr marL="0" indent="0">
              <a:buNone/>
            </a:pPr>
            <a:r>
              <a:rPr lang="en-US" sz="1900" dirty="0" err="1" smtClean="0"/>
              <a:t>i</a:t>
            </a:r>
            <a:r>
              <a:rPr lang="en-US" sz="1900" dirty="0" smtClean="0"/>
              <a:t> integer := 1;</a:t>
            </a:r>
          </a:p>
          <a:p>
            <a:pPr marL="0" indent="0">
              <a:buNone/>
            </a:pPr>
            <a:r>
              <a:rPr lang="en-US" sz="1900" dirty="0" smtClean="0"/>
              <a:t>…… </a:t>
            </a:r>
          </a:p>
          <a:p>
            <a:pPr marL="0" indent="0">
              <a:buNone/>
            </a:pPr>
            <a:r>
              <a:rPr lang="en-US" sz="1900" dirty="0" smtClean="0"/>
              <a:t>LOOP</a:t>
            </a:r>
          </a:p>
          <a:p>
            <a:pPr marL="0" indent="0">
              <a:buNone/>
            </a:pPr>
            <a:r>
              <a:rPr lang="en-US" sz="1900" dirty="0" err="1" smtClean="0"/>
              <a:t>dbms_output.put_line</a:t>
            </a:r>
            <a:r>
              <a:rPr lang="en-US" sz="1900" dirty="0" smtClean="0"/>
              <a:t>(‘</a:t>
            </a:r>
            <a:r>
              <a:rPr lang="en-US" sz="1900" dirty="0" err="1" smtClean="0"/>
              <a:t>i</a:t>
            </a:r>
            <a:r>
              <a:rPr lang="en-US" sz="1900" dirty="0" smtClean="0"/>
              <a:t>= ‘ ||</a:t>
            </a:r>
            <a:r>
              <a:rPr lang="en-US" sz="1900" dirty="0" err="1" smtClean="0"/>
              <a:t>to_char</a:t>
            </a:r>
            <a:r>
              <a:rPr lang="en-US" sz="1900" dirty="0" smtClean="0"/>
              <a:t>(</a:t>
            </a:r>
            <a:r>
              <a:rPr lang="en-US" sz="1900" dirty="0" err="1" smtClean="0"/>
              <a:t>i</a:t>
            </a:r>
            <a:r>
              <a:rPr lang="en-US" sz="1900" dirty="0" smtClean="0"/>
              <a:t>));</a:t>
            </a:r>
          </a:p>
          <a:p>
            <a:pPr marL="0" indent="0">
              <a:buNone/>
            </a:pPr>
            <a:r>
              <a:rPr lang="en-US" sz="1900" dirty="0" smtClean="0"/>
              <a:t>i:= i+1;</a:t>
            </a:r>
          </a:p>
          <a:p>
            <a:pPr marL="0" indent="0">
              <a:buNone/>
            </a:pPr>
            <a:r>
              <a:rPr lang="en-US" sz="1900" dirty="0" smtClean="0"/>
              <a:t>EXIT WHEN </a:t>
            </a:r>
            <a:r>
              <a:rPr lang="en-US" sz="1900" dirty="0" err="1" smtClean="0"/>
              <a:t>i</a:t>
            </a:r>
            <a:r>
              <a:rPr lang="en-US" sz="1900" dirty="0" smtClean="0"/>
              <a:t>&gt;10;</a:t>
            </a:r>
          </a:p>
          <a:p>
            <a:pPr marL="0" indent="0">
              <a:buNone/>
            </a:pPr>
            <a:r>
              <a:rPr lang="en-US" sz="1900" dirty="0" smtClean="0"/>
              <a:t>END LOOP;</a:t>
            </a:r>
          </a:p>
          <a:p>
            <a:pPr marL="0" indent="0" algn="ctr">
              <a:buNone/>
            </a:pPr>
            <a:r>
              <a:rPr lang="ru-RU" sz="2000" b="1" dirty="0" smtClean="0"/>
              <a:t>С предусловием (</a:t>
            </a:r>
            <a:r>
              <a:rPr lang="en-US" sz="2000" b="1" dirty="0" smtClean="0"/>
              <a:t>WHILE - LOOP - END LOOP</a:t>
            </a:r>
            <a:r>
              <a:rPr lang="ru-RU" sz="2000" b="1" dirty="0" smtClean="0"/>
              <a:t>)</a:t>
            </a:r>
          </a:p>
          <a:p>
            <a:pPr marL="0" indent="0">
              <a:buNone/>
            </a:pPr>
            <a:r>
              <a:rPr lang="ru-RU" sz="1900" dirty="0"/>
              <a:t>Пример: </a:t>
            </a:r>
          </a:p>
          <a:p>
            <a:pPr marL="0" indent="0">
              <a:buNone/>
            </a:pPr>
            <a:r>
              <a:rPr lang="en-US" sz="1900" dirty="0" err="1"/>
              <a:t>i</a:t>
            </a:r>
            <a:r>
              <a:rPr lang="en-US" sz="1900" dirty="0"/>
              <a:t> integer := 1;</a:t>
            </a:r>
          </a:p>
          <a:p>
            <a:pPr marL="0" indent="0">
              <a:buNone/>
            </a:pPr>
            <a:r>
              <a:rPr lang="en-US" sz="1900" dirty="0"/>
              <a:t>…… </a:t>
            </a:r>
          </a:p>
          <a:p>
            <a:pPr marL="0" indent="0">
              <a:buNone/>
            </a:pPr>
            <a:r>
              <a:rPr lang="en-US" sz="1900" dirty="0" smtClean="0"/>
              <a:t>WHILE </a:t>
            </a:r>
            <a:r>
              <a:rPr lang="en-US" sz="1900" dirty="0" err="1" smtClean="0"/>
              <a:t>i</a:t>
            </a:r>
            <a:r>
              <a:rPr lang="en-US" sz="1900" dirty="0" smtClean="0"/>
              <a:t>&lt;=10 LOOP</a:t>
            </a:r>
            <a:endParaRPr lang="en-US" sz="1900" dirty="0"/>
          </a:p>
          <a:p>
            <a:pPr marL="0" indent="0">
              <a:buNone/>
            </a:pPr>
            <a:r>
              <a:rPr lang="en-US" sz="1900" dirty="0" err="1"/>
              <a:t>dbms_output.put_line</a:t>
            </a:r>
            <a:r>
              <a:rPr lang="en-US" sz="1900" dirty="0"/>
              <a:t>(‘</a:t>
            </a:r>
            <a:r>
              <a:rPr lang="en-US" sz="1900" dirty="0" err="1"/>
              <a:t>i</a:t>
            </a:r>
            <a:r>
              <a:rPr lang="en-US" sz="1900" dirty="0"/>
              <a:t>= ‘ ||</a:t>
            </a:r>
            <a:r>
              <a:rPr lang="en-US" sz="1900" dirty="0" err="1"/>
              <a:t>to_char</a:t>
            </a:r>
            <a:r>
              <a:rPr lang="en-US" sz="1900" dirty="0"/>
              <a:t>(</a:t>
            </a:r>
            <a:r>
              <a:rPr lang="en-US" sz="1900" dirty="0" err="1"/>
              <a:t>i</a:t>
            </a:r>
            <a:r>
              <a:rPr lang="en-US" sz="1900" dirty="0"/>
              <a:t>));</a:t>
            </a:r>
          </a:p>
          <a:p>
            <a:pPr marL="0" indent="0">
              <a:buNone/>
            </a:pPr>
            <a:r>
              <a:rPr lang="en-US" sz="1900" dirty="0"/>
              <a:t>i:= i+1;</a:t>
            </a:r>
          </a:p>
          <a:p>
            <a:pPr marL="0" indent="0">
              <a:buNone/>
            </a:pPr>
            <a:r>
              <a:rPr lang="en-US" sz="1900" dirty="0" smtClean="0"/>
              <a:t>END </a:t>
            </a:r>
            <a:r>
              <a:rPr lang="en-US" sz="1900" dirty="0"/>
              <a:t>LOOP;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4472462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Операторы цикла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2000" b="1" dirty="0" smtClean="0"/>
              <a:t>Диапазон  (</a:t>
            </a:r>
            <a:r>
              <a:rPr lang="en-US" sz="2000" b="1" dirty="0" smtClean="0"/>
              <a:t>FOR </a:t>
            </a:r>
            <a:r>
              <a:rPr lang="en-US" sz="2000" b="1" dirty="0"/>
              <a:t>- LOOP - END </a:t>
            </a:r>
            <a:r>
              <a:rPr lang="en-US" sz="2000" b="1" dirty="0" smtClean="0"/>
              <a:t>LOOP</a:t>
            </a:r>
            <a:r>
              <a:rPr lang="ru-RU" sz="2000" b="1" dirty="0" smtClean="0"/>
              <a:t>)</a:t>
            </a:r>
          </a:p>
          <a:p>
            <a:pPr marL="0" indent="0">
              <a:buNone/>
            </a:pPr>
            <a:r>
              <a:rPr lang="ru-RU" sz="1600" dirty="0"/>
              <a:t>Пример</a:t>
            </a:r>
            <a:r>
              <a:rPr lang="en-US" sz="1600" dirty="0"/>
              <a:t>: </a:t>
            </a:r>
            <a:endParaRPr lang="ru-RU" sz="1600" dirty="0"/>
          </a:p>
          <a:p>
            <a:pPr marL="0" indent="0">
              <a:buNone/>
            </a:pPr>
            <a:r>
              <a:rPr lang="en-US" sz="1600" dirty="0" err="1"/>
              <a:t>i</a:t>
            </a:r>
            <a:r>
              <a:rPr lang="en-US" sz="1600" dirty="0"/>
              <a:t> </a:t>
            </a:r>
            <a:r>
              <a:rPr lang="en-US" sz="1600" dirty="0" smtClean="0"/>
              <a:t>integer;</a:t>
            </a:r>
            <a:endParaRPr lang="en-US" sz="1600" dirty="0"/>
          </a:p>
          <a:p>
            <a:pPr marL="0" indent="0">
              <a:buNone/>
            </a:pPr>
            <a:r>
              <a:rPr lang="en-US" sz="1600" dirty="0"/>
              <a:t>…… </a:t>
            </a:r>
          </a:p>
          <a:p>
            <a:pPr marL="0" indent="0">
              <a:buNone/>
            </a:pPr>
            <a:r>
              <a:rPr lang="en-US" sz="1600" dirty="0" smtClean="0"/>
              <a:t>FOR </a:t>
            </a:r>
            <a:r>
              <a:rPr lang="en-US" sz="1600" dirty="0" err="1" smtClean="0"/>
              <a:t>i</a:t>
            </a:r>
            <a:r>
              <a:rPr lang="en-US" sz="1600" dirty="0" smtClean="0"/>
              <a:t> IN 1..10 LOOP</a:t>
            </a:r>
            <a:endParaRPr lang="en-US" sz="1600" dirty="0"/>
          </a:p>
          <a:p>
            <a:pPr marL="0" indent="0">
              <a:buNone/>
            </a:pPr>
            <a:r>
              <a:rPr lang="en-US" sz="1600" dirty="0" err="1"/>
              <a:t>dbms_output.put_line</a:t>
            </a:r>
            <a:r>
              <a:rPr lang="en-US" sz="1600" dirty="0"/>
              <a:t>(‘</a:t>
            </a:r>
            <a:r>
              <a:rPr lang="en-US" sz="1600" dirty="0" err="1"/>
              <a:t>i</a:t>
            </a:r>
            <a:r>
              <a:rPr lang="en-US" sz="1600" dirty="0"/>
              <a:t>= ‘ ||</a:t>
            </a:r>
            <a:r>
              <a:rPr lang="en-US" sz="1600" dirty="0" err="1"/>
              <a:t>to_char</a:t>
            </a:r>
            <a:r>
              <a:rPr lang="en-US" sz="1600" dirty="0"/>
              <a:t>(</a:t>
            </a:r>
            <a:r>
              <a:rPr lang="en-US" sz="1600" dirty="0" err="1"/>
              <a:t>i</a:t>
            </a:r>
            <a:r>
              <a:rPr lang="en-US" sz="1600" dirty="0"/>
              <a:t>));</a:t>
            </a:r>
          </a:p>
          <a:p>
            <a:pPr marL="0" indent="0">
              <a:buNone/>
            </a:pPr>
            <a:r>
              <a:rPr lang="en-US" sz="1600" dirty="0" smtClean="0"/>
              <a:t>END </a:t>
            </a:r>
            <a:r>
              <a:rPr lang="en-US" sz="1600" dirty="0"/>
              <a:t>LOOP;</a:t>
            </a:r>
          </a:p>
          <a:p>
            <a:pPr marL="0" indent="0" algn="ctr">
              <a:buNone/>
            </a:pPr>
            <a:r>
              <a:rPr lang="ru-RU" sz="2000" b="1" dirty="0" smtClean="0"/>
              <a:t>Оператор безусловного перехода</a:t>
            </a:r>
          </a:p>
          <a:p>
            <a:pPr marL="0" indent="0">
              <a:buNone/>
            </a:pPr>
            <a:r>
              <a:rPr lang="en-US" sz="1600" dirty="0" smtClean="0"/>
              <a:t>GO TO </a:t>
            </a:r>
            <a:r>
              <a:rPr lang="ru-RU" sz="1600" dirty="0" smtClean="0"/>
              <a:t>метка</a:t>
            </a:r>
            <a:r>
              <a:rPr lang="en-US" sz="1600" dirty="0" smtClean="0"/>
              <a:t>;</a:t>
            </a:r>
            <a:endParaRPr lang="en-US" sz="1600" dirty="0"/>
          </a:p>
          <a:p>
            <a:pPr marL="0" indent="0" algn="ctr">
              <a:buNone/>
            </a:pPr>
            <a:r>
              <a:rPr lang="ru-RU" sz="2000" b="1" dirty="0" smtClean="0"/>
              <a:t>Пустой оператор</a:t>
            </a:r>
          </a:p>
          <a:p>
            <a:pPr marL="0" indent="0">
              <a:buNone/>
            </a:pPr>
            <a:r>
              <a:rPr lang="en-US" sz="2000" dirty="0" smtClean="0"/>
              <a:t>NULL;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0639221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Процедуры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CREATE [OR REPLACE] PROCEDURE </a:t>
            </a:r>
            <a:r>
              <a:rPr lang="ru-RU" sz="2000" dirty="0" smtClean="0"/>
              <a:t>имя (имя_пар1 </a:t>
            </a:r>
            <a:r>
              <a:rPr lang="en-US" sz="2000" dirty="0" smtClean="0"/>
              <a:t>[</a:t>
            </a:r>
            <a:r>
              <a:rPr lang="en-US" sz="2000" dirty="0" err="1" smtClean="0"/>
              <a:t>in|out|in</a:t>
            </a:r>
            <a:r>
              <a:rPr lang="en-US" sz="2000" dirty="0" smtClean="0"/>
              <a:t> out] </a:t>
            </a:r>
            <a:r>
              <a:rPr lang="ru-RU" sz="2000" dirty="0" smtClean="0"/>
              <a:t>тип,…..)</a:t>
            </a:r>
          </a:p>
          <a:p>
            <a:pPr marL="0" indent="0">
              <a:buNone/>
            </a:pPr>
            <a:r>
              <a:rPr lang="en-US" sz="2000" dirty="0" smtClean="0"/>
              <a:t>IS </a:t>
            </a:r>
            <a:r>
              <a:rPr lang="ru-RU" sz="2000" dirty="0" err="1" smtClean="0"/>
              <a:t>описание_локальных_переменных</a:t>
            </a:r>
            <a:endParaRPr lang="ru-RU" sz="2000" dirty="0" smtClean="0"/>
          </a:p>
          <a:p>
            <a:pPr marL="0" indent="0">
              <a:buNone/>
            </a:pPr>
            <a:r>
              <a:rPr lang="en-US" sz="2000" dirty="0" smtClean="0"/>
              <a:t>BEGIN</a:t>
            </a:r>
          </a:p>
          <a:p>
            <a:pPr marL="0" indent="0">
              <a:buNone/>
            </a:pPr>
            <a:r>
              <a:rPr lang="ru-RU" sz="2000" dirty="0" smtClean="0"/>
              <a:t>--последовательность операторов</a:t>
            </a:r>
          </a:p>
          <a:p>
            <a:pPr marL="0" indent="0">
              <a:buNone/>
            </a:pPr>
            <a:r>
              <a:rPr lang="en-US" sz="2000" dirty="0" smtClean="0"/>
              <a:t>EXCEPTION</a:t>
            </a:r>
          </a:p>
          <a:p>
            <a:pPr marL="0" indent="0">
              <a:buNone/>
            </a:pPr>
            <a:r>
              <a:rPr lang="ru-RU" sz="2000" dirty="0" smtClean="0"/>
              <a:t>-- обработка исключений</a:t>
            </a:r>
          </a:p>
          <a:p>
            <a:pPr marL="0" indent="0">
              <a:buNone/>
            </a:pPr>
            <a:r>
              <a:rPr lang="en-US" sz="2000" dirty="0" smtClean="0"/>
              <a:t>END </a:t>
            </a:r>
            <a:r>
              <a:rPr lang="ru-RU" sz="2000" dirty="0" smtClean="0"/>
              <a:t>имя</a:t>
            </a:r>
            <a:r>
              <a:rPr lang="en-US" sz="2000" dirty="0" smtClean="0"/>
              <a:t>;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5346425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процедуры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/>
              <a:t>Create or replace procedure </a:t>
            </a:r>
            <a:r>
              <a:rPr lang="en-US" sz="1600" dirty="0" err="1"/>
              <a:t>calc_bonus</a:t>
            </a:r>
            <a:r>
              <a:rPr lang="en-US" sz="1600" dirty="0"/>
              <a:t>( </a:t>
            </a:r>
            <a:r>
              <a:rPr lang="en-US" sz="1600" dirty="0" err="1" smtClean="0"/>
              <a:t>id_local</a:t>
            </a:r>
            <a:r>
              <a:rPr lang="en-US" sz="1600" dirty="0" smtClean="0"/>
              <a:t> </a:t>
            </a:r>
            <a:r>
              <a:rPr lang="en-US" sz="1600" dirty="0"/>
              <a:t>in </a:t>
            </a:r>
            <a:r>
              <a:rPr lang="en-US" sz="1600" dirty="0" err="1"/>
              <a:t>person.id%TYPE</a:t>
            </a:r>
            <a:r>
              <a:rPr lang="en-US" sz="1600" dirty="0"/>
              <a:t>,</a:t>
            </a:r>
          </a:p>
          <a:p>
            <a:pPr marL="0" indent="0">
              <a:buNone/>
            </a:pPr>
            <a:r>
              <a:rPr lang="en-US" sz="1600" dirty="0"/>
              <a:t>bonus out </a:t>
            </a:r>
            <a:r>
              <a:rPr lang="en-US" sz="1600" dirty="0" err="1"/>
              <a:t>person.sal%TYPE</a:t>
            </a:r>
            <a:r>
              <a:rPr lang="en-US" sz="1600" dirty="0"/>
              <a:t>) IS</a:t>
            </a:r>
          </a:p>
          <a:p>
            <a:pPr marL="0" indent="0">
              <a:buNone/>
            </a:pPr>
            <a:r>
              <a:rPr lang="en-US" sz="1600" dirty="0"/>
              <a:t>salary </a:t>
            </a:r>
            <a:r>
              <a:rPr lang="en-US" sz="1600" dirty="0" err="1"/>
              <a:t>person.sal%TYPE</a:t>
            </a:r>
            <a:r>
              <a:rPr lang="en-US" sz="1600" dirty="0"/>
              <a:t> := 0.0;</a:t>
            </a:r>
          </a:p>
          <a:p>
            <a:pPr marL="0" indent="0">
              <a:buNone/>
            </a:pPr>
            <a:r>
              <a:rPr lang="en-US" sz="1600" dirty="0"/>
              <a:t>BEGIN</a:t>
            </a:r>
          </a:p>
          <a:p>
            <a:pPr marL="0" indent="0">
              <a:buNone/>
            </a:pPr>
            <a:r>
              <a:rPr lang="en-US" sz="1600" dirty="0"/>
              <a:t>Select </a:t>
            </a:r>
            <a:r>
              <a:rPr lang="en-US" sz="1600" dirty="0" err="1"/>
              <a:t>Person.sal</a:t>
            </a:r>
            <a:r>
              <a:rPr lang="en-US" sz="1600" dirty="0"/>
              <a:t> into salary from person where person.id = </a:t>
            </a:r>
            <a:r>
              <a:rPr lang="en-US" sz="1600" dirty="0" err="1" smtClean="0"/>
              <a:t>id_local</a:t>
            </a:r>
            <a:r>
              <a:rPr lang="en-US" sz="1600" dirty="0" smtClean="0"/>
              <a:t>;</a:t>
            </a:r>
            <a:endParaRPr lang="en-US" sz="1600" dirty="0"/>
          </a:p>
          <a:p>
            <a:pPr marL="0" indent="0">
              <a:buNone/>
            </a:pPr>
            <a:r>
              <a:rPr lang="en-US" sz="1600" dirty="0"/>
              <a:t>if salary != 0.0 then bonus := salary* 0.15;</a:t>
            </a:r>
          </a:p>
          <a:p>
            <a:pPr marL="0" indent="0">
              <a:buNone/>
            </a:pPr>
            <a:r>
              <a:rPr lang="en-US" sz="1600" dirty="0"/>
              <a:t>else bonus :=-1;</a:t>
            </a:r>
          </a:p>
          <a:p>
            <a:pPr marL="0" indent="0">
              <a:buNone/>
            </a:pPr>
            <a:r>
              <a:rPr lang="en-US" sz="1600" dirty="0"/>
              <a:t>end if;</a:t>
            </a:r>
          </a:p>
          <a:p>
            <a:pPr marL="0" indent="0">
              <a:buNone/>
            </a:pPr>
            <a:r>
              <a:rPr lang="en-US" sz="1600" dirty="0"/>
              <a:t>EXCEPTION</a:t>
            </a:r>
          </a:p>
          <a:p>
            <a:pPr marL="0" indent="0">
              <a:buNone/>
            </a:pPr>
            <a:r>
              <a:rPr lang="en-US" sz="1600" dirty="0"/>
              <a:t>WHEN NO_DATA_FOUND THEN</a:t>
            </a:r>
          </a:p>
          <a:p>
            <a:pPr marL="0" indent="0">
              <a:buNone/>
            </a:pPr>
            <a:r>
              <a:rPr lang="en-US" sz="1600" dirty="0" err="1"/>
              <a:t>dbms_output.put_line</a:t>
            </a:r>
            <a:r>
              <a:rPr lang="en-US" sz="1600" dirty="0"/>
              <a:t>('Error ID !');</a:t>
            </a:r>
          </a:p>
          <a:p>
            <a:pPr marL="0" indent="0">
              <a:buNone/>
            </a:pPr>
            <a:r>
              <a:rPr lang="en-US" sz="1600" dirty="0"/>
              <a:t>bonus := 0.0;</a:t>
            </a:r>
          </a:p>
          <a:p>
            <a:pPr marL="0" indent="0">
              <a:buNone/>
            </a:pPr>
            <a:r>
              <a:rPr lang="en-US" sz="1600" dirty="0"/>
              <a:t>END </a:t>
            </a:r>
            <a:r>
              <a:rPr lang="en-US" sz="1600" dirty="0" err="1"/>
              <a:t>calc_bonus</a:t>
            </a:r>
            <a:r>
              <a:rPr lang="en-US" sz="1600" dirty="0"/>
              <a:t>;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3686398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Функции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CREATE [OR REPLACE] </a:t>
            </a:r>
            <a:r>
              <a:rPr lang="en-US" sz="2000" dirty="0" smtClean="0"/>
              <a:t>FUNCTION </a:t>
            </a:r>
            <a:r>
              <a:rPr lang="ru-RU" sz="2000" dirty="0"/>
              <a:t>имя (имя_пар1 </a:t>
            </a:r>
            <a:r>
              <a:rPr lang="en-US" sz="2000" dirty="0"/>
              <a:t>[</a:t>
            </a:r>
            <a:r>
              <a:rPr lang="en-US" sz="2000" dirty="0" smtClean="0"/>
              <a:t>in] </a:t>
            </a:r>
            <a:r>
              <a:rPr lang="ru-RU" sz="2000" dirty="0"/>
              <a:t>тип,…..)</a:t>
            </a:r>
          </a:p>
          <a:p>
            <a:pPr marL="0" indent="0">
              <a:buNone/>
            </a:pPr>
            <a:r>
              <a:rPr lang="en-US" sz="2000" dirty="0" smtClean="0"/>
              <a:t>RETURN </a:t>
            </a:r>
            <a:r>
              <a:rPr lang="ru-RU" sz="2000" dirty="0" err="1" smtClean="0"/>
              <a:t>тип_возвращаемого_значения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IS </a:t>
            </a:r>
            <a:r>
              <a:rPr lang="ru-RU" sz="2000" dirty="0" err="1"/>
              <a:t>описание_локальных_переменных</a:t>
            </a:r>
            <a:endParaRPr lang="ru-RU" sz="2000" dirty="0"/>
          </a:p>
          <a:p>
            <a:pPr marL="0" indent="0">
              <a:buNone/>
            </a:pPr>
            <a:r>
              <a:rPr lang="en-US" sz="2000" dirty="0"/>
              <a:t>BEGIN</a:t>
            </a:r>
          </a:p>
          <a:p>
            <a:pPr marL="0" indent="0">
              <a:buNone/>
            </a:pPr>
            <a:r>
              <a:rPr lang="ru-RU" sz="2000" dirty="0"/>
              <a:t>--последовательность операторов</a:t>
            </a:r>
          </a:p>
          <a:p>
            <a:pPr marL="0" indent="0">
              <a:buNone/>
            </a:pPr>
            <a:r>
              <a:rPr lang="en-US" sz="2000" dirty="0"/>
              <a:t>EXCEPTION</a:t>
            </a:r>
          </a:p>
          <a:p>
            <a:pPr marL="0" indent="0">
              <a:buNone/>
            </a:pPr>
            <a:r>
              <a:rPr lang="ru-RU" sz="2000" dirty="0"/>
              <a:t>-- обработка исключений</a:t>
            </a:r>
          </a:p>
          <a:p>
            <a:pPr marL="0" indent="0">
              <a:buNone/>
            </a:pPr>
            <a:r>
              <a:rPr lang="en-US" sz="2000" dirty="0"/>
              <a:t>END </a:t>
            </a:r>
            <a:r>
              <a:rPr lang="ru-RU" sz="2000" dirty="0"/>
              <a:t>имя</a:t>
            </a:r>
            <a:r>
              <a:rPr lang="en-US" sz="2000" dirty="0"/>
              <a:t>;</a:t>
            </a:r>
            <a:endParaRPr lang="ru-RU" sz="2000" dirty="0"/>
          </a:p>
          <a:p>
            <a:pPr marL="0" indent="0">
              <a:buNone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0024370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функции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000" dirty="0"/>
              <a:t>Create or replace function </a:t>
            </a:r>
            <a:r>
              <a:rPr lang="en-US" sz="2000" dirty="0" err="1"/>
              <a:t>count_person</a:t>
            </a:r>
            <a:r>
              <a:rPr lang="en-US" sz="2000" dirty="0"/>
              <a:t>( salary in </a:t>
            </a:r>
            <a:r>
              <a:rPr lang="en-US" sz="2000" dirty="0" err="1"/>
              <a:t>person.sal%TYPE</a:t>
            </a:r>
            <a:r>
              <a:rPr lang="en-US" sz="2000" dirty="0"/>
              <a:t> )</a:t>
            </a:r>
          </a:p>
          <a:p>
            <a:pPr marL="0" indent="0">
              <a:buNone/>
            </a:pPr>
            <a:r>
              <a:rPr lang="en-US" sz="2000" dirty="0"/>
              <a:t>RETURN integer IS</a:t>
            </a:r>
          </a:p>
          <a:p>
            <a:pPr marL="0" indent="0">
              <a:buNone/>
            </a:pPr>
            <a:r>
              <a:rPr lang="en-US" sz="2000" dirty="0" err="1"/>
              <a:t>count_salary</a:t>
            </a:r>
            <a:r>
              <a:rPr lang="en-US" sz="2000" dirty="0"/>
              <a:t> integer := 0;</a:t>
            </a:r>
          </a:p>
          <a:p>
            <a:pPr marL="0" indent="0">
              <a:buNone/>
            </a:pPr>
            <a:r>
              <a:rPr lang="en-US" sz="2000" dirty="0"/>
              <a:t>no exception;</a:t>
            </a:r>
          </a:p>
          <a:p>
            <a:pPr marL="0" indent="0">
              <a:buNone/>
            </a:pPr>
            <a:r>
              <a:rPr lang="en-US" sz="2000" dirty="0"/>
              <a:t>BEGIN</a:t>
            </a:r>
          </a:p>
          <a:p>
            <a:pPr marL="0" indent="0">
              <a:buNone/>
            </a:pPr>
            <a:r>
              <a:rPr lang="en-US" sz="2000" dirty="0"/>
              <a:t>select count(*) into </a:t>
            </a:r>
            <a:r>
              <a:rPr lang="en-US" sz="2000" dirty="0" err="1"/>
              <a:t>count_salary</a:t>
            </a:r>
            <a:r>
              <a:rPr lang="en-US" sz="2000" dirty="0"/>
              <a:t> from person where </a:t>
            </a:r>
            <a:r>
              <a:rPr lang="en-US" sz="2000" dirty="0" err="1"/>
              <a:t>person.sal</a:t>
            </a:r>
            <a:r>
              <a:rPr lang="en-US" sz="2000" dirty="0"/>
              <a:t> &gt; salary;</a:t>
            </a:r>
          </a:p>
          <a:p>
            <a:pPr marL="0" indent="0">
              <a:buNone/>
            </a:pPr>
            <a:r>
              <a:rPr lang="en-US" sz="2000" dirty="0"/>
              <a:t>if </a:t>
            </a:r>
            <a:r>
              <a:rPr lang="en-US" sz="2000" dirty="0" err="1"/>
              <a:t>count_salary</a:t>
            </a:r>
            <a:r>
              <a:rPr lang="en-US" sz="2000" dirty="0"/>
              <a:t> = 0 then raise no;</a:t>
            </a:r>
          </a:p>
          <a:p>
            <a:pPr marL="0" indent="0">
              <a:buNone/>
            </a:pPr>
            <a:r>
              <a:rPr lang="en-US" sz="2000" dirty="0"/>
              <a:t>else</a:t>
            </a:r>
          </a:p>
          <a:p>
            <a:pPr marL="0" indent="0">
              <a:buNone/>
            </a:pPr>
            <a:r>
              <a:rPr lang="en-US" sz="2000" dirty="0"/>
              <a:t>end if;</a:t>
            </a:r>
          </a:p>
          <a:p>
            <a:pPr marL="0" indent="0">
              <a:buNone/>
            </a:pPr>
            <a:r>
              <a:rPr lang="en-US" sz="2000" dirty="0"/>
              <a:t>return </a:t>
            </a:r>
            <a:r>
              <a:rPr lang="en-US" sz="2000" dirty="0" err="1"/>
              <a:t>count_salary</a:t>
            </a:r>
            <a:r>
              <a:rPr lang="en-US" sz="2000" dirty="0"/>
              <a:t>;</a:t>
            </a:r>
          </a:p>
          <a:p>
            <a:pPr marL="0" indent="0">
              <a:buNone/>
            </a:pPr>
            <a:r>
              <a:rPr lang="en-US" sz="2000" dirty="0"/>
              <a:t>EXCEPTION</a:t>
            </a:r>
          </a:p>
          <a:p>
            <a:pPr marL="0" indent="0">
              <a:buNone/>
            </a:pPr>
            <a:r>
              <a:rPr lang="en-US" sz="2000" dirty="0"/>
              <a:t>WHEN NO THEN</a:t>
            </a:r>
          </a:p>
          <a:p>
            <a:pPr marL="0" indent="0">
              <a:buNone/>
            </a:pPr>
            <a:r>
              <a:rPr lang="en-US" sz="2000" dirty="0" err="1"/>
              <a:t>dbms_output.put_line</a:t>
            </a:r>
            <a:r>
              <a:rPr lang="en-US" sz="2000" dirty="0"/>
              <a:t>('No DATA !');</a:t>
            </a:r>
          </a:p>
          <a:p>
            <a:pPr marL="0" indent="0">
              <a:buNone/>
            </a:pPr>
            <a:r>
              <a:rPr lang="en-US" sz="2000" dirty="0"/>
              <a:t>return -1;</a:t>
            </a:r>
          </a:p>
          <a:p>
            <a:pPr marL="0" indent="0">
              <a:buNone/>
            </a:pPr>
            <a:r>
              <a:rPr lang="en-US" sz="2000" dirty="0"/>
              <a:t>END </a:t>
            </a:r>
            <a:r>
              <a:rPr lang="en-US" sz="2000" dirty="0" err="1"/>
              <a:t>count_person</a:t>
            </a:r>
            <a:r>
              <a:rPr lang="en-US" sz="2000" dirty="0"/>
              <a:t>;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9771154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Триггеры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CREATE [OR REPLACE] </a:t>
            </a:r>
            <a:r>
              <a:rPr lang="en-US" sz="2000" dirty="0" smtClean="0"/>
              <a:t>TRIGGER </a:t>
            </a:r>
            <a:r>
              <a:rPr lang="ru-RU" sz="2000" dirty="0"/>
              <a:t>имя 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/>
              <a:t>[</a:t>
            </a:r>
            <a:r>
              <a:rPr lang="en-US" sz="2000" dirty="0" smtClean="0"/>
              <a:t>BEFORE|AFTER] [INSERT |OR| UPDATE|DELETE]</a:t>
            </a:r>
          </a:p>
          <a:p>
            <a:pPr marL="0" indent="0">
              <a:buNone/>
            </a:pPr>
            <a:r>
              <a:rPr lang="en-US" sz="2000" dirty="0" smtClean="0"/>
              <a:t>ON </a:t>
            </a:r>
            <a:r>
              <a:rPr lang="ru-RU" sz="2000" dirty="0" err="1" smtClean="0"/>
              <a:t>имя_таблицы</a:t>
            </a:r>
            <a:endParaRPr lang="ru-RU" sz="2000" dirty="0" smtClean="0"/>
          </a:p>
          <a:p>
            <a:pPr marL="0" indent="0">
              <a:buNone/>
            </a:pPr>
            <a:r>
              <a:rPr lang="en-US" sz="2000" dirty="0" smtClean="0"/>
              <a:t>FOR EACH ROW [WHEN </a:t>
            </a:r>
            <a:r>
              <a:rPr lang="ru-RU" sz="2000" dirty="0" smtClean="0"/>
              <a:t>условие</a:t>
            </a:r>
            <a:r>
              <a:rPr lang="en-US" sz="2000" dirty="0" smtClean="0"/>
              <a:t>]</a:t>
            </a:r>
          </a:p>
          <a:p>
            <a:pPr marL="0" indent="0">
              <a:buNone/>
            </a:pPr>
            <a:r>
              <a:rPr lang="en-US" sz="2000" dirty="0" smtClean="0"/>
              <a:t>DECLARE</a:t>
            </a:r>
            <a:endParaRPr lang="ru-RU" sz="2000" dirty="0"/>
          </a:p>
          <a:p>
            <a:pPr marL="0" indent="0">
              <a:buNone/>
            </a:pPr>
            <a:r>
              <a:rPr lang="en-US" sz="2000" dirty="0" smtClean="0"/>
              <a:t>-- </a:t>
            </a:r>
            <a:r>
              <a:rPr lang="ru-RU" sz="2000" dirty="0" err="1"/>
              <a:t>описание_локальных_переменных</a:t>
            </a:r>
            <a:endParaRPr lang="ru-RU" sz="2000" dirty="0"/>
          </a:p>
          <a:p>
            <a:pPr marL="0" indent="0">
              <a:buNone/>
            </a:pPr>
            <a:r>
              <a:rPr lang="en-US" sz="2000" dirty="0"/>
              <a:t>BEGIN</a:t>
            </a:r>
          </a:p>
          <a:p>
            <a:pPr marL="0" indent="0">
              <a:buNone/>
            </a:pPr>
            <a:r>
              <a:rPr lang="ru-RU" sz="2000" dirty="0"/>
              <a:t>--последовательность операторов</a:t>
            </a:r>
          </a:p>
          <a:p>
            <a:pPr marL="0" indent="0">
              <a:buNone/>
            </a:pPr>
            <a:r>
              <a:rPr lang="en-US" sz="2000" dirty="0"/>
              <a:t>EXCEPTION</a:t>
            </a:r>
          </a:p>
          <a:p>
            <a:pPr marL="0" indent="0">
              <a:buNone/>
            </a:pPr>
            <a:r>
              <a:rPr lang="ru-RU" sz="2000" dirty="0"/>
              <a:t>-- обработка исключений</a:t>
            </a:r>
          </a:p>
          <a:p>
            <a:pPr marL="0" indent="0">
              <a:buNone/>
            </a:pPr>
            <a:r>
              <a:rPr lang="en-US" sz="2000" dirty="0"/>
              <a:t>END </a:t>
            </a:r>
            <a:r>
              <a:rPr lang="ru-RU" sz="2000" dirty="0"/>
              <a:t>имя</a:t>
            </a:r>
            <a:r>
              <a:rPr lang="en-US" sz="2000" dirty="0"/>
              <a:t>;</a:t>
            </a:r>
            <a:endParaRPr lang="ru-RU" sz="2000" dirty="0"/>
          </a:p>
          <a:p>
            <a:pPr marL="0" indent="0">
              <a:buNone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4898459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триггера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Create or replace trigger </a:t>
            </a:r>
            <a:r>
              <a:rPr lang="en-US" sz="2000" dirty="0" err="1"/>
              <a:t>cheker</a:t>
            </a:r>
            <a:endParaRPr lang="en-US" sz="2000" dirty="0"/>
          </a:p>
          <a:p>
            <a:pPr marL="0" indent="0">
              <a:buNone/>
            </a:pPr>
            <a:r>
              <a:rPr lang="en-US" sz="2000" dirty="0"/>
              <a:t>BEFORE UPDATE ON person</a:t>
            </a:r>
          </a:p>
          <a:p>
            <a:pPr marL="0" indent="0">
              <a:buNone/>
            </a:pPr>
            <a:r>
              <a:rPr lang="en-US" sz="2000" dirty="0"/>
              <a:t>for each row</a:t>
            </a:r>
          </a:p>
          <a:p>
            <a:pPr marL="0" indent="0">
              <a:buNone/>
            </a:pPr>
            <a:r>
              <a:rPr lang="en-US" sz="2000" dirty="0"/>
              <a:t>declare</a:t>
            </a:r>
          </a:p>
          <a:p>
            <a:pPr marL="0" indent="0">
              <a:buNone/>
            </a:pPr>
            <a:r>
              <a:rPr lang="en-US" sz="2000" dirty="0"/>
              <a:t>BEGIN</a:t>
            </a:r>
          </a:p>
          <a:p>
            <a:pPr marL="0" indent="0">
              <a:buNone/>
            </a:pPr>
            <a:r>
              <a:rPr lang="en-US" sz="2000" dirty="0"/>
              <a:t>if :</a:t>
            </a:r>
            <a:r>
              <a:rPr lang="en-US" sz="2000" dirty="0" err="1"/>
              <a:t>new.sal</a:t>
            </a:r>
            <a:r>
              <a:rPr lang="en-US" sz="2000" dirty="0"/>
              <a:t> &lt; :</a:t>
            </a:r>
            <a:r>
              <a:rPr lang="en-US" sz="2000" dirty="0" err="1"/>
              <a:t>old.sal</a:t>
            </a:r>
            <a:r>
              <a:rPr lang="en-US" sz="2000" dirty="0"/>
              <a:t> then</a:t>
            </a:r>
          </a:p>
          <a:p>
            <a:pPr marL="0" indent="0">
              <a:buNone/>
            </a:pPr>
            <a:r>
              <a:rPr lang="en-US" sz="2000" dirty="0" err="1"/>
              <a:t>raise_application_error</a:t>
            </a:r>
            <a:r>
              <a:rPr lang="en-US" sz="2000" dirty="0"/>
              <a:t>(-20125,'New salary must be more then old salary');</a:t>
            </a:r>
          </a:p>
          <a:p>
            <a:pPr marL="0" indent="0">
              <a:buNone/>
            </a:pPr>
            <a:r>
              <a:rPr lang="en-US" sz="2000" dirty="0"/>
              <a:t>end if;</a:t>
            </a:r>
          </a:p>
          <a:p>
            <a:pPr marL="0" indent="0">
              <a:buNone/>
            </a:pPr>
            <a:r>
              <a:rPr lang="en-US" sz="2000" dirty="0"/>
              <a:t>end </a:t>
            </a:r>
            <a:r>
              <a:rPr lang="en-US" sz="2000" dirty="0" err="1"/>
              <a:t>cheker</a:t>
            </a:r>
            <a:r>
              <a:rPr lang="en-US" sz="2000" dirty="0"/>
              <a:t>;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2928046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Курсоры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sz="2000" b="1" dirty="0" smtClean="0"/>
              <a:t>Простой</a:t>
            </a:r>
          </a:p>
          <a:p>
            <a:pPr marL="0" indent="0">
              <a:buNone/>
            </a:pPr>
            <a:r>
              <a:rPr lang="en-US" sz="2000" dirty="0" smtClean="0"/>
              <a:t>CURSOR </a:t>
            </a:r>
            <a:r>
              <a:rPr lang="ru-RU" sz="2000" dirty="0" smtClean="0"/>
              <a:t>имя</a:t>
            </a:r>
          </a:p>
          <a:p>
            <a:pPr marL="0" indent="0">
              <a:buNone/>
            </a:pPr>
            <a:r>
              <a:rPr lang="en-US" sz="2000" dirty="0" smtClean="0"/>
              <a:t>IS </a:t>
            </a:r>
            <a:r>
              <a:rPr lang="ru-RU" sz="2000" dirty="0" smtClean="0"/>
              <a:t>запрос </a:t>
            </a:r>
          </a:p>
          <a:p>
            <a:pPr marL="0" indent="0">
              <a:buNone/>
            </a:pPr>
            <a:r>
              <a:rPr lang="ru-RU" sz="1600" dirty="0" smtClean="0"/>
              <a:t>Пример</a:t>
            </a:r>
            <a:r>
              <a:rPr lang="en-US" sz="1600" dirty="0" smtClean="0"/>
              <a:t>: cursor c1 is select </a:t>
            </a:r>
            <a:r>
              <a:rPr lang="en-US" sz="1600" dirty="0" err="1" smtClean="0"/>
              <a:t>sal</a:t>
            </a:r>
            <a:r>
              <a:rPr lang="en-US" sz="1600" dirty="0" smtClean="0"/>
              <a:t> from person where person.id = enter;</a:t>
            </a:r>
          </a:p>
          <a:p>
            <a:pPr marL="0" indent="0">
              <a:buNone/>
            </a:pPr>
            <a:r>
              <a:rPr lang="ru-RU" sz="2000" dirty="0" smtClean="0"/>
              <a:t>  </a:t>
            </a:r>
          </a:p>
          <a:p>
            <a:pPr marL="0" indent="0" algn="ctr">
              <a:buNone/>
            </a:pPr>
            <a:r>
              <a:rPr lang="ru-RU" sz="2000" b="1" dirty="0" smtClean="0"/>
              <a:t>Параметрический</a:t>
            </a:r>
            <a:endParaRPr lang="en-US" sz="2000" b="1" dirty="0"/>
          </a:p>
          <a:p>
            <a:pPr marL="0" indent="0">
              <a:buNone/>
            </a:pPr>
            <a:r>
              <a:rPr lang="en-US" sz="2000" dirty="0"/>
              <a:t>CURSOR </a:t>
            </a:r>
            <a:r>
              <a:rPr lang="ru-RU" sz="2000" dirty="0"/>
              <a:t>имя</a:t>
            </a:r>
            <a:r>
              <a:rPr lang="en-US" sz="2000" dirty="0"/>
              <a:t> </a:t>
            </a:r>
            <a:r>
              <a:rPr lang="en-US" sz="2000" dirty="0" smtClean="0"/>
              <a:t>(</a:t>
            </a:r>
            <a:r>
              <a:rPr lang="ru-RU" sz="2000" dirty="0" smtClean="0"/>
              <a:t>пар1</a:t>
            </a:r>
            <a:r>
              <a:rPr lang="en-US" sz="2000" dirty="0" smtClean="0"/>
              <a:t> </a:t>
            </a:r>
            <a:r>
              <a:rPr lang="ru-RU" sz="2000" dirty="0" smtClean="0"/>
              <a:t>тип1, пар2 тип2, ….)</a:t>
            </a:r>
            <a:endParaRPr lang="ru-RU" sz="2000" dirty="0"/>
          </a:p>
          <a:p>
            <a:pPr marL="0" indent="0">
              <a:buNone/>
            </a:pPr>
            <a:r>
              <a:rPr lang="en-US" sz="2000" dirty="0"/>
              <a:t>IS </a:t>
            </a:r>
            <a:r>
              <a:rPr lang="ru-RU" sz="2000" dirty="0"/>
              <a:t>запрос </a:t>
            </a:r>
          </a:p>
          <a:p>
            <a:pPr marL="0" indent="0">
              <a:buNone/>
            </a:pPr>
            <a:r>
              <a:rPr lang="ru-RU" sz="1600" dirty="0" smtClean="0"/>
              <a:t>Пример</a:t>
            </a:r>
            <a:r>
              <a:rPr lang="en-US" sz="1600" dirty="0"/>
              <a:t>: cursor </a:t>
            </a:r>
            <a:r>
              <a:rPr lang="en-US" sz="1600" dirty="0" smtClean="0"/>
              <a:t>c</a:t>
            </a:r>
            <a:r>
              <a:rPr lang="ru-RU" sz="1600" dirty="0" smtClean="0"/>
              <a:t>2 (</a:t>
            </a:r>
            <a:r>
              <a:rPr lang="en-US" sz="1600" dirty="0" smtClean="0"/>
              <a:t>enter in integer</a:t>
            </a:r>
            <a:r>
              <a:rPr lang="ru-RU" sz="1600" dirty="0" smtClean="0"/>
              <a:t>)</a:t>
            </a:r>
            <a:r>
              <a:rPr lang="en-US" sz="1600" dirty="0" smtClean="0"/>
              <a:t> </a:t>
            </a:r>
            <a:r>
              <a:rPr lang="en-US" sz="1600" dirty="0"/>
              <a:t>is select </a:t>
            </a:r>
            <a:r>
              <a:rPr lang="en-US" sz="1600" dirty="0" err="1"/>
              <a:t>sal</a:t>
            </a:r>
            <a:r>
              <a:rPr lang="en-US" sz="1600" dirty="0"/>
              <a:t> from person where person.id = enter;</a:t>
            </a:r>
          </a:p>
          <a:p>
            <a:pPr marL="0" indent="0">
              <a:buNone/>
            </a:pPr>
            <a:endParaRPr lang="ru-RU" sz="2000" dirty="0" smtClean="0"/>
          </a:p>
          <a:p>
            <a:pPr marL="0" indent="0" algn="ctr">
              <a:buNone/>
            </a:pPr>
            <a:r>
              <a:rPr lang="ru-RU" sz="2000" b="1" dirty="0" smtClean="0"/>
              <a:t>Возвращающий данные</a:t>
            </a:r>
          </a:p>
          <a:p>
            <a:pPr marL="0" indent="0">
              <a:buNone/>
            </a:pPr>
            <a:r>
              <a:rPr lang="en-US" sz="2000" dirty="0"/>
              <a:t>CURSOR </a:t>
            </a:r>
            <a:r>
              <a:rPr lang="ru-RU" sz="2000" dirty="0"/>
              <a:t>имя</a:t>
            </a:r>
            <a:r>
              <a:rPr lang="en-US" sz="2000" dirty="0"/>
              <a:t> </a:t>
            </a:r>
            <a:endParaRPr lang="ru-RU" sz="2000" dirty="0" smtClean="0"/>
          </a:p>
          <a:p>
            <a:pPr marL="0" indent="0">
              <a:buNone/>
            </a:pPr>
            <a:r>
              <a:rPr lang="en-US" sz="2000" dirty="0" smtClean="0"/>
              <a:t>RETURN  </a:t>
            </a:r>
            <a:r>
              <a:rPr lang="ru-RU" sz="2000" dirty="0" smtClean="0"/>
              <a:t>таблица%</a:t>
            </a:r>
            <a:r>
              <a:rPr lang="en-US" sz="2000" dirty="0" smtClean="0"/>
              <a:t>ROWTYPE</a:t>
            </a:r>
            <a:endParaRPr lang="ru-RU" sz="2000" dirty="0"/>
          </a:p>
          <a:p>
            <a:pPr marL="0" indent="0">
              <a:buNone/>
            </a:pPr>
            <a:r>
              <a:rPr lang="en-US" sz="2000" dirty="0"/>
              <a:t>IS </a:t>
            </a:r>
            <a:r>
              <a:rPr lang="ru-RU" sz="2000" dirty="0"/>
              <a:t>запрос </a:t>
            </a:r>
          </a:p>
          <a:p>
            <a:pPr marL="0" indent="0">
              <a:buNone/>
            </a:pPr>
            <a:r>
              <a:rPr lang="ru-RU" sz="1700" dirty="0"/>
              <a:t>Пример</a:t>
            </a:r>
            <a:r>
              <a:rPr lang="en-US" sz="1700" dirty="0"/>
              <a:t>: cursor </a:t>
            </a:r>
            <a:r>
              <a:rPr lang="en-US" sz="1700" dirty="0" smtClean="0"/>
              <a:t>c3 return </a:t>
            </a:r>
            <a:r>
              <a:rPr lang="en-US" sz="1700" dirty="0" err="1" smtClean="0"/>
              <a:t>persona%ROWTYPE</a:t>
            </a:r>
            <a:r>
              <a:rPr lang="en-US" sz="1700" dirty="0" smtClean="0"/>
              <a:t> </a:t>
            </a:r>
            <a:r>
              <a:rPr lang="en-US" sz="1700" dirty="0"/>
              <a:t>is select </a:t>
            </a:r>
            <a:r>
              <a:rPr lang="en-US" sz="1700" dirty="0" smtClean="0"/>
              <a:t>* </a:t>
            </a:r>
            <a:r>
              <a:rPr lang="en-US" sz="1700" dirty="0"/>
              <a:t>from person where person.id = </a:t>
            </a:r>
            <a:r>
              <a:rPr lang="en-US" sz="1700" dirty="0" smtClean="0"/>
              <a:t>1;</a:t>
            </a:r>
            <a:endParaRPr lang="en-US" sz="1700" dirty="0"/>
          </a:p>
          <a:p>
            <a:pPr marL="0" indent="0">
              <a:buNone/>
            </a:pPr>
            <a:endParaRPr lang="ru-RU" sz="2800" dirty="0"/>
          </a:p>
          <a:p>
            <a:pPr marL="0" indent="0">
              <a:buNone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8274486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Операторы и атрибуты курсора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b="1" dirty="0" smtClean="0"/>
              <a:t>Операторы</a:t>
            </a:r>
          </a:p>
          <a:p>
            <a:pPr marL="0" indent="0">
              <a:buNone/>
            </a:pPr>
            <a:r>
              <a:rPr lang="en-US" sz="2000" dirty="0" smtClean="0"/>
              <a:t>OPEN </a:t>
            </a:r>
            <a:r>
              <a:rPr lang="ru-RU" sz="2000" dirty="0" err="1" smtClean="0"/>
              <a:t>имя_курсора</a:t>
            </a:r>
            <a:r>
              <a:rPr lang="ru-RU" sz="2000" dirty="0" smtClean="0"/>
              <a:t> </a:t>
            </a:r>
            <a:r>
              <a:rPr lang="en-US" sz="2000" dirty="0" smtClean="0"/>
              <a:t>[</a:t>
            </a:r>
            <a:r>
              <a:rPr lang="ru-RU" sz="2000" dirty="0" smtClean="0"/>
              <a:t>параметры</a:t>
            </a:r>
            <a:r>
              <a:rPr lang="en-US" sz="2000" dirty="0" smtClean="0"/>
              <a:t>]</a:t>
            </a:r>
            <a:r>
              <a:rPr lang="ru-RU" sz="2000" dirty="0" smtClean="0"/>
              <a:t>  - открытие курсора(инициализация)</a:t>
            </a:r>
          </a:p>
          <a:p>
            <a:pPr marL="0" indent="0">
              <a:buNone/>
            </a:pPr>
            <a:r>
              <a:rPr lang="en-US" sz="2000" dirty="0" smtClean="0"/>
              <a:t>CLOSE </a:t>
            </a:r>
            <a:r>
              <a:rPr lang="ru-RU" sz="2000" dirty="0" err="1" smtClean="0"/>
              <a:t>имя_курсора</a:t>
            </a:r>
            <a:r>
              <a:rPr lang="ru-RU" sz="2000" dirty="0" smtClean="0"/>
              <a:t> – закрытие курсора</a:t>
            </a:r>
          </a:p>
          <a:p>
            <a:pPr marL="0" indent="0">
              <a:buNone/>
            </a:pPr>
            <a:r>
              <a:rPr lang="en-US" sz="2000" dirty="0" smtClean="0"/>
              <a:t>FETCH </a:t>
            </a:r>
            <a:r>
              <a:rPr lang="ru-RU" sz="2000" dirty="0" err="1" smtClean="0"/>
              <a:t>имя_курсора</a:t>
            </a:r>
            <a:r>
              <a:rPr lang="ru-RU" sz="2000" dirty="0" smtClean="0"/>
              <a:t> </a:t>
            </a:r>
            <a:r>
              <a:rPr lang="en-US" sz="2000" dirty="0" smtClean="0"/>
              <a:t>INTO </a:t>
            </a:r>
            <a:r>
              <a:rPr lang="ru-RU" sz="2000" dirty="0" smtClean="0"/>
              <a:t>переменные – выбор очередной строки данных</a:t>
            </a:r>
          </a:p>
          <a:p>
            <a:pPr marL="0" indent="0" algn="ctr">
              <a:buNone/>
            </a:pPr>
            <a:r>
              <a:rPr lang="ru-RU" sz="2000" b="1" dirty="0" smtClean="0"/>
              <a:t>Атрибуты</a:t>
            </a:r>
          </a:p>
          <a:p>
            <a:pPr marL="0" indent="0">
              <a:buNone/>
            </a:pPr>
            <a:r>
              <a:rPr lang="ru-RU" sz="2000" dirty="0" smtClean="0"/>
              <a:t>%</a:t>
            </a:r>
            <a:r>
              <a:rPr lang="en-US" sz="2000" dirty="0" smtClean="0"/>
              <a:t>FOUND – </a:t>
            </a:r>
            <a:r>
              <a:rPr lang="ru-RU" sz="2000" dirty="0" smtClean="0"/>
              <a:t>истина, если </a:t>
            </a:r>
            <a:r>
              <a:rPr lang="en-US" sz="2000" dirty="0" smtClean="0"/>
              <a:t>FETCH </a:t>
            </a:r>
            <a:r>
              <a:rPr lang="ru-RU" sz="2000" dirty="0" smtClean="0"/>
              <a:t>вернул строку</a:t>
            </a:r>
          </a:p>
          <a:p>
            <a:pPr marL="0" indent="0">
              <a:buNone/>
            </a:pPr>
            <a:r>
              <a:rPr lang="ru-RU" sz="2000" dirty="0" smtClean="0"/>
              <a:t>%</a:t>
            </a:r>
            <a:r>
              <a:rPr lang="en-US" sz="2000" dirty="0" smtClean="0"/>
              <a:t>NOTFOUND – </a:t>
            </a:r>
            <a:r>
              <a:rPr lang="ru-RU" sz="2000" dirty="0" smtClean="0"/>
              <a:t>истина, если </a:t>
            </a:r>
            <a:r>
              <a:rPr lang="en-US" sz="2000" dirty="0" smtClean="0"/>
              <a:t>FETCH </a:t>
            </a:r>
            <a:r>
              <a:rPr lang="ru-RU" sz="2000" dirty="0" smtClean="0"/>
              <a:t>не вернул строку</a:t>
            </a:r>
          </a:p>
          <a:p>
            <a:pPr marL="0" indent="0">
              <a:buNone/>
            </a:pPr>
            <a:r>
              <a:rPr lang="ru-RU" sz="2000" dirty="0" smtClean="0"/>
              <a:t>%</a:t>
            </a:r>
            <a:r>
              <a:rPr lang="en-US" sz="2000" dirty="0" smtClean="0"/>
              <a:t>ISOPEN –</a:t>
            </a:r>
            <a:r>
              <a:rPr lang="ru-RU" sz="2000" dirty="0" smtClean="0"/>
              <a:t>истина, если курсор открыт</a:t>
            </a:r>
          </a:p>
          <a:p>
            <a:pPr marL="0" indent="0">
              <a:buNone/>
            </a:pPr>
            <a:r>
              <a:rPr lang="ru-RU" sz="2000" dirty="0" smtClean="0"/>
              <a:t>%</a:t>
            </a:r>
            <a:r>
              <a:rPr lang="en-US" sz="2000" dirty="0" smtClean="0"/>
              <a:t>ROWCOUNT – </a:t>
            </a:r>
            <a:r>
              <a:rPr lang="ru-RU" sz="2000" dirty="0" smtClean="0"/>
              <a:t>количество возвращенных строк(активного множества)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894075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Словарь спецификаций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Основной разделитель слов</a:t>
            </a:r>
            <a:r>
              <a:rPr lang="en-US" sz="2000" dirty="0" smtClean="0"/>
              <a:t>: </a:t>
            </a:r>
            <a:r>
              <a:rPr lang="ru-RU" sz="2000" dirty="0" smtClean="0"/>
              <a:t> пробел</a:t>
            </a:r>
          </a:p>
          <a:p>
            <a:r>
              <a:rPr lang="ru-RU" sz="2000" dirty="0" smtClean="0"/>
              <a:t>Дополнительные разделители</a:t>
            </a:r>
            <a:r>
              <a:rPr lang="en-US" sz="2000" dirty="0" smtClean="0"/>
              <a:t>:</a:t>
            </a:r>
            <a:r>
              <a:rPr lang="ru-RU" sz="2000" dirty="0" smtClean="0"/>
              <a:t>  </a:t>
            </a:r>
            <a:r>
              <a:rPr lang="en-US" sz="2000" dirty="0" smtClean="0"/>
              <a:t>Tab </a:t>
            </a:r>
            <a:r>
              <a:rPr lang="ru-RU" sz="2000" dirty="0" smtClean="0"/>
              <a:t>и </a:t>
            </a:r>
            <a:r>
              <a:rPr lang="en-US" sz="2000" dirty="0" smtClean="0"/>
              <a:t>&lt;</a:t>
            </a:r>
            <a:r>
              <a:rPr lang="ru-RU" sz="2000" dirty="0" smtClean="0"/>
              <a:t>Перевод строки</a:t>
            </a:r>
            <a:r>
              <a:rPr lang="en-US" sz="2000" dirty="0" smtClean="0"/>
              <a:t>&gt; </a:t>
            </a:r>
            <a:endParaRPr lang="ru-RU" sz="2000" dirty="0" smtClean="0"/>
          </a:p>
          <a:p>
            <a:r>
              <a:rPr lang="ru-RU" sz="2000" dirty="0" smtClean="0"/>
              <a:t>Ограничитель последовательности слов</a:t>
            </a:r>
            <a:r>
              <a:rPr lang="en-US" sz="2000" dirty="0" smtClean="0"/>
              <a:t>:  </a:t>
            </a:r>
            <a:r>
              <a:rPr lang="ru-RU" sz="2000" dirty="0" smtClean="0"/>
              <a:t> </a:t>
            </a:r>
            <a:r>
              <a:rPr lang="en-US" sz="2000" dirty="0" smtClean="0"/>
              <a:t>;</a:t>
            </a:r>
          </a:p>
          <a:p>
            <a:r>
              <a:rPr lang="ru-RU" sz="2000" dirty="0" smtClean="0"/>
              <a:t>Строковый комментарий </a:t>
            </a:r>
            <a:r>
              <a:rPr lang="en-US" sz="2000" dirty="0" smtClean="0"/>
              <a:t>:</a:t>
            </a:r>
            <a:r>
              <a:rPr lang="ru-RU" sz="2000" dirty="0" smtClean="0"/>
              <a:t>   --</a:t>
            </a:r>
          </a:p>
          <a:p>
            <a:r>
              <a:rPr lang="ru-RU" sz="2000" dirty="0" smtClean="0"/>
              <a:t>Многострочный комментарий</a:t>
            </a:r>
            <a:r>
              <a:rPr lang="en-US" sz="2000" dirty="0" smtClean="0"/>
              <a:t>:   /*  comment  */</a:t>
            </a:r>
          </a:p>
          <a:p>
            <a:r>
              <a:rPr lang="ru-RU" sz="2000" dirty="0" smtClean="0"/>
              <a:t>Идентификатор</a:t>
            </a:r>
            <a:r>
              <a:rPr lang="en-US" sz="2000" dirty="0" smtClean="0"/>
              <a:t>:  </a:t>
            </a:r>
            <a:r>
              <a:rPr lang="ru-RU" sz="2000" dirty="0" smtClean="0"/>
              <a:t>начинается с буквы, регистры не различаются, длина до 30 символов, не ключевое слово</a:t>
            </a:r>
          </a:p>
          <a:p>
            <a:pPr marL="0" indent="0">
              <a:buNone/>
            </a:pPr>
            <a:r>
              <a:rPr lang="ru-RU" sz="2000" dirty="0" smtClean="0"/>
              <a:t>		( </a:t>
            </a:r>
            <a:r>
              <a:rPr lang="en-US" sz="2000" dirty="0" smtClean="0"/>
              <a:t>salary = Salary = SALARY</a:t>
            </a:r>
            <a:r>
              <a:rPr lang="ru-RU" sz="2000" dirty="0" smtClean="0"/>
              <a:t>, но </a:t>
            </a:r>
            <a:r>
              <a:rPr lang="en-US" sz="2000" dirty="0" smtClean="0"/>
              <a:t>“salary” != “SALARY”</a:t>
            </a:r>
            <a:r>
              <a:rPr lang="ru-RU" sz="2000" dirty="0" smtClean="0"/>
              <a:t>)</a:t>
            </a:r>
            <a:endParaRPr lang="en-US" sz="2000" dirty="0" smtClean="0"/>
          </a:p>
          <a:p>
            <a:r>
              <a:rPr lang="ru-RU" sz="2000" dirty="0" smtClean="0"/>
              <a:t> Вещественн</a:t>
            </a:r>
            <a:r>
              <a:rPr lang="ru-RU" sz="2000" dirty="0"/>
              <a:t>ы</a:t>
            </a:r>
            <a:r>
              <a:rPr lang="ru-RU" sz="2000" dirty="0" smtClean="0"/>
              <a:t>е числа – числовой литерал</a:t>
            </a:r>
            <a:r>
              <a:rPr lang="en-US" sz="2000" dirty="0" smtClean="0"/>
              <a:t>:</a:t>
            </a:r>
            <a:r>
              <a:rPr lang="ru-RU" sz="2000" dirty="0" smtClean="0"/>
              <a:t>  0.25</a:t>
            </a:r>
          </a:p>
          <a:p>
            <a:r>
              <a:rPr lang="en-US" sz="2000" dirty="0" smtClean="0"/>
              <a:t> </a:t>
            </a:r>
            <a:r>
              <a:rPr lang="ru-RU" sz="2000" dirty="0" smtClean="0"/>
              <a:t>Символ присваивания  </a:t>
            </a:r>
            <a:r>
              <a:rPr lang="en-US" sz="2000" dirty="0" smtClean="0"/>
              <a:t>:=</a:t>
            </a:r>
            <a:r>
              <a:rPr lang="ru-RU" sz="2000" dirty="0" smtClean="0"/>
              <a:t> </a:t>
            </a:r>
          </a:p>
          <a:p>
            <a:pPr marL="0" indent="0">
              <a:buNone/>
            </a:pPr>
            <a:r>
              <a:rPr lang="en-US" sz="2000" dirty="0" err="1" smtClean="0"/>
              <a:t>cnt</a:t>
            </a:r>
            <a:r>
              <a:rPr lang="en-US" sz="2000" dirty="0" smtClean="0"/>
              <a:t> := </a:t>
            </a:r>
            <a:r>
              <a:rPr lang="en-US" sz="2000" dirty="0" err="1" smtClean="0"/>
              <a:t>cnt</a:t>
            </a:r>
            <a:r>
              <a:rPr lang="en-US" sz="2000" dirty="0" smtClean="0"/>
              <a:t> +1; -- </a:t>
            </a:r>
            <a:r>
              <a:rPr lang="ru-RU" sz="2000" dirty="0" smtClean="0"/>
              <a:t>верный оператор</a:t>
            </a:r>
          </a:p>
          <a:p>
            <a:pPr marL="0" indent="0">
              <a:buNone/>
            </a:pPr>
            <a:r>
              <a:rPr lang="en-US" sz="2000" dirty="0" err="1" smtClean="0"/>
              <a:t>cnt</a:t>
            </a:r>
            <a:r>
              <a:rPr lang="en-US" sz="2000" dirty="0" smtClean="0"/>
              <a:t> : = cnt+1; -- </a:t>
            </a:r>
            <a:r>
              <a:rPr lang="ru-RU" sz="2000" dirty="0" smtClean="0"/>
              <a:t>неверный оператор, пробел после двоеточия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799739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курсора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2000" dirty="0"/>
              <a:t>declare</a:t>
            </a:r>
          </a:p>
          <a:p>
            <a:pPr marL="0" indent="0">
              <a:buNone/>
            </a:pPr>
            <a:r>
              <a:rPr lang="en-US" sz="2000" dirty="0"/>
              <a:t>   CURSOR c1</a:t>
            </a:r>
          </a:p>
          <a:p>
            <a:pPr marL="0" indent="0">
              <a:buNone/>
            </a:pPr>
            <a:r>
              <a:rPr lang="en-US" sz="2000" dirty="0"/>
              <a:t>   IS</a:t>
            </a:r>
          </a:p>
          <a:p>
            <a:pPr marL="0" indent="0">
              <a:buNone/>
            </a:pPr>
            <a:r>
              <a:rPr lang="en-US" sz="2000" dirty="0"/>
              <a:t>     SELECT </a:t>
            </a:r>
            <a:r>
              <a:rPr lang="en-US" sz="2000" dirty="0" err="1"/>
              <a:t>sal</a:t>
            </a:r>
            <a:endParaRPr lang="en-US" sz="2000" dirty="0"/>
          </a:p>
          <a:p>
            <a:pPr marL="0" indent="0">
              <a:buNone/>
            </a:pPr>
            <a:r>
              <a:rPr lang="en-US" sz="2000" dirty="0"/>
              <a:t>     FROM person;</a:t>
            </a:r>
          </a:p>
          <a:p>
            <a:pPr marL="0" indent="0">
              <a:buNone/>
            </a:pPr>
            <a:r>
              <a:rPr lang="en-US" sz="2000" dirty="0"/>
              <a:t>	 summa </a:t>
            </a:r>
            <a:r>
              <a:rPr lang="en-US" sz="2000" dirty="0" err="1"/>
              <a:t>person.sal%TYPE</a:t>
            </a:r>
            <a:r>
              <a:rPr lang="en-US" sz="2000" dirty="0"/>
              <a:t> := 0.0;</a:t>
            </a:r>
          </a:p>
          <a:p>
            <a:pPr marL="0" indent="0">
              <a:buNone/>
            </a:pPr>
            <a:r>
              <a:rPr lang="en-US" sz="2000" dirty="0"/>
              <a:t>	 salary </a:t>
            </a:r>
            <a:r>
              <a:rPr lang="en-US" sz="2000" dirty="0" err="1"/>
              <a:t>person.sal%TYPE</a:t>
            </a:r>
            <a:r>
              <a:rPr lang="en-US" sz="2000" dirty="0"/>
              <a:t>;</a:t>
            </a:r>
          </a:p>
          <a:p>
            <a:pPr marL="0" indent="0">
              <a:buNone/>
            </a:pPr>
            <a:r>
              <a:rPr lang="en-US" sz="2000" dirty="0"/>
              <a:t>BEGIN</a:t>
            </a:r>
          </a:p>
          <a:p>
            <a:pPr marL="0" indent="0">
              <a:buNone/>
            </a:pPr>
            <a:r>
              <a:rPr lang="en-US" sz="2000" dirty="0"/>
              <a:t>   OPEN c1;</a:t>
            </a:r>
          </a:p>
          <a:p>
            <a:pPr marL="0" indent="0">
              <a:buNone/>
            </a:pPr>
            <a:r>
              <a:rPr lang="en-US" sz="2000" dirty="0"/>
              <a:t>   loop</a:t>
            </a:r>
          </a:p>
          <a:p>
            <a:pPr marL="0" indent="0">
              <a:buNone/>
            </a:pPr>
            <a:r>
              <a:rPr lang="en-US" sz="2000" dirty="0"/>
              <a:t>   FETCH c1 INTO salary;</a:t>
            </a:r>
          </a:p>
          <a:p>
            <a:pPr marL="0" indent="0">
              <a:buNone/>
            </a:pPr>
            <a:r>
              <a:rPr lang="en-US" sz="2000" dirty="0"/>
              <a:t>   EXIT WHEN  c1%notfound;</a:t>
            </a:r>
          </a:p>
          <a:p>
            <a:pPr marL="0" indent="0">
              <a:buNone/>
            </a:pPr>
            <a:r>
              <a:rPr lang="en-US" sz="2000" dirty="0"/>
              <a:t>   summa := summa + salary;</a:t>
            </a:r>
          </a:p>
          <a:p>
            <a:pPr marL="0" indent="0">
              <a:buNone/>
            </a:pPr>
            <a:r>
              <a:rPr lang="en-US" sz="2000" dirty="0"/>
              <a:t>   end loop;</a:t>
            </a:r>
          </a:p>
          <a:p>
            <a:pPr marL="0" indent="0">
              <a:buNone/>
            </a:pPr>
            <a:r>
              <a:rPr lang="en-US" sz="2000" dirty="0"/>
              <a:t>   CLOSE c1;</a:t>
            </a:r>
          </a:p>
          <a:p>
            <a:pPr marL="0" indent="0">
              <a:buNone/>
            </a:pPr>
            <a:r>
              <a:rPr lang="en-US" sz="2000" dirty="0"/>
              <a:t>   </a:t>
            </a:r>
            <a:r>
              <a:rPr lang="en-US" sz="2000" dirty="0" err="1"/>
              <a:t>dbms_output.put_line</a:t>
            </a:r>
            <a:r>
              <a:rPr lang="en-US" sz="2000" dirty="0"/>
              <a:t>(</a:t>
            </a:r>
            <a:r>
              <a:rPr lang="en-US" sz="2000" dirty="0" err="1"/>
              <a:t>to_char</a:t>
            </a:r>
            <a:r>
              <a:rPr lang="en-US" sz="2000" dirty="0"/>
              <a:t>(summa));</a:t>
            </a:r>
          </a:p>
          <a:p>
            <a:pPr marL="0" indent="0">
              <a:buNone/>
            </a:pPr>
            <a:r>
              <a:rPr lang="en-US" sz="2000"/>
              <a:t>END;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8695344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Специальные символы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27248070"/>
              </p:ext>
            </p:extLst>
          </p:nvPr>
        </p:nvGraphicFramePr>
        <p:xfrm>
          <a:off x="395536" y="1340768"/>
          <a:ext cx="8229600" cy="5435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Обозначение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Операция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r>
                        <a:rPr lang="en-US" dirty="0" smtClean="0"/>
                        <a:t>, -, *, /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Сложение, вычитание, умножение, деление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**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Возведение в степень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=</a:t>
                      </a:r>
                      <a:r>
                        <a:rPr lang="en-US" dirty="0" smtClean="0"/>
                        <a:t>,</a:t>
                      </a:r>
                      <a:r>
                        <a:rPr lang="en-US" baseline="0" dirty="0" smtClean="0"/>
                        <a:t> &gt;, &lt;, &lt;=, &gt;=</a:t>
                      </a:r>
                      <a:r>
                        <a:rPr lang="ru-RU" baseline="0" dirty="0" smtClean="0"/>
                        <a:t>,</a:t>
                      </a:r>
                    </a:p>
                    <a:p>
                      <a:pPr algn="ctr"/>
                      <a:r>
                        <a:rPr lang="en-US" baseline="0" dirty="0" smtClean="0"/>
                        <a:t>&lt;&gt;, !=, ^=, ~=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Сравнение на равно,</a:t>
                      </a:r>
                      <a:r>
                        <a:rPr lang="ru-RU" baseline="0" dirty="0" smtClean="0"/>
                        <a:t> больше, меньше, больше либо равно, меньше либо равно, неравно(4 варианта)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()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Изменение порядка</a:t>
                      </a:r>
                      <a:r>
                        <a:rPr lang="ru-RU" baseline="0" dirty="0" smtClean="0"/>
                        <a:t> выполнения арифметических или логических операций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‘    ‘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Символьная</a:t>
                      </a:r>
                      <a:r>
                        <a:rPr lang="ru-RU" baseline="0" dirty="0" smtClean="0"/>
                        <a:t> строка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||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Конкатенация символьных строк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Указатель атрибута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@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Удаленный</a:t>
                      </a:r>
                      <a:r>
                        <a:rPr lang="ru-RU" baseline="0" dirty="0" smtClean="0"/>
                        <a:t> доступ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Разделитель</a:t>
                      </a:r>
                      <a:r>
                        <a:rPr lang="ru-RU" baseline="0" dirty="0" smtClean="0"/>
                        <a:t> составного слова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..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Диапазон значений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67018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Типы данных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2400" b="1" dirty="0" smtClean="0"/>
              <a:t>Встроенные(стандартные)</a:t>
            </a:r>
            <a:endParaRPr lang="en-US" sz="2400" b="1" dirty="0" smtClean="0"/>
          </a:p>
          <a:p>
            <a:r>
              <a:rPr lang="en-US" sz="1600" dirty="0" smtClean="0"/>
              <a:t>  NUMBER(</a:t>
            </a:r>
            <a:r>
              <a:rPr lang="ru-RU" sz="1600" dirty="0" smtClean="0"/>
              <a:t>целая часть, дробная часть)</a:t>
            </a:r>
          </a:p>
          <a:p>
            <a:pPr marL="0" indent="0">
              <a:buNone/>
            </a:pPr>
            <a:r>
              <a:rPr lang="ru-RU" sz="1600" dirty="0"/>
              <a:t>	</a:t>
            </a:r>
            <a:r>
              <a:rPr lang="ru-RU" sz="1600" dirty="0" smtClean="0"/>
              <a:t>		</a:t>
            </a:r>
            <a:r>
              <a:rPr lang="en-US" sz="1600" dirty="0" smtClean="0"/>
              <a:t>DECIMAL</a:t>
            </a:r>
          </a:p>
          <a:p>
            <a:pPr marL="0" indent="0">
              <a:buNone/>
            </a:pPr>
            <a:r>
              <a:rPr lang="en-US" sz="1600" dirty="0"/>
              <a:t>	</a:t>
            </a:r>
            <a:r>
              <a:rPr lang="en-US" sz="1600" dirty="0" smtClean="0"/>
              <a:t>		FLOAT</a:t>
            </a:r>
          </a:p>
          <a:p>
            <a:pPr marL="0" indent="0">
              <a:buNone/>
            </a:pPr>
            <a:r>
              <a:rPr lang="en-US" sz="1600" dirty="0"/>
              <a:t>	</a:t>
            </a:r>
            <a:r>
              <a:rPr lang="en-US" sz="1600" dirty="0" smtClean="0"/>
              <a:t>		INTEGER</a:t>
            </a:r>
            <a:r>
              <a:rPr lang="ru-RU" sz="1600" dirty="0" smtClean="0"/>
              <a:t>                          подтипы числового </a:t>
            </a:r>
            <a:r>
              <a:rPr lang="en-US" sz="1600" dirty="0" smtClean="0"/>
              <a:t>NUMBER</a:t>
            </a:r>
          </a:p>
          <a:p>
            <a:pPr marL="0" indent="0">
              <a:buNone/>
            </a:pPr>
            <a:r>
              <a:rPr lang="en-US" sz="1600" dirty="0"/>
              <a:t>	</a:t>
            </a:r>
            <a:r>
              <a:rPr lang="en-US" sz="1600" dirty="0" smtClean="0"/>
              <a:t>		REAL</a:t>
            </a:r>
            <a:endParaRPr lang="ru-RU" sz="1600" dirty="0" smtClean="0"/>
          </a:p>
          <a:p>
            <a:pPr marL="0" indent="0">
              <a:buNone/>
            </a:pPr>
            <a:r>
              <a:rPr lang="ru-RU" sz="1600" dirty="0"/>
              <a:t>	</a:t>
            </a:r>
            <a:r>
              <a:rPr lang="ru-RU" sz="1600" dirty="0" smtClean="0"/>
              <a:t>		</a:t>
            </a:r>
            <a:r>
              <a:rPr lang="en-US" sz="1600" dirty="0" smtClean="0"/>
              <a:t>SMALLINT </a:t>
            </a:r>
            <a:r>
              <a:rPr lang="ru-RU" sz="1600" dirty="0" smtClean="0"/>
              <a:t>и др.</a:t>
            </a:r>
            <a:endParaRPr lang="en-US" sz="1600" dirty="0" smtClean="0"/>
          </a:p>
          <a:p>
            <a:r>
              <a:rPr lang="en-US" sz="1600" dirty="0" smtClean="0"/>
              <a:t>CHAR(</a:t>
            </a:r>
            <a:r>
              <a:rPr lang="ru-RU" sz="1600" dirty="0" smtClean="0"/>
              <a:t>фикс. длина</a:t>
            </a:r>
            <a:r>
              <a:rPr lang="en-US" sz="1600" dirty="0" smtClean="0"/>
              <a:t>)</a:t>
            </a:r>
            <a:r>
              <a:rPr lang="ru-RU" sz="1600" dirty="0" smtClean="0"/>
              <a:t> – символьный фиксированный</a:t>
            </a:r>
          </a:p>
          <a:p>
            <a:r>
              <a:rPr lang="en-US" sz="1600" dirty="0" smtClean="0"/>
              <a:t>VARCHAR2(</a:t>
            </a:r>
            <a:r>
              <a:rPr lang="ru-RU" sz="1600" dirty="0" smtClean="0"/>
              <a:t>максим. длина</a:t>
            </a:r>
            <a:r>
              <a:rPr lang="en-US" sz="1600" dirty="0" smtClean="0"/>
              <a:t>)</a:t>
            </a:r>
            <a:r>
              <a:rPr lang="ru-RU" sz="1600" dirty="0" smtClean="0"/>
              <a:t> – символьный переменной длины</a:t>
            </a:r>
          </a:p>
          <a:p>
            <a:r>
              <a:rPr lang="en-US" sz="1600" dirty="0" smtClean="0"/>
              <a:t>BLOB(CLOB) – </a:t>
            </a:r>
            <a:r>
              <a:rPr lang="ru-RU" sz="1600" dirty="0" smtClean="0"/>
              <a:t>объектный</a:t>
            </a:r>
          </a:p>
          <a:p>
            <a:r>
              <a:rPr lang="en-US" sz="1600" dirty="0" smtClean="0"/>
              <a:t>BOOLEAN – </a:t>
            </a:r>
            <a:r>
              <a:rPr lang="ru-RU" sz="1600" dirty="0" smtClean="0"/>
              <a:t>логический</a:t>
            </a:r>
          </a:p>
          <a:p>
            <a:r>
              <a:rPr lang="en-US" sz="1600" dirty="0" smtClean="0"/>
              <a:t>DATE –</a:t>
            </a:r>
            <a:r>
              <a:rPr lang="ru-RU" sz="1600" dirty="0" smtClean="0"/>
              <a:t> дата, время</a:t>
            </a:r>
          </a:p>
          <a:p>
            <a:pPr marL="0" indent="0">
              <a:buNone/>
            </a:pPr>
            <a:r>
              <a:rPr lang="ru-RU" sz="1600" dirty="0" smtClean="0"/>
              <a:t>Функции преобразования </a:t>
            </a:r>
            <a:r>
              <a:rPr lang="en-US" sz="1600" dirty="0" smtClean="0"/>
              <a:t>TO_DATE(char </a:t>
            </a:r>
            <a:r>
              <a:rPr lang="ru-RU" sz="1600" dirty="0" smtClean="0"/>
              <a:t>или </a:t>
            </a:r>
            <a:r>
              <a:rPr lang="en-US" sz="1600" dirty="0" smtClean="0"/>
              <a:t>number),</a:t>
            </a:r>
          </a:p>
          <a:p>
            <a:pPr marL="0" indent="0">
              <a:buNone/>
            </a:pPr>
            <a:r>
              <a:rPr lang="en-US" sz="1600" dirty="0"/>
              <a:t>	</a:t>
            </a:r>
            <a:r>
              <a:rPr lang="en-US" sz="1600" dirty="0" smtClean="0"/>
              <a:t>	          TO_NUMBER(char</a:t>
            </a:r>
            <a:r>
              <a:rPr lang="ru-RU" sz="1600" dirty="0" smtClean="0"/>
              <a:t>),</a:t>
            </a:r>
          </a:p>
          <a:p>
            <a:pPr marL="0" indent="0">
              <a:buNone/>
            </a:pPr>
            <a:r>
              <a:rPr lang="ru-RU" sz="1600" dirty="0"/>
              <a:t>	</a:t>
            </a:r>
            <a:r>
              <a:rPr lang="ru-RU" sz="1600" dirty="0" smtClean="0"/>
              <a:t>	           </a:t>
            </a:r>
            <a:r>
              <a:rPr lang="en-US" sz="1600" dirty="0" smtClean="0"/>
              <a:t>TO_CHAR(date</a:t>
            </a:r>
            <a:r>
              <a:rPr lang="ru-RU" sz="1600" dirty="0"/>
              <a:t> </a:t>
            </a:r>
            <a:r>
              <a:rPr lang="ru-RU" sz="1600" dirty="0" smtClean="0"/>
              <a:t>или </a:t>
            </a:r>
            <a:r>
              <a:rPr lang="en-US" sz="1600" dirty="0" smtClean="0"/>
              <a:t>number </a:t>
            </a:r>
            <a:r>
              <a:rPr lang="ru-RU" sz="1600" dirty="0"/>
              <a:t>)</a:t>
            </a:r>
          </a:p>
        </p:txBody>
      </p:sp>
      <p:sp>
        <p:nvSpPr>
          <p:cNvPr id="4" name="Правая фигурная скобка 3"/>
          <p:cNvSpPr/>
          <p:nvPr/>
        </p:nvSpPr>
        <p:spPr>
          <a:xfrm>
            <a:off x="4649724" y="2348880"/>
            <a:ext cx="443480" cy="120243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67883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Структурный тип данных</a:t>
            </a:r>
            <a:r>
              <a:rPr lang="en-US" dirty="0" smtClean="0"/>
              <a:t> SQL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44314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sz="2400" b="1" dirty="0" smtClean="0"/>
              <a:t>Пользовательский(создаваемый)</a:t>
            </a:r>
          </a:p>
          <a:p>
            <a:pPr algn="just"/>
            <a:r>
              <a:rPr lang="ru-RU" sz="1600" dirty="0" smtClean="0"/>
              <a:t>Объект</a:t>
            </a:r>
          </a:p>
          <a:p>
            <a:pPr marL="0" indent="0" algn="just">
              <a:buNone/>
            </a:pPr>
            <a:r>
              <a:rPr lang="ru-RU" sz="1600" dirty="0"/>
              <a:t> </a:t>
            </a:r>
            <a:r>
              <a:rPr lang="ru-RU" sz="1600" dirty="0" smtClean="0"/>
              <a:t>     </a:t>
            </a:r>
            <a:r>
              <a:rPr lang="en-US" sz="1600" dirty="0" smtClean="0"/>
              <a:t> CREATE   TYPE </a:t>
            </a:r>
            <a:r>
              <a:rPr lang="ru-RU" sz="1600" dirty="0" smtClean="0"/>
              <a:t>имя </a:t>
            </a:r>
            <a:r>
              <a:rPr lang="en-US" sz="1600" dirty="0" smtClean="0"/>
              <a:t>IS OBJECT (</a:t>
            </a:r>
            <a:r>
              <a:rPr lang="ru-RU" sz="1600" dirty="0" smtClean="0"/>
              <a:t>список полей</a:t>
            </a:r>
            <a:r>
              <a:rPr lang="en-US" sz="1600" dirty="0" smtClean="0"/>
              <a:t> </a:t>
            </a:r>
            <a:r>
              <a:rPr lang="ru-RU" sz="1600" dirty="0" smtClean="0"/>
              <a:t>и их типов)</a:t>
            </a:r>
            <a:r>
              <a:rPr lang="en-US" sz="1600" dirty="0" smtClean="0"/>
              <a:t>;</a:t>
            </a:r>
          </a:p>
          <a:p>
            <a:pPr algn="just"/>
            <a:r>
              <a:rPr lang="ru-RU" sz="1600" dirty="0" smtClean="0"/>
              <a:t>Таблица</a:t>
            </a:r>
          </a:p>
          <a:p>
            <a:pPr marL="0" indent="0" algn="just">
              <a:buNone/>
            </a:pPr>
            <a:r>
              <a:rPr lang="ru-RU" sz="1600" dirty="0"/>
              <a:t> </a:t>
            </a:r>
            <a:r>
              <a:rPr lang="ru-RU" sz="1600" dirty="0" smtClean="0"/>
              <a:t>    </a:t>
            </a:r>
            <a:r>
              <a:rPr lang="en-US" sz="1600" dirty="0" smtClean="0"/>
              <a:t>  CREATE   TYPE </a:t>
            </a:r>
            <a:r>
              <a:rPr lang="ru-RU" sz="1600" dirty="0" smtClean="0"/>
              <a:t>имя </a:t>
            </a:r>
            <a:r>
              <a:rPr lang="en-US" sz="1600" dirty="0" smtClean="0"/>
              <a:t>IS  TABLE OF </a:t>
            </a:r>
            <a:r>
              <a:rPr lang="ru-RU" sz="1600" dirty="0" smtClean="0"/>
              <a:t>тип данных </a:t>
            </a:r>
            <a:r>
              <a:rPr lang="en-US" sz="1600" dirty="0" smtClean="0"/>
              <a:t>;</a:t>
            </a:r>
            <a:endParaRPr lang="ru-RU" sz="1600" dirty="0" smtClean="0"/>
          </a:p>
          <a:p>
            <a:pPr algn="just"/>
            <a:r>
              <a:rPr lang="ru-RU" sz="1600" dirty="0" smtClean="0"/>
              <a:t>Массив</a:t>
            </a:r>
            <a:r>
              <a:rPr lang="en-US" sz="1600" dirty="0" smtClean="0"/>
              <a:t>				       </a:t>
            </a:r>
            <a:r>
              <a:rPr lang="ru-RU" sz="1600" dirty="0" smtClean="0"/>
              <a:t>коллекции</a:t>
            </a:r>
            <a:endParaRPr lang="en-US" sz="1600" dirty="0" smtClean="0"/>
          </a:p>
          <a:p>
            <a:pPr marL="0" indent="0" algn="just">
              <a:buNone/>
            </a:pPr>
            <a:r>
              <a:rPr lang="ru-RU" sz="1600" dirty="0"/>
              <a:t> </a:t>
            </a:r>
            <a:r>
              <a:rPr lang="ru-RU" sz="1600" dirty="0" smtClean="0"/>
              <a:t>      </a:t>
            </a:r>
            <a:r>
              <a:rPr lang="en-US" sz="1600" dirty="0" smtClean="0"/>
              <a:t>CREATE TYPE </a:t>
            </a:r>
            <a:r>
              <a:rPr lang="ru-RU" sz="1600" dirty="0" smtClean="0"/>
              <a:t>имя </a:t>
            </a:r>
            <a:r>
              <a:rPr lang="en-US" sz="1600" dirty="0" smtClean="0"/>
              <a:t>IS ARRAY</a:t>
            </a:r>
            <a:r>
              <a:rPr lang="ru-RU" sz="1600" dirty="0" smtClean="0"/>
              <a:t>(</a:t>
            </a:r>
            <a:r>
              <a:rPr lang="en-US" sz="1600" dirty="0" smtClean="0"/>
              <a:t>VARRAY) OF </a:t>
            </a:r>
            <a:r>
              <a:rPr lang="ru-RU" sz="1600" dirty="0" smtClean="0"/>
              <a:t>тип данных</a:t>
            </a:r>
            <a:r>
              <a:rPr lang="en-US" sz="1600" dirty="0" smtClean="0"/>
              <a:t>;</a:t>
            </a:r>
          </a:p>
          <a:p>
            <a:pPr marL="0" indent="0" algn="just">
              <a:buNone/>
            </a:pPr>
            <a:endParaRPr lang="en-US" sz="1600" dirty="0" smtClean="0"/>
          </a:p>
          <a:p>
            <a:pPr marL="0" indent="0" algn="just">
              <a:buNone/>
            </a:pPr>
            <a:r>
              <a:rPr lang="ru-RU" sz="1600" dirty="0" smtClean="0"/>
              <a:t>Пример создания таблицы с атрибутами стандартного и структурных типов </a:t>
            </a:r>
            <a:endParaRPr lang="en-US" sz="1600" dirty="0" smtClean="0"/>
          </a:p>
          <a:p>
            <a:pPr marL="0" indent="0" algn="just">
              <a:buNone/>
            </a:pPr>
            <a:r>
              <a:rPr lang="en-US" sz="1600" dirty="0" smtClean="0"/>
              <a:t>Create type node is object(</a:t>
            </a:r>
          </a:p>
          <a:p>
            <a:pPr marL="0" indent="0" algn="just">
              <a:buNone/>
            </a:pPr>
            <a:r>
              <a:rPr lang="en-US" sz="1600" dirty="0"/>
              <a:t>	</a:t>
            </a:r>
            <a:r>
              <a:rPr lang="en-US" sz="1600" dirty="0" smtClean="0"/>
              <a:t>a varchar2(10),</a:t>
            </a:r>
          </a:p>
          <a:p>
            <a:pPr marL="0" indent="0" algn="just">
              <a:buNone/>
            </a:pPr>
            <a:r>
              <a:rPr lang="en-US" sz="1600" dirty="0"/>
              <a:t>	</a:t>
            </a:r>
            <a:r>
              <a:rPr lang="en-US" sz="1600" dirty="0" smtClean="0"/>
              <a:t>b number(12,5),</a:t>
            </a:r>
          </a:p>
          <a:p>
            <a:pPr marL="0" indent="0" algn="just">
              <a:buNone/>
            </a:pPr>
            <a:r>
              <a:rPr lang="en-US" sz="1600" dirty="0"/>
              <a:t>	</a:t>
            </a:r>
            <a:r>
              <a:rPr lang="en-US" sz="1600" dirty="0" smtClean="0"/>
              <a:t>c integer);</a:t>
            </a:r>
          </a:p>
          <a:p>
            <a:pPr marL="0" indent="0" algn="just">
              <a:buNone/>
            </a:pPr>
            <a:r>
              <a:rPr lang="en-US" sz="1600" dirty="0" smtClean="0"/>
              <a:t>Create type list is table of node;</a:t>
            </a:r>
          </a:p>
          <a:p>
            <a:pPr marL="0" indent="0" algn="just">
              <a:buNone/>
            </a:pPr>
            <a:endParaRPr lang="en-US" sz="1600" dirty="0" smtClean="0"/>
          </a:p>
          <a:p>
            <a:pPr marL="0" indent="0" algn="just">
              <a:buNone/>
            </a:pPr>
            <a:r>
              <a:rPr lang="en-US" sz="1600" dirty="0" smtClean="0"/>
              <a:t>Create table t(atr1 integer, atr2 node, atr3 list);</a:t>
            </a:r>
          </a:p>
          <a:p>
            <a:pPr marL="0" indent="0" algn="just">
              <a:buNone/>
            </a:pPr>
            <a:endParaRPr lang="en-US" sz="1600" dirty="0" smtClean="0"/>
          </a:p>
        </p:txBody>
      </p:sp>
      <p:sp>
        <p:nvSpPr>
          <p:cNvPr id="4" name="Правая фигурная скобка 3"/>
          <p:cNvSpPr/>
          <p:nvPr/>
        </p:nvSpPr>
        <p:spPr>
          <a:xfrm>
            <a:off x="5112400" y="2060848"/>
            <a:ext cx="155448" cy="110642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8825782"/>
              </p:ext>
            </p:extLst>
          </p:nvPr>
        </p:nvGraphicFramePr>
        <p:xfrm>
          <a:off x="1259632" y="5373216"/>
          <a:ext cx="6096000" cy="1285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Atr1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Atr2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Atr3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(‘abc’,12.45,28)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(‘dddd’,13.4,1)</a:t>
                      </a:r>
                    </a:p>
                    <a:p>
                      <a:r>
                        <a:rPr lang="en-US" dirty="0" smtClean="0"/>
                        <a:t>(‘mmm’,23.4,2)</a:t>
                      </a:r>
                    </a:p>
                    <a:p>
                      <a:r>
                        <a:rPr lang="en-US" dirty="0" smtClean="0"/>
                        <a:t>(‘uuu’,44.2,123)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8776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Структурный тип данных в </a:t>
            </a:r>
            <a:r>
              <a:rPr lang="en-US" dirty="0" smtClean="0"/>
              <a:t>PL/SQL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525963"/>
          </a:xfrm>
        </p:spPr>
        <p:txBody>
          <a:bodyPr>
            <a:noAutofit/>
          </a:bodyPr>
          <a:lstStyle/>
          <a:p>
            <a:pPr algn="just"/>
            <a:r>
              <a:rPr lang="ru-RU" sz="1400" dirty="0" smtClean="0"/>
              <a:t>Запись</a:t>
            </a:r>
            <a:endParaRPr lang="ru-RU" sz="1400" dirty="0"/>
          </a:p>
          <a:p>
            <a:pPr marL="0" indent="0" algn="just">
              <a:buNone/>
            </a:pPr>
            <a:r>
              <a:rPr lang="ru-RU" sz="1400" dirty="0"/>
              <a:t>      </a:t>
            </a:r>
            <a:r>
              <a:rPr lang="en-US" sz="1400" dirty="0"/>
              <a:t> </a:t>
            </a:r>
            <a:r>
              <a:rPr lang="en-US" sz="1400" dirty="0" smtClean="0"/>
              <a:t> </a:t>
            </a:r>
            <a:r>
              <a:rPr lang="en-US" sz="1400" dirty="0"/>
              <a:t>TYPE </a:t>
            </a:r>
            <a:r>
              <a:rPr lang="ru-RU" sz="1400" dirty="0"/>
              <a:t>имя </a:t>
            </a:r>
            <a:r>
              <a:rPr lang="en-US" sz="1400" dirty="0"/>
              <a:t>IS </a:t>
            </a:r>
            <a:r>
              <a:rPr lang="en-US" sz="1400" dirty="0" smtClean="0"/>
              <a:t>RECORD </a:t>
            </a:r>
            <a:r>
              <a:rPr lang="en-US" sz="1400" dirty="0"/>
              <a:t>(</a:t>
            </a:r>
            <a:r>
              <a:rPr lang="ru-RU" sz="1400" dirty="0"/>
              <a:t>список полей</a:t>
            </a:r>
            <a:r>
              <a:rPr lang="en-US" sz="1400" dirty="0"/>
              <a:t> </a:t>
            </a:r>
            <a:r>
              <a:rPr lang="ru-RU" sz="1400" dirty="0"/>
              <a:t>и их типов)</a:t>
            </a:r>
            <a:r>
              <a:rPr lang="en-US" sz="1400" dirty="0"/>
              <a:t>;</a:t>
            </a:r>
          </a:p>
          <a:p>
            <a:pPr algn="just"/>
            <a:r>
              <a:rPr lang="ru-RU" sz="1400" dirty="0"/>
              <a:t>Таблица</a:t>
            </a:r>
          </a:p>
          <a:p>
            <a:pPr marL="0" indent="0" algn="just">
              <a:buNone/>
            </a:pPr>
            <a:r>
              <a:rPr lang="ru-RU" sz="1400" dirty="0"/>
              <a:t>     </a:t>
            </a:r>
            <a:r>
              <a:rPr lang="en-US" sz="1400" dirty="0"/>
              <a:t>  </a:t>
            </a:r>
            <a:r>
              <a:rPr lang="en-US" sz="1400" dirty="0" smtClean="0"/>
              <a:t>  </a:t>
            </a:r>
            <a:r>
              <a:rPr lang="en-US" sz="1400" dirty="0"/>
              <a:t>TYPE </a:t>
            </a:r>
            <a:r>
              <a:rPr lang="ru-RU" sz="1400" dirty="0"/>
              <a:t>имя </a:t>
            </a:r>
            <a:r>
              <a:rPr lang="en-US" sz="1400" dirty="0"/>
              <a:t>IS  TABLE OF </a:t>
            </a:r>
            <a:r>
              <a:rPr lang="ru-RU" sz="1400" dirty="0"/>
              <a:t>тип данных </a:t>
            </a:r>
            <a:r>
              <a:rPr lang="en-US" sz="1400" dirty="0"/>
              <a:t>;</a:t>
            </a:r>
            <a:endParaRPr lang="ru-RU" sz="1400" dirty="0"/>
          </a:p>
          <a:p>
            <a:pPr algn="just"/>
            <a:r>
              <a:rPr lang="ru-RU" sz="1400" dirty="0"/>
              <a:t>Массив</a:t>
            </a:r>
            <a:r>
              <a:rPr lang="en-US" sz="1400" dirty="0"/>
              <a:t>				</a:t>
            </a:r>
            <a:r>
              <a:rPr lang="en-US" sz="1400" dirty="0" smtClean="0"/>
              <a:t>       </a:t>
            </a:r>
          </a:p>
          <a:p>
            <a:pPr marL="0" indent="0" algn="just">
              <a:buNone/>
            </a:pPr>
            <a:r>
              <a:rPr lang="ru-RU" sz="1400" dirty="0" smtClean="0"/>
              <a:t>       </a:t>
            </a:r>
            <a:r>
              <a:rPr lang="en-US" sz="1400" dirty="0" smtClean="0"/>
              <a:t> TYPE </a:t>
            </a:r>
            <a:r>
              <a:rPr lang="ru-RU" sz="1400" dirty="0" smtClean="0"/>
              <a:t>имя </a:t>
            </a:r>
            <a:r>
              <a:rPr lang="en-US" sz="1400" dirty="0" smtClean="0"/>
              <a:t>IS VARRAY</a:t>
            </a:r>
            <a:r>
              <a:rPr lang="ru-RU" sz="1400" dirty="0" smtClean="0"/>
              <a:t>(</a:t>
            </a:r>
            <a:r>
              <a:rPr lang="en-US" sz="1400" dirty="0" smtClean="0"/>
              <a:t>max</a:t>
            </a:r>
            <a:r>
              <a:rPr lang="ru-RU" sz="1400" dirty="0" smtClean="0"/>
              <a:t>)</a:t>
            </a:r>
            <a:r>
              <a:rPr lang="en-US" sz="1400" dirty="0" smtClean="0"/>
              <a:t> OF </a:t>
            </a:r>
            <a:r>
              <a:rPr lang="ru-RU" sz="1400" dirty="0" smtClean="0"/>
              <a:t>тип данных</a:t>
            </a:r>
            <a:r>
              <a:rPr lang="en-US" sz="1400" dirty="0" smtClean="0"/>
              <a:t>;</a:t>
            </a:r>
          </a:p>
          <a:p>
            <a:pPr marL="0" indent="0" algn="just">
              <a:buNone/>
            </a:pPr>
            <a:endParaRPr lang="en-US" sz="1400" dirty="0"/>
          </a:p>
          <a:p>
            <a:pPr marL="0" indent="0" algn="just">
              <a:buNone/>
            </a:pPr>
            <a:r>
              <a:rPr lang="ru-RU" sz="1400" dirty="0" smtClean="0"/>
              <a:t>Пример</a:t>
            </a:r>
            <a:endParaRPr lang="en-US" sz="1400" dirty="0" smtClean="0"/>
          </a:p>
          <a:p>
            <a:pPr marL="0" indent="0">
              <a:buNone/>
            </a:pPr>
            <a:r>
              <a:rPr lang="ru-RU" sz="1400" dirty="0" smtClean="0"/>
              <a:t>….</a:t>
            </a:r>
          </a:p>
          <a:p>
            <a:pPr marL="0" indent="0">
              <a:buNone/>
            </a:pPr>
            <a:r>
              <a:rPr lang="en-US" sz="1400" dirty="0" smtClean="0"/>
              <a:t>TYPE type1 is record(a integer, b varchar2(10));</a:t>
            </a:r>
          </a:p>
          <a:p>
            <a:pPr marL="0" indent="0">
              <a:buNone/>
            </a:pPr>
            <a:r>
              <a:rPr lang="en-US" sz="1400" dirty="0" smtClean="0"/>
              <a:t>TYPE type2 is table of date;</a:t>
            </a:r>
          </a:p>
          <a:p>
            <a:pPr marL="0" indent="0">
              <a:buNone/>
            </a:pPr>
            <a:r>
              <a:rPr lang="en-US" sz="1400" dirty="0" err="1" smtClean="0"/>
              <a:t>my_record</a:t>
            </a:r>
            <a:r>
              <a:rPr lang="en-US" sz="1400" dirty="0" smtClean="0"/>
              <a:t> type1;</a:t>
            </a:r>
          </a:p>
          <a:p>
            <a:pPr marL="0" indent="0">
              <a:buNone/>
            </a:pPr>
            <a:r>
              <a:rPr lang="en-US" sz="1400" dirty="0" err="1" smtClean="0"/>
              <a:t>my_collection</a:t>
            </a:r>
            <a:r>
              <a:rPr lang="en-US" sz="1400" dirty="0" smtClean="0"/>
              <a:t> type2;</a:t>
            </a:r>
          </a:p>
          <a:p>
            <a:pPr marL="0" indent="0">
              <a:buNone/>
            </a:pPr>
            <a:r>
              <a:rPr lang="en-US" sz="1400" dirty="0" smtClean="0"/>
              <a:t>……</a:t>
            </a:r>
          </a:p>
          <a:p>
            <a:pPr marL="0" indent="0">
              <a:buNone/>
            </a:pPr>
            <a:r>
              <a:rPr lang="en-US" sz="1400" dirty="0" err="1" smtClean="0"/>
              <a:t>my_record</a:t>
            </a:r>
            <a:r>
              <a:rPr lang="en-US" sz="1400" dirty="0" smtClean="0"/>
              <a:t> .a := 1;</a:t>
            </a:r>
          </a:p>
          <a:p>
            <a:pPr marL="0" indent="0">
              <a:buNone/>
            </a:pPr>
            <a:r>
              <a:rPr lang="en-US" sz="1400" dirty="0" err="1" smtClean="0"/>
              <a:t>my_record.b</a:t>
            </a:r>
            <a:r>
              <a:rPr lang="en-US" sz="1400" dirty="0" smtClean="0"/>
              <a:t> :=  ‘</a:t>
            </a:r>
            <a:r>
              <a:rPr lang="en-US" sz="1400" dirty="0" err="1" smtClean="0"/>
              <a:t>aaaaaa</a:t>
            </a:r>
            <a:r>
              <a:rPr lang="en-US" sz="1400" dirty="0" smtClean="0"/>
              <a:t>’;</a:t>
            </a:r>
          </a:p>
          <a:p>
            <a:pPr marL="0" indent="0">
              <a:buNone/>
            </a:pPr>
            <a:r>
              <a:rPr lang="en-US" sz="1400" dirty="0" err="1" smtClean="0"/>
              <a:t>my_collection</a:t>
            </a:r>
            <a:r>
              <a:rPr lang="en-US" sz="1400" dirty="0" smtClean="0"/>
              <a:t> := type2(SYSDATE,SYSDATE-1,SYSDATE-2);</a:t>
            </a:r>
          </a:p>
          <a:p>
            <a:pPr marL="0" indent="0">
              <a:buNone/>
            </a:pPr>
            <a:r>
              <a:rPr lang="en-US" sz="1400" dirty="0" err="1" smtClean="0"/>
              <a:t>dbms_output.put_line</a:t>
            </a:r>
            <a:r>
              <a:rPr lang="en-US" sz="1400" dirty="0" smtClean="0"/>
              <a:t>(</a:t>
            </a:r>
            <a:r>
              <a:rPr lang="en-US" sz="1400" dirty="0" err="1" smtClean="0"/>
              <a:t>my_record.b</a:t>
            </a:r>
            <a:r>
              <a:rPr lang="en-US" sz="1400" dirty="0" smtClean="0"/>
              <a:t>|| ‘    ‘||</a:t>
            </a:r>
            <a:r>
              <a:rPr lang="en-US" sz="1400" dirty="0" err="1" smtClean="0"/>
              <a:t>my_collection</a:t>
            </a:r>
            <a:r>
              <a:rPr lang="en-US" sz="1400" dirty="0" smtClean="0"/>
              <a:t>(3));</a:t>
            </a:r>
          </a:p>
          <a:p>
            <a:pPr marL="0" indent="0">
              <a:buNone/>
            </a:pPr>
            <a:r>
              <a:rPr lang="en-US" sz="1400" dirty="0" err="1" smtClean="0"/>
              <a:t>my_collection.delete</a:t>
            </a:r>
            <a:r>
              <a:rPr lang="en-US" sz="1400" dirty="0" smtClean="0"/>
              <a:t>(3);</a:t>
            </a:r>
          </a:p>
          <a:p>
            <a:pPr marL="0" indent="0">
              <a:buNone/>
            </a:pPr>
            <a:r>
              <a:rPr lang="en-US" sz="1400" dirty="0" err="1" smtClean="0"/>
              <a:t>dbms_output.put_line</a:t>
            </a:r>
            <a:r>
              <a:rPr lang="en-US" sz="1400" dirty="0" smtClean="0"/>
              <a:t>(</a:t>
            </a:r>
            <a:r>
              <a:rPr lang="en-US" sz="1400" dirty="0" err="1" smtClean="0"/>
              <a:t>my_collection</a:t>
            </a:r>
            <a:r>
              <a:rPr lang="en-US" sz="1400" dirty="0" smtClean="0"/>
              <a:t>(1)|| </a:t>
            </a:r>
            <a:r>
              <a:rPr lang="en-US" sz="1400" dirty="0"/>
              <a:t>‘    ‘||</a:t>
            </a:r>
            <a:r>
              <a:rPr lang="en-US" sz="1400" dirty="0" err="1" smtClean="0"/>
              <a:t>my_collection</a:t>
            </a:r>
            <a:r>
              <a:rPr lang="en-US" sz="1400" dirty="0" smtClean="0"/>
              <a:t>(2));</a:t>
            </a:r>
          </a:p>
          <a:p>
            <a:pPr marL="0" indent="0">
              <a:buNone/>
            </a:pPr>
            <a:r>
              <a:rPr lang="en-US" sz="1400" dirty="0" smtClean="0"/>
              <a:t>……</a:t>
            </a:r>
            <a:endParaRPr lang="en-US" sz="1400" dirty="0"/>
          </a:p>
          <a:p>
            <a:pPr marL="0" indent="0">
              <a:buNone/>
            </a:pP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5739948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Объявления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b="1" dirty="0" smtClean="0"/>
              <a:t>Статические</a:t>
            </a:r>
            <a:endParaRPr lang="en-US" sz="2000" b="1" dirty="0" smtClean="0"/>
          </a:p>
          <a:p>
            <a:pPr marL="0" indent="0" algn="ctr">
              <a:buNone/>
            </a:pPr>
            <a:r>
              <a:rPr lang="en-US" sz="2000" b="1" dirty="0" smtClean="0"/>
              <a:t> </a:t>
            </a:r>
            <a:r>
              <a:rPr lang="ru-RU" sz="2000" b="1" dirty="0" smtClean="0"/>
              <a:t> идентификатор</a:t>
            </a:r>
            <a:r>
              <a:rPr lang="en-US" sz="2000" b="1" dirty="0" smtClean="0"/>
              <a:t> </a:t>
            </a:r>
            <a:r>
              <a:rPr lang="ru-RU" sz="2000" b="1" dirty="0" err="1" smtClean="0"/>
              <a:t>тип_данных</a:t>
            </a:r>
            <a:r>
              <a:rPr lang="en-US" sz="2000" b="1" dirty="0" smtClean="0"/>
              <a:t> </a:t>
            </a:r>
            <a:r>
              <a:rPr lang="en-US" sz="2000" b="1" dirty="0"/>
              <a:t>[</a:t>
            </a:r>
            <a:r>
              <a:rPr lang="ru-RU" sz="2000" b="1" dirty="0" smtClean="0"/>
              <a:t>свойства</a:t>
            </a:r>
            <a:r>
              <a:rPr lang="en-US" sz="2000" b="1" dirty="0"/>
              <a:t>]</a:t>
            </a:r>
            <a:r>
              <a:rPr lang="ru-RU" sz="2000" b="1" dirty="0" smtClean="0"/>
              <a:t> </a:t>
            </a:r>
            <a:r>
              <a:rPr lang="en-US" sz="2000" b="1" dirty="0" smtClean="0"/>
              <a:t>[</a:t>
            </a:r>
            <a:r>
              <a:rPr lang="ru-RU" sz="2000" b="1" dirty="0" smtClean="0"/>
              <a:t>инициализация</a:t>
            </a:r>
            <a:r>
              <a:rPr lang="en-US" sz="2000" b="1" dirty="0" smtClean="0"/>
              <a:t>];</a:t>
            </a:r>
          </a:p>
          <a:p>
            <a:pPr marL="0" indent="0">
              <a:buNone/>
            </a:pPr>
            <a:r>
              <a:rPr lang="ru-RU" sz="1600" dirty="0" smtClean="0"/>
              <a:t>Примеры</a:t>
            </a:r>
            <a:r>
              <a:rPr lang="en-US" sz="1600" dirty="0" smtClean="0"/>
              <a:t>: </a:t>
            </a:r>
            <a:r>
              <a:rPr lang="en-US" sz="1600" dirty="0" err="1" smtClean="0"/>
              <a:t>newdate</a:t>
            </a:r>
            <a:r>
              <a:rPr lang="en-US" sz="1600" dirty="0" smtClean="0"/>
              <a:t>  DATE;</a:t>
            </a:r>
          </a:p>
          <a:p>
            <a:pPr marL="0" indent="0">
              <a:buNone/>
            </a:pPr>
            <a:r>
              <a:rPr lang="en-US" sz="1600" dirty="0"/>
              <a:t>	</a:t>
            </a:r>
            <a:r>
              <a:rPr lang="en-US" sz="1600" dirty="0" err="1" smtClean="0"/>
              <a:t>stroka</a:t>
            </a:r>
            <a:r>
              <a:rPr lang="en-US" sz="1600" dirty="0" smtClean="0"/>
              <a:t> VARCHAR2(5) NOT NULL := ‘</a:t>
            </a:r>
            <a:r>
              <a:rPr lang="en-US" sz="1600" dirty="0" err="1" smtClean="0"/>
              <a:t>abcde</a:t>
            </a:r>
            <a:r>
              <a:rPr lang="en-US" sz="1600" dirty="0" smtClean="0"/>
              <a:t>’;</a:t>
            </a:r>
          </a:p>
          <a:p>
            <a:pPr marL="0" indent="0">
              <a:buNone/>
            </a:pPr>
            <a:r>
              <a:rPr lang="en-US" sz="1600" dirty="0"/>
              <a:t>	</a:t>
            </a:r>
            <a:r>
              <a:rPr lang="en-US" sz="1600" dirty="0" smtClean="0"/>
              <a:t>pi CONSTANT REAL := 3.14;</a:t>
            </a:r>
            <a:endParaRPr lang="ru-RU" sz="1600" dirty="0" smtClean="0"/>
          </a:p>
          <a:p>
            <a:pPr marL="0" indent="0">
              <a:buNone/>
            </a:pPr>
            <a:endParaRPr lang="en-US" sz="1600" dirty="0" smtClean="0"/>
          </a:p>
          <a:p>
            <a:pPr marL="0" indent="0" algn="ctr">
              <a:buNone/>
            </a:pPr>
            <a:r>
              <a:rPr lang="ru-RU" sz="2000" b="1" dirty="0" smtClean="0"/>
              <a:t>Мобильные</a:t>
            </a:r>
            <a:endParaRPr lang="en-US" sz="2000" b="1" dirty="0" smtClean="0"/>
          </a:p>
          <a:p>
            <a:pPr marL="0" indent="0" algn="ctr">
              <a:buNone/>
            </a:pPr>
            <a:r>
              <a:rPr lang="en-US" sz="2000" b="1" dirty="0" smtClean="0"/>
              <a:t> </a:t>
            </a:r>
            <a:r>
              <a:rPr lang="ru-RU" sz="2000" b="1" dirty="0" smtClean="0"/>
              <a:t>идентификатор </a:t>
            </a:r>
            <a:r>
              <a:rPr lang="ru-RU" sz="2000" b="1" dirty="0" err="1" smtClean="0"/>
              <a:t>объект_наследования_типа</a:t>
            </a:r>
            <a:r>
              <a:rPr lang="ru-RU" sz="2000" b="1" dirty="0" smtClean="0"/>
              <a:t> % </a:t>
            </a:r>
            <a:r>
              <a:rPr lang="en-US" sz="2000" b="1" dirty="0" smtClean="0"/>
              <a:t>TYPE [</a:t>
            </a:r>
            <a:r>
              <a:rPr lang="ru-RU" sz="2000" b="1" dirty="0" smtClean="0"/>
              <a:t>свойства</a:t>
            </a:r>
            <a:r>
              <a:rPr lang="en-US" sz="2000" b="1" dirty="0" smtClean="0"/>
              <a:t>]</a:t>
            </a:r>
            <a:r>
              <a:rPr lang="ru-RU" sz="2000" b="1" dirty="0" smtClean="0"/>
              <a:t> </a:t>
            </a:r>
            <a:r>
              <a:rPr lang="en-US" sz="2000" b="1" dirty="0" smtClean="0"/>
              <a:t>[</a:t>
            </a:r>
            <a:r>
              <a:rPr lang="ru-RU" sz="2000" b="1" dirty="0" smtClean="0"/>
              <a:t>инициализация</a:t>
            </a:r>
            <a:r>
              <a:rPr lang="en-US" sz="2000" b="1" dirty="0" smtClean="0"/>
              <a:t>];</a:t>
            </a:r>
          </a:p>
          <a:p>
            <a:pPr marL="0" indent="0">
              <a:buNone/>
            </a:pPr>
            <a:r>
              <a:rPr lang="ru-RU" sz="2000" b="1" dirty="0" smtClean="0"/>
              <a:t> </a:t>
            </a:r>
            <a:r>
              <a:rPr lang="en-US" sz="2000" b="1" dirty="0" smtClean="0"/>
              <a:t>  </a:t>
            </a:r>
            <a:r>
              <a:rPr lang="ru-RU" sz="2000" b="1" dirty="0" smtClean="0"/>
              <a:t>     </a:t>
            </a:r>
            <a:r>
              <a:rPr lang="en-US" sz="2000" b="1" dirty="0" smtClean="0"/>
              <a:t>  </a:t>
            </a:r>
            <a:r>
              <a:rPr lang="ru-RU" sz="2000" b="1" dirty="0" smtClean="0"/>
              <a:t>идентификатор </a:t>
            </a:r>
            <a:r>
              <a:rPr lang="ru-RU" sz="2000" b="1" dirty="0" err="1" smtClean="0"/>
              <a:t>объект_наследования_типа</a:t>
            </a:r>
            <a:r>
              <a:rPr lang="ru-RU" sz="2000" b="1" dirty="0" smtClean="0"/>
              <a:t> % </a:t>
            </a:r>
            <a:r>
              <a:rPr lang="en-US" sz="2000" b="1" dirty="0" smtClean="0"/>
              <a:t>ROWTYPE [</a:t>
            </a:r>
            <a:r>
              <a:rPr lang="ru-RU" sz="2000" b="1" dirty="0" smtClean="0"/>
              <a:t>свойства</a:t>
            </a:r>
            <a:r>
              <a:rPr lang="en-US" sz="2000" b="1" dirty="0" smtClean="0"/>
              <a:t>] [</a:t>
            </a:r>
            <a:r>
              <a:rPr lang="ru-RU" sz="2000" b="1" dirty="0" smtClean="0"/>
              <a:t>инициализация</a:t>
            </a:r>
            <a:r>
              <a:rPr lang="en-US" sz="2000" b="1" dirty="0" smtClean="0"/>
              <a:t>]; </a:t>
            </a:r>
          </a:p>
          <a:p>
            <a:pPr marL="0" indent="0">
              <a:buNone/>
            </a:pPr>
            <a:endParaRPr lang="ru-RU" sz="1600" dirty="0" smtClean="0"/>
          </a:p>
          <a:p>
            <a:pPr marL="0" indent="0">
              <a:buNone/>
            </a:pPr>
            <a:r>
              <a:rPr lang="ru-RU" sz="1600" dirty="0" smtClean="0"/>
              <a:t>Примеры: </a:t>
            </a:r>
            <a:r>
              <a:rPr lang="en-US" sz="1600" dirty="0" err="1" smtClean="0"/>
              <a:t>stroka</a:t>
            </a:r>
            <a:r>
              <a:rPr lang="en-US" sz="1600" dirty="0" smtClean="0"/>
              <a:t> PERSONA.FIO%TYPE;</a:t>
            </a:r>
          </a:p>
          <a:p>
            <a:pPr marL="0" indent="0">
              <a:buNone/>
            </a:pPr>
            <a:r>
              <a:rPr lang="en-US" sz="1600" dirty="0"/>
              <a:t>	</a:t>
            </a:r>
            <a:r>
              <a:rPr lang="en-US" sz="1600" dirty="0" err="1" smtClean="0"/>
              <a:t>abc_rec</a:t>
            </a:r>
            <a:r>
              <a:rPr lang="en-US" sz="1600" dirty="0" smtClean="0"/>
              <a:t>   ABC_OBJECT%ROWTYPE;</a:t>
            </a:r>
            <a:endParaRPr lang="ru-RU" sz="1600" dirty="0" smtClean="0"/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41088944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Структура программного блока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dirty="0" smtClean="0"/>
              <a:t>DECLARE</a:t>
            </a:r>
          </a:p>
          <a:p>
            <a:pPr marL="0" indent="0">
              <a:buNone/>
            </a:pPr>
            <a:r>
              <a:rPr lang="ru-RU" sz="1600" dirty="0" smtClean="0"/>
              <a:t>-- Описания блока, переменные, типы, курсоры и т. п. </a:t>
            </a:r>
          </a:p>
          <a:p>
            <a:pPr marL="0" indent="0">
              <a:buNone/>
            </a:pPr>
            <a:r>
              <a:rPr lang="ru-RU" sz="1600" dirty="0" smtClean="0"/>
              <a:t>BEGIN</a:t>
            </a:r>
          </a:p>
          <a:p>
            <a:pPr marL="0" indent="0">
              <a:buNone/>
            </a:pPr>
            <a:r>
              <a:rPr lang="ru-RU" sz="1600" dirty="0" smtClean="0"/>
              <a:t>-- Непосредственно код программы</a:t>
            </a:r>
          </a:p>
          <a:p>
            <a:pPr marL="0" indent="0">
              <a:buNone/>
            </a:pPr>
            <a:r>
              <a:rPr lang="ru-RU" sz="1600" dirty="0" smtClean="0"/>
              <a:t>EXCEPTION</a:t>
            </a:r>
          </a:p>
          <a:p>
            <a:pPr marL="0" indent="0">
              <a:buNone/>
            </a:pPr>
            <a:r>
              <a:rPr lang="ru-RU" sz="1600" dirty="0" smtClean="0"/>
              <a:t>-- Обработка исключений </a:t>
            </a:r>
          </a:p>
          <a:p>
            <a:pPr marL="0" indent="0">
              <a:buNone/>
            </a:pPr>
            <a:r>
              <a:rPr lang="ru-RU" sz="1600" dirty="0" smtClean="0"/>
              <a:t>END;</a:t>
            </a:r>
          </a:p>
          <a:p>
            <a:pPr marL="0" indent="0">
              <a:buNone/>
            </a:pPr>
            <a:endParaRPr lang="ru-RU" sz="1600" dirty="0"/>
          </a:p>
          <a:p>
            <a:pPr marL="0" indent="0">
              <a:buNone/>
            </a:pPr>
            <a:r>
              <a:rPr lang="ru-RU" sz="1600" dirty="0" smtClean="0"/>
              <a:t>Пример выполняемого блока</a:t>
            </a:r>
          </a:p>
          <a:p>
            <a:pPr marL="0" indent="0">
              <a:buNone/>
            </a:pPr>
            <a:r>
              <a:rPr lang="en-US" sz="1600" dirty="0" smtClean="0"/>
              <a:t>set </a:t>
            </a:r>
            <a:r>
              <a:rPr lang="en-US" sz="1600" dirty="0" err="1" smtClean="0"/>
              <a:t>serveroutput</a:t>
            </a:r>
            <a:r>
              <a:rPr lang="en-US" sz="1600" dirty="0" smtClean="0"/>
              <a:t> on; --</a:t>
            </a:r>
            <a:r>
              <a:rPr lang="ru-RU" sz="1600" dirty="0" smtClean="0"/>
              <a:t>включить отклик сервера</a:t>
            </a:r>
            <a:endParaRPr lang="en-US" sz="1600" dirty="0" smtClean="0"/>
          </a:p>
          <a:p>
            <a:pPr marL="0" indent="0">
              <a:buNone/>
            </a:pPr>
            <a:r>
              <a:rPr lang="en-US" sz="1600" dirty="0" smtClean="0"/>
              <a:t>declare</a:t>
            </a:r>
          </a:p>
          <a:p>
            <a:pPr marL="0" indent="0">
              <a:buNone/>
            </a:pPr>
            <a:r>
              <a:rPr lang="en-US" sz="1600" dirty="0" err="1" smtClean="0"/>
              <a:t>stoka</a:t>
            </a:r>
            <a:r>
              <a:rPr lang="en-US" sz="1600" dirty="0" smtClean="0"/>
              <a:t> varchar2(50) := ‘Hello, Oracle!’;</a:t>
            </a:r>
          </a:p>
          <a:p>
            <a:pPr marL="0" indent="0">
              <a:buNone/>
            </a:pPr>
            <a:r>
              <a:rPr lang="en-US" sz="1600" dirty="0" smtClean="0"/>
              <a:t>begin</a:t>
            </a:r>
          </a:p>
          <a:p>
            <a:pPr marL="0" indent="0">
              <a:buNone/>
            </a:pPr>
            <a:r>
              <a:rPr lang="en-US" sz="1600" dirty="0" err="1" smtClean="0"/>
              <a:t>dbms_output.put_line</a:t>
            </a:r>
            <a:r>
              <a:rPr lang="en-US" sz="1600" dirty="0" smtClean="0"/>
              <a:t>(</a:t>
            </a:r>
            <a:r>
              <a:rPr lang="en-US" sz="1600" dirty="0" err="1" smtClean="0"/>
              <a:t>stroka</a:t>
            </a:r>
            <a:r>
              <a:rPr lang="en-US" sz="1600" dirty="0" smtClean="0"/>
              <a:t>);</a:t>
            </a:r>
            <a:r>
              <a:rPr lang="ru-RU" sz="1600" dirty="0" smtClean="0"/>
              <a:t> --функция выдачи текста на экран</a:t>
            </a:r>
            <a:endParaRPr lang="en-US" sz="1600" dirty="0" smtClean="0"/>
          </a:p>
          <a:p>
            <a:pPr marL="0" indent="0">
              <a:buNone/>
            </a:pPr>
            <a:r>
              <a:rPr lang="en-US" sz="1600" dirty="0" smtClean="0"/>
              <a:t>end;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165995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Условные операторы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000" dirty="0" smtClean="0"/>
              <a:t>IF - THEN - END IF;</a:t>
            </a:r>
          </a:p>
          <a:p>
            <a:pPr marL="0" indent="0">
              <a:buNone/>
            </a:pPr>
            <a:r>
              <a:rPr lang="en-US" sz="2000" dirty="0" smtClean="0"/>
              <a:t>IF - THEN - ELSE - END IF;</a:t>
            </a:r>
          </a:p>
          <a:p>
            <a:pPr marL="0" indent="0">
              <a:buNone/>
            </a:pPr>
            <a:r>
              <a:rPr lang="en-US" sz="2000" dirty="0" smtClean="0"/>
              <a:t>IF - THEN - ELSIF - END IF;</a:t>
            </a:r>
          </a:p>
          <a:p>
            <a:pPr marL="0" indent="0">
              <a:buNone/>
            </a:pPr>
            <a:r>
              <a:rPr lang="en-US" sz="2000" dirty="0" smtClean="0"/>
              <a:t>IF - THEN - ELSIF - ELSE - END IF;</a:t>
            </a:r>
            <a:endParaRPr lang="ru-RU" sz="2000" dirty="0" smtClean="0"/>
          </a:p>
          <a:p>
            <a:pPr marL="0" indent="0">
              <a:buNone/>
            </a:pPr>
            <a:r>
              <a:rPr lang="ru-RU" sz="1600" dirty="0" smtClean="0"/>
              <a:t>Пример</a:t>
            </a:r>
            <a:r>
              <a:rPr lang="en-US" sz="1600" dirty="0" smtClean="0"/>
              <a:t>:</a:t>
            </a:r>
          </a:p>
          <a:p>
            <a:pPr marL="0" indent="0">
              <a:buNone/>
            </a:pPr>
            <a:r>
              <a:rPr lang="en-US" sz="1600" dirty="0" smtClean="0"/>
              <a:t>If rating between 100 and 200 then bonus := 15;</a:t>
            </a:r>
          </a:p>
          <a:p>
            <a:pPr marL="0" indent="0">
              <a:buNone/>
            </a:pPr>
            <a:r>
              <a:rPr lang="en-US" sz="1600" dirty="0"/>
              <a:t>	</a:t>
            </a:r>
            <a:r>
              <a:rPr lang="en-US" sz="1600" dirty="0" smtClean="0"/>
              <a:t>else bonus := 5;</a:t>
            </a:r>
          </a:p>
          <a:p>
            <a:pPr marL="0" indent="0">
              <a:buNone/>
            </a:pPr>
            <a:r>
              <a:rPr lang="en-US" sz="1600" dirty="0" smtClean="0"/>
              <a:t>end if;</a:t>
            </a:r>
            <a:endParaRPr lang="en-US" sz="16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CASE - WHEN - THEN - END CASE;</a:t>
            </a:r>
          </a:p>
          <a:p>
            <a:pPr marL="0" indent="0">
              <a:buNone/>
            </a:pPr>
            <a:r>
              <a:rPr lang="en-US" sz="2000" dirty="0" smtClean="0"/>
              <a:t>CASE - WHEN - THEN - ELSE - END;</a:t>
            </a:r>
          </a:p>
          <a:p>
            <a:pPr marL="0" indent="0">
              <a:buNone/>
            </a:pPr>
            <a:r>
              <a:rPr lang="ru-RU" sz="1500" dirty="0" smtClean="0"/>
              <a:t>Пример</a:t>
            </a:r>
            <a:r>
              <a:rPr lang="en-US" sz="1500" dirty="0" smtClean="0"/>
              <a:t>:</a:t>
            </a:r>
          </a:p>
          <a:p>
            <a:pPr marL="0" indent="0">
              <a:buNone/>
            </a:pPr>
            <a:r>
              <a:rPr lang="en-US" sz="1500" dirty="0"/>
              <a:t>CASE flag</a:t>
            </a:r>
          </a:p>
          <a:p>
            <a:pPr marL="0" indent="0">
              <a:buNone/>
            </a:pPr>
            <a:r>
              <a:rPr lang="en-US" sz="1500" dirty="0"/>
              <a:t>WHEN TRUE THEN 'True'</a:t>
            </a:r>
          </a:p>
          <a:p>
            <a:pPr marL="0" indent="0">
              <a:buNone/>
            </a:pPr>
            <a:r>
              <a:rPr lang="en-US" sz="1500" dirty="0" smtClean="0"/>
              <a:t>WHEN </a:t>
            </a:r>
            <a:r>
              <a:rPr lang="en-US" sz="1500" dirty="0"/>
              <a:t>FALSE THEN 'False'</a:t>
            </a:r>
          </a:p>
          <a:p>
            <a:pPr marL="0" indent="0">
              <a:buNone/>
            </a:pPr>
            <a:r>
              <a:rPr lang="en-US" sz="1500" dirty="0" smtClean="0"/>
              <a:t>ELSE </a:t>
            </a:r>
            <a:r>
              <a:rPr lang="en-US" sz="1500" dirty="0"/>
              <a:t>'NULL' END;</a:t>
            </a:r>
            <a:endParaRPr lang="ru-RU" sz="1500" dirty="0"/>
          </a:p>
        </p:txBody>
      </p:sp>
    </p:spTree>
    <p:extLst>
      <p:ext uri="{BB962C8B-B14F-4D97-AF65-F5344CB8AC3E}">
        <p14:creationId xmlns:p14="http://schemas.microsoft.com/office/powerpoint/2010/main" val="423242996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618</TotalTime>
  <Words>939</Words>
  <Application>Microsoft Office PowerPoint</Application>
  <PresentationFormat>Экран (4:3)</PresentationFormat>
  <Paragraphs>306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Oracle PL/SQL (Procedural Language / Structured Query Language)</vt:lpstr>
      <vt:lpstr>Словарь спецификаций </vt:lpstr>
      <vt:lpstr>Специальные символы</vt:lpstr>
      <vt:lpstr>Типы данных</vt:lpstr>
      <vt:lpstr>Структурный тип данных SQL</vt:lpstr>
      <vt:lpstr>Структурный тип данных в PL/SQL</vt:lpstr>
      <vt:lpstr>Объявления</vt:lpstr>
      <vt:lpstr>Структура программного блока</vt:lpstr>
      <vt:lpstr>Условные операторы</vt:lpstr>
      <vt:lpstr>Операторы цикла</vt:lpstr>
      <vt:lpstr>Операторы цикла</vt:lpstr>
      <vt:lpstr>Процедуры</vt:lpstr>
      <vt:lpstr>Пример процедуры</vt:lpstr>
      <vt:lpstr>Функции</vt:lpstr>
      <vt:lpstr>Пример функции</vt:lpstr>
      <vt:lpstr>Триггеры</vt:lpstr>
      <vt:lpstr>Пример триггера</vt:lpstr>
      <vt:lpstr>Курсоры</vt:lpstr>
      <vt:lpstr>Операторы и атрибуты курсора</vt:lpstr>
      <vt:lpstr>Пример курсора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Oracle PL/SQL (Procedural Language / Structured Query Language)</dc:title>
  <dc:creator>Марасанов Александр Михайлович</dc:creator>
  <cp:lastModifiedBy>Ячменев В.</cp:lastModifiedBy>
  <cp:revision>36</cp:revision>
  <dcterms:created xsi:type="dcterms:W3CDTF">2015-09-24T15:13:31Z</dcterms:created>
  <dcterms:modified xsi:type="dcterms:W3CDTF">2015-09-26T10:18:03Z</dcterms:modified>
</cp:coreProperties>
</file>