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506739B-5505-4A8D-8589-50B57B9C249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742C01E-B28A-4DCF-84A8-1EEBE37E0E9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FD42CCC-A722-4AC0-9267-012F642ADF0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951648-F715-4BFC-B603-9A1D3F11765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51AAC16-164C-4889-BFE8-B8FE77562CE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97A80FA-4781-4018-AF16-62842926738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57EE6FC-CE83-4A1B-BA45-3004F02FB02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A8EB9B9-3B31-4E9D-8D2A-C303BDAFCED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12E7B86-36E3-47F9-8E9D-D77C667E6D4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C690E3C-82FB-4F04-B67D-A68BE0DCAB2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512BF12-5617-4DB5-924E-391F6BC5182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06E77BD-8D8A-4737-8DCA-E76A734598D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E44FBC2-057F-4949-BC6B-A357DA07867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C85C2CE-CCE5-45DB-A7D2-B0D1246C40C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2C33B18-E340-4851-9EBD-2166883D84B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815CF1D-1E17-481F-846A-CE0A172AE1E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7D29DC5-7740-4756-9A7F-072E453BD11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26E7F2D-B2B8-4107-BBA8-1B921934BCA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04EA013-F0EC-48F6-BE08-FD6DB88D715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C850C7E-2C35-4FD2-8EC5-8C631B99E78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C33C27-F78B-449A-8F8C-F2E98F2C4CD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BCD452-6DBA-4845-B37F-A85CE1A9823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4575D9-EAA5-46E2-9340-6E63F94558A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B287FC2-2936-4C0B-AF90-3F0FCF6F9A0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B0A9682-48DA-4354-A6AE-E64EE13CB579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B569BF1-B127-4B46-9497-98D2DC317E43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hyperlink" Target="https://neo4j.com/developer/cypher/" TargetMode="External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hyperlink" Target="https://github.com/neo4j-contrib/neo4j-apoc-procedures" TargetMode="External"/><Relationship Id="rId2" Type="http://schemas.openxmlformats.org/officeDocument/2006/relationships/hyperlink" Target="https://neo4j.com/labs/apoc/4.1/" TargetMode="External"/><Relationship Id="rId3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hyperlink" Target="https://github.com/neo4j/graph-data-science" TargetMode="External"/><Relationship Id="rId2" Type="http://schemas.openxmlformats.org/officeDocument/2006/relationships/hyperlink" Target="https://neo4j.com/docs/graph-data-science/current/" TargetMode="External"/><Relationship Id="rId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hyperlink" Target="https://neo4j.com/" TargetMode="External"/><Relationship Id="rId2" Type="http://schemas.openxmlformats.org/officeDocument/2006/relationships/hyperlink" Target="https://giraph.apache.org/" TargetMode="External"/><Relationship Id="rId3" Type="http://schemas.openxmlformats.org/officeDocument/2006/relationships/hyperlink" Target="https://giraph.apache.org/" TargetMode="External"/><Relationship Id="rId4" Type="http://schemas.openxmlformats.org/officeDocument/2006/relationships/hyperlink" Target="http://arangodb.com/" TargetMode="External"/><Relationship Id="rId5" Type="http://schemas.openxmlformats.org/officeDocument/2006/relationships/hyperlink" Target="http://arangodb.com/" TargetMode="External"/><Relationship Id="rId6" Type="http://schemas.openxmlformats.org/officeDocument/2006/relationships/hyperlink" Target="https://orientdb.org/" TargetMode="External"/><Relationship Id="rId7" Type="http://schemas.openxmlformats.org/officeDocument/2006/relationships/hyperlink" Target="https://orientdb.org/" TargetMode="External"/><Relationship Id="rId8" Type="http://schemas.openxmlformats.org/officeDocument/2006/relationships/hyperlink" Target="https://spark.apache.org/graphx/" TargetMode="External"/><Relationship Id="rId9" Type="http://schemas.openxmlformats.org/officeDocument/2006/relationships/hyperlink" Target="https://graphframes.github.io/graphframes/docs/_site/index.html" TargetMode="External"/><Relationship Id="rId10" Type="http://schemas.openxmlformats.org/officeDocument/2006/relationships/hyperlink" Target="https://networkx.org/documentation/stable/" TargetMode="External"/><Relationship Id="rId1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1371600" y="1772640"/>
            <a:ext cx="6656400" cy="38656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algn="ctr">
              <a:lnSpc>
                <a:spcPct val="100000"/>
              </a:lnSpc>
              <a:spcBef>
                <a:spcPts val="799"/>
              </a:spcBef>
              <a:tabLst>
                <a:tab algn="l" pos="0"/>
              </a:tabLst>
            </a:pPr>
            <a:r>
              <a:rPr b="0" lang="ru-RU" sz="4000" spc="-1" strike="noStrike">
                <a:solidFill>
                  <a:srgbClr val="8b8b8b"/>
                </a:solidFill>
                <a:latin typeface="Calibri"/>
              </a:rPr>
              <a:t>Системы хранения и обработки графов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Auto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Neo4J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5009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0000"/>
          </a:bodyPr>
          <a:p>
            <a:pPr marL="333720" indent="-33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Open Source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3720" indent="-33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Специализированная БД для работы с графами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3720" indent="-33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Хранит данные в оптимизированном формате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3720" indent="-33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Поддерживает кластеризацию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3720" indent="-33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запросов к данным используется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Cypher Query Language - </a:t>
            </a: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https://neo4j.com/developer/cypher/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3720" indent="-33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Есть драйвера для работы из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java, python, go, js, .net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3720" indent="-33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Есть интеграция с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Apache Spark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Neo4J: Пример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"/>
          <p:cNvSpPr txBox="1"/>
          <p:nvPr/>
        </p:nvSpPr>
        <p:spPr>
          <a:xfrm>
            <a:off x="457200" y="1600200"/>
            <a:ext cx="7543800" cy="3657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Вставка данных: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</a:rPr>
              <a:t>CREATE (p:Person)-[:LIKES]-(t:Technology)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Запрос данных: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US" sz="1800" spc="-1" strike="noStrike">
                <a:solidFill>
                  <a:srgbClr val="000000"/>
                </a:solidFill>
                <a:latin typeface="Courier New"/>
              </a:rPr>
              <a:t>MATCH (p:Person)-[:LIKES]-(t:Technology) RETURN p,t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User defined functions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052640"/>
            <a:ext cx="8229240" cy="5256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Functions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Procedures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Aggregate Functions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Function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 - пример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107640" y="1017360"/>
            <a:ext cx="8712360" cy="53038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numCol="1" spcCol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800" spc="-1" strike="noStrike">
                <a:solidFill>
                  <a:srgbClr val="9e880d"/>
                </a:solidFill>
                <a:latin typeface="JetBrains Mono"/>
              </a:rPr>
              <a:t>@UserFunction</a:t>
            </a:r>
            <a:br>
              <a:rPr sz="1800"/>
            </a:br>
            <a:r>
              <a:rPr b="0" lang="ru-RU" sz="1800" spc="-1" strike="noStrike">
                <a:solidFill>
                  <a:srgbClr val="0033b3"/>
                </a:solidFill>
                <a:latin typeface="JetBrains Mono"/>
              </a:rPr>
              <a:t>public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0627a"/>
                </a:solidFill>
                <a:latin typeface="JetBrains Mono"/>
              </a:rPr>
              <a:t>distance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    </a:t>
            </a:r>
            <a:r>
              <a:rPr b="0" lang="ru-RU" sz="1800" spc="-1" strike="noStrike">
                <a:solidFill>
                  <a:srgbClr val="9e880d"/>
                </a:solidFill>
                <a:latin typeface="JetBrains Mono"/>
              </a:rPr>
              <a:t>@Name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1800" spc="-1" strike="noStrike">
                <a:solidFill>
                  <a:srgbClr val="067d17"/>
                </a:solidFill>
                <a:latin typeface="JetBrains Mono"/>
              </a:rPr>
              <a:t>"start_latitude"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)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startLatitude,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    </a:t>
            </a:r>
            <a:r>
              <a:rPr b="0" lang="ru-RU" sz="1800" spc="-1" strike="noStrike">
                <a:solidFill>
                  <a:srgbClr val="9e880d"/>
                </a:solidFill>
                <a:latin typeface="JetBrains Mono"/>
              </a:rPr>
              <a:t>@Name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1800" spc="-1" strike="noStrike">
                <a:solidFill>
                  <a:srgbClr val="067d17"/>
                </a:solidFill>
                <a:latin typeface="JetBrains Mono"/>
              </a:rPr>
              <a:t>"start_longitude"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)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startLongitude,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    </a:t>
            </a:r>
            <a:r>
              <a:rPr b="0" lang="ru-RU" sz="1800" spc="-1" strike="noStrike">
                <a:solidFill>
                  <a:srgbClr val="9e880d"/>
                </a:solidFill>
                <a:latin typeface="JetBrains Mono"/>
              </a:rPr>
              <a:t>@Name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1800" spc="-1" strike="noStrike">
                <a:solidFill>
                  <a:srgbClr val="067d17"/>
                </a:solidFill>
                <a:latin typeface="JetBrains Mono"/>
              </a:rPr>
              <a:t>"end_latitude"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)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endLatitude,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    </a:t>
            </a:r>
            <a:r>
              <a:rPr b="0" lang="ru-RU" sz="1800" spc="-1" strike="noStrike">
                <a:solidFill>
                  <a:srgbClr val="9e880d"/>
                </a:solidFill>
                <a:latin typeface="JetBrains Mono"/>
              </a:rPr>
              <a:t>@Name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1800" spc="-1" strike="noStrike">
                <a:solidFill>
                  <a:srgbClr val="067d17"/>
                </a:solidFill>
                <a:latin typeface="JetBrains Mono"/>
              </a:rPr>
              <a:t>"end_longitude"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)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endLongitude) {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1800" spc="-1" strike="noStrike">
                <a:solidFill>
                  <a:srgbClr val="0033b3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sLatRad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= startLatitude *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871094"/>
                </a:solidFill>
                <a:latin typeface="JetBrains Mono"/>
              </a:rPr>
              <a:t>PI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/ </a:t>
            </a:r>
            <a:r>
              <a:rPr b="0" lang="ru-RU" sz="1800" spc="-1" strike="noStrike">
                <a:solidFill>
                  <a:srgbClr val="1750eb"/>
                </a:solidFill>
                <a:latin typeface="JetBrains Mono"/>
              </a:rPr>
              <a:t>360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;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1800" spc="-1" strike="noStrike">
                <a:solidFill>
                  <a:srgbClr val="0033b3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sLonRad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= startLongitude *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871094"/>
                </a:solidFill>
                <a:latin typeface="JetBrains Mono"/>
              </a:rPr>
              <a:t>PI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/ </a:t>
            </a:r>
            <a:r>
              <a:rPr b="0" lang="ru-RU" sz="1800" spc="-1" strike="noStrike">
                <a:solidFill>
                  <a:srgbClr val="1750eb"/>
                </a:solidFill>
                <a:latin typeface="JetBrains Mono"/>
              </a:rPr>
              <a:t>360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;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1800" spc="-1" strike="noStrike">
                <a:solidFill>
                  <a:srgbClr val="0033b3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eLatRad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= endLatitude *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871094"/>
                </a:solidFill>
                <a:latin typeface="JetBrains Mono"/>
              </a:rPr>
              <a:t>PI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/ </a:t>
            </a:r>
            <a:r>
              <a:rPr b="0" lang="ru-RU" sz="1800" spc="-1" strike="noStrike">
                <a:solidFill>
                  <a:srgbClr val="1750eb"/>
                </a:solidFill>
                <a:latin typeface="JetBrains Mono"/>
              </a:rPr>
              <a:t>360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;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1800" spc="-1" strike="noStrike">
                <a:solidFill>
                  <a:srgbClr val="0033b3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eLonRad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= endLongitude *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871094"/>
                </a:solidFill>
                <a:latin typeface="JetBrains Mono"/>
              </a:rPr>
              <a:t>PI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/ </a:t>
            </a:r>
            <a:r>
              <a:rPr b="0" lang="ru-RU" sz="1800" spc="-1" strike="noStrike">
                <a:solidFill>
                  <a:srgbClr val="1750eb"/>
                </a:solidFill>
                <a:latin typeface="JetBrains Mono"/>
              </a:rPr>
              <a:t>360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;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1800" spc="-1" strike="noStrike">
                <a:solidFill>
                  <a:srgbClr val="0033b3"/>
                </a:solidFill>
                <a:latin typeface="JetBrains Mono"/>
              </a:rPr>
              <a:t>double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earthRadius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= </a:t>
            </a:r>
            <a:r>
              <a:rPr b="0" lang="ru-RU" sz="1800" spc="-1" strike="noStrike">
                <a:solidFill>
                  <a:srgbClr val="1750eb"/>
                </a:solidFill>
                <a:latin typeface="JetBrains Mono"/>
              </a:rPr>
              <a:t>6400d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;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1800" spc="-1" strike="noStrike">
                <a:solidFill>
                  <a:srgbClr val="0033b3"/>
                </a:solidFill>
                <a:latin typeface="JetBrains Mono"/>
              </a:rPr>
              <a:t>return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earthRadius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*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       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080808"/>
                </a:solidFill>
                <a:latin typeface="JetBrains Mono"/>
              </a:rPr>
              <a:t>acos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           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080808"/>
                </a:solidFill>
                <a:latin typeface="JetBrains Mono"/>
              </a:rPr>
              <a:t>sin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sLatRad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) *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080808"/>
                </a:solidFill>
                <a:latin typeface="JetBrains Mono"/>
              </a:rPr>
              <a:t>sin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eLatRad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) +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           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080808"/>
                </a:solidFill>
                <a:latin typeface="JetBrains Mono"/>
              </a:rPr>
              <a:t>cos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sLatRad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) *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080808"/>
                </a:solidFill>
                <a:latin typeface="JetBrains Mono"/>
              </a:rPr>
              <a:t>cos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eLatRad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) *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Math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i="1" lang="ru-RU" sz="1800" spc="-1" strike="noStrike">
                <a:solidFill>
                  <a:srgbClr val="080808"/>
                </a:solidFill>
                <a:latin typeface="JetBrains Mono"/>
              </a:rPr>
              <a:t>cos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sLonRad 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- </a:t>
            </a:r>
            <a:r>
              <a:rPr b="0" lang="ru-RU" sz="1800" spc="-1" strike="noStrike">
                <a:solidFill>
                  <a:srgbClr val="000000"/>
                </a:solidFill>
                <a:latin typeface="JetBrains Mono"/>
              </a:rPr>
              <a:t>eLonRad</a:t>
            </a: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)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        );</a:t>
            </a:r>
            <a:br>
              <a:rPr sz="1800"/>
            </a:br>
            <a:r>
              <a:rPr b="0" lang="ru-RU" sz="1800" spc="-1" strike="noStrike">
                <a:solidFill>
                  <a:srgbClr val="080808"/>
                </a:solidFill>
                <a:latin typeface="JetBrains Mono"/>
              </a:rPr>
              <a:t>    }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Function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 - вызов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23360" y="730800"/>
            <a:ext cx="5479200" cy="39787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numCol="1" spcCol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match (a:Place)-[e:EROAD]-&gt;(b:Place)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return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  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test.distance(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     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a.latitude,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     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a.longitude,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     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b.latitude,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     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b.longitude),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   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e.distance;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Procedure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 - пример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108000" y="1087200"/>
            <a:ext cx="8807400" cy="58852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numCol="1" spcCol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9e880d"/>
                </a:solidFill>
                <a:latin typeface="JetBrains Mono"/>
              </a:rPr>
              <a:t>@Procedure</a:t>
            </a:r>
            <a:br>
              <a:rPr sz="2000"/>
            </a:br>
            <a:r>
              <a:rPr b="0" lang="ru-RU" sz="2000" spc="-1" strike="noStrike">
                <a:solidFill>
                  <a:srgbClr val="9e880d"/>
                </a:solidFill>
                <a:latin typeface="JetBrains Mono"/>
              </a:rPr>
              <a:t>@Description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2000" spc="-1" strike="noStrike">
                <a:solidFill>
                  <a:srgbClr val="067d17"/>
                </a:solidFill>
                <a:latin typeface="JetBrains Mono"/>
              </a:rPr>
              <a:t>"test.allSingleNodes(nodes) yield singleNode"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)</a:t>
            </a:r>
            <a:br>
              <a:rPr sz="2000"/>
            </a:br>
            <a:r>
              <a:rPr b="0" lang="ru-RU" sz="2000" spc="-1" strike="noStrike">
                <a:solidFill>
                  <a:srgbClr val="0033b3"/>
                </a:solidFill>
                <a:latin typeface="JetBrains Mono"/>
              </a:rPr>
              <a:t>public 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Stream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&lt;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SingleNodeResult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&gt; </a:t>
            </a:r>
            <a:r>
              <a:rPr b="0" lang="ru-RU" sz="2000" spc="-1" strike="noStrike">
                <a:solidFill>
                  <a:srgbClr val="00627a"/>
                </a:solidFill>
                <a:latin typeface="JetBrains Mono"/>
              </a:rPr>
              <a:t>allSingleNodes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(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        </a:t>
            </a:r>
            <a:r>
              <a:rPr b="0" lang="ru-RU" sz="2000" spc="-1" strike="noStrike">
                <a:solidFill>
                  <a:srgbClr val="9e880d"/>
                </a:solidFill>
                <a:latin typeface="JetBrains Mono"/>
              </a:rPr>
              <a:t>@Name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2000" spc="-1" strike="noStrike">
                <a:solidFill>
                  <a:srgbClr val="067d17"/>
                </a:solidFill>
                <a:latin typeface="JetBrains Mono"/>
              </a:rPr>
              <a:t>"nodes"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) 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List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&lt;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Node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&gt; nodes){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Set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&lt;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Node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&gt; 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nodeSet 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= </a:t>
            </a:r>
            <a:r>
              <a:rPr b="0" lang="ru-RU" sz="2000" spc="-1" strike="noStrike">
                <a:solidFill>
                  <a:srgbClr val="0033b3"/>
                </a:solidFill>
                <a:latin typeface="JetBrains Mono"/>
              </a:rPr>
              <a:t>new 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HashSet&lt;&gt;(nodes);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2000" spc="-1" strike="noStrike">
                <a:solidFill>
                  <a:srgbClr val="0033b3"/>
                </a:solidFill>
                <a:latin typeface="JetBrains Mono"/>
              </a:rPr>
              <a:t>return 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nodeSet</a:t>
            </a:r>
            <a:br>
              <a:rPr sz="2000"/>
            </a:b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            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.stream()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            .filter(n -&gt; !n.hasRelationship())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            .map(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SingleNodeResult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::</a:t>
            </a:r>
            <a:r>
              <a:rPr b="0" lang="ru-RU" sz="2000" spc="-1" strike="noStrike">
                <a:solidFill>
                  <a:srgbClr val="0033b3"/>
                </a:solidFill>
                <a:latin typeface="JetBrains Mono"/>
              </a:rPr>
              <a:t>new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);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}</a:t>
            </a:r>
            <a:br>
              <a:rPr sz="2000"/>
            </a:br>
            <a:br>
              <a:rPr sz="2000"/>
            </a:br>
            <a:r>
              <a:rPr b="0" lang="ru-RU" sz="2000" spc="-1" strike="noStrike">
                <a:solidFill>
                  <a:srgbClr val="0033b3"/>
                </a:solidFill>
                <a:latin typeface="JetBrains Mono"/>
              </a:rPr>
              <a:t>public static class 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SingleNodeResult 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{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2000" spc="-1" strike="noStrike">
                <a:solidFill>
                  <a:srgbClr val="0033b3"/>
                </a:solidFill>
                <a:latin typeface="JetBrains Mono"/>
              </a:rPr>
              <a:t>public 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Node </a:t>
            </a:r>
            <a:r>
              <a:rPr b="0" lang="ru-RU" sz="2000" spc="-1" strike="noStrike">
                <a:solidFill>
                  <a:srgbClr val="871094"/>
                </a:solidFill>
                <a:latin typeface="JetBrains Mono"/>
              </a:rPr>
              <a:t>singleNode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;</a:t>
            </a:r>
            <a:br>
              <a:rPr sz="2000"/>
            </a:b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    </a:t>
            </a:r>
            <a:r>
              <a:rPr b="0" lang="ru-RU" sz="2000" spc="-1" strike="noStrike">
                <a:solidFill>
                  <a:srgbClr val="0033b3"/>
                </a:solidFill>
                <a:latin typeface="JetBrains Mono"/>
              </a:rPr>
              <a:t>public </a:t>
            </a:r>
            <a:r>
              <a:rPr b="0" lang="ru-RU" sz="2000" spc="-1" strike="noStrike">
                <a:solidFill>
                  <a:srgbClr val="00627a"/>
                </a:solidFill>
                <a:latin typeface="JetBrains Mono"/>
              </a:rPr>
              <a:t>SingleNodeResult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(</a:t>
            </a:r>
            <a:r>
              <a:rPr b="0" lang="ru-RU" sz="2000" spc="-1" strike="noStrike">
                <a:solidFill>
                  <a:srgbClr val="000000"/>
                </a:solidFill>
                <a:latin typeface="JetBrains Mono"/>
              </a:rPr>
              <a:t>Node 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node) {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        </a:t>
            </a:r>
            <a:r>
              <a:rPr b="0" lang="ru-RU" sz="2000" spc="-1" strike="noStrike">
                <a:solidFill>
                  <a:srgbClr val="0033b3"/>
                </a:solidFill>
                <a:latin typeface="JetBrains Mono"/>
              </a:rPr>
              <a:t>this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.</a:t>
            </a:r>
            <a:r>
              <a:rPr b="0" lang="ru-RU" sz="2000" spc="-1" strike="noStrike">
                <a:solidFill>
                  <a:srgbClr val="871094"/>
                </a:solidFill>
                <a:latin typeface="JetBrains Mono"/>
              </a:rPr>
              <a:t>singleNode </a:t>
            </a: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= node;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    }</a:t>
            </a:r>
            <a:br>
              <a:rPr sz="2000"/>
            </a:br>
            <a:r>
              <a:rPr b="0" lang="ru-RU" sz="2000" spc="-1" strike="noStrike">
                <a:solidFill>
                  <a:srgbClr val="080808"/>
                </a:solidFill>
                <a:latin typeface="JetBrains Mono"/>
              </a:rPr>
              <a:t>}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Procedure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 - запуск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57200" y="258480"/>
            <a:ext cx="4225680" cy="39787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numCol="1" spcCol="0" anchor="ctr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MATCH (t:Test)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WITH COLLECT(t) as nodeList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CALL test.allSingleNodes(nodeList)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YIELD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singleNode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RETURN 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singleNode;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APOC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052640"/>
            <a:ext cx="8229240" cy="5256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Код 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GitHub: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https://github.com/neo4j-contrib/neo4j-apoc-procedures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Список доступных функций и процедур: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CALL apoc.help('text')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Документация: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https://neo4j.com/labs/apoc/4.1/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GDS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Graph Data Science library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052640"/>
            <a:ext cx="8229240" cy="5256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Код 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GitHub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https://github.com/neo4j/graph-data-science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Список доступных функций и процедур: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CALL gds.list()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Документация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https://neo4j.com/docs/graph-data-science/current/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BFS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457200" y="1052640"/>
            <a:ext cx="8229240" cy="5256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CALL gds.graph.project(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'myGraph', 'Place', 'EROAD',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{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relationshipProperties: 'distance’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}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);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MATCH (a:Place {id: 'Amsterdam'}) WITH id(a) AS startNode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CALL gds.bfs.stream('myGraph’, {sourceNode: startNode})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YIELD path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UNWIND [ n in nodes(path) | n.id ] AS ids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RETURN ids ORDER BY ids;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Определения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5009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0000"/>
          </a:bodyPr>
          <a:p>
            <a:pPr marL="309600" indent="-3096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Граф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 — математическая абстракция реальной системы объектов любой природы, обладающих парными связями. Граф как математический объект есть совокупность двух множеств — множества самих объектов, называемого множеством вершин и множеством их парных связей, называемой множеством рёбер. Элемент множества рёбер есть пара элементов множества вершин.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09600" indent="-3096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 определении описаны 3 сущности, которые будут полезны при работе с графами: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1040" indent="-257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Вершина (Vertex) и её атрибуты (например название)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71040" indent="-257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Ребро (Edge) и его атрибуты (вес. направление, etc)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71040" indent="-257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Triplet - сущность включающая в себя две вершины и ребро их соединяющее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Алгоритм Дейкстры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052640"/>
            <a:ext cx="8229240" cy="5256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MATCH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(source:Place {id: 'Amsterdam'}),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(target:Place {id: 'London'})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CALL apoc.algo.dijkstra(source, target, 'EROAD', 'distance')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YIELD path, weight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RETURN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[p in nodes(path) | p.id] as names,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weight;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Yen’s shortest paths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457200" y="1052640"/>
            <a:ext cx="8229240" cy="5256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48000"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MATCH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(source:Place {id: 'Amsterdam'}),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(target:Place {id: 'London'})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CALL gds.shortestPath.yens.stream('myGraph',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{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sourceNode: id(source),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targetNode: id(target),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k: 3,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relationshipWeightProperty: 'distance'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})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YIELD index, sourceNode, targetNode, totalCost, nodeIds, costs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RETURN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index,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gds.util.asNode(sourceNode).id AS sourceNodeName,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gds.util.asNode(targetNode).id AS targetNodeName,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totalCost,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[nodeId IN nodeIds | gds.util.asNode(nodeId).id] AS nodeNames,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  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costs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ORDER BY index;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24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48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PageRank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052640"/>
            <a:ext cx="8229240" cy="5256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CALL gds.pageRank.stream('myGraph')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YIELD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nodeId,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score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RETURN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gds.util.asNode(nodeId).id AS name,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score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ORDER BY score DESC, name ASC;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Spark GraphX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5009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Open Source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Расширение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Apache Spark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Данные 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Spark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не хранятся, а загружаются и сохраняются во внешних к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Spark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файла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x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Работает в распределенном режима, способен обрабатывать большие объемы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Логика пишется на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java\scala\python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 не ограничена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sql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подобным языком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Appendix: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Способы представления графа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197640" y="3414960"/>
            <a:ext cx="5094000" cy="2273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Список смежности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spcBef>
                <a:spcPts val="1417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33" name="Таблица 4"/>
          <p:cNvGraphicFramePr/>
          <p:nvPr/>
        </p:nvGraphicFramePr>
        <p:xfrm>
          <a:off x="492120" y="1700640"/>
          <a:ext cx="3287520" cy="1483200"/>
        </p:xfrm>
        <a:graphic>
          <a:graphicData uri="http://schemas.openxmlformats.org/drawingml/2006/table">
            <a:tbl>
              <a:tblPr/>
              <a:tblGrid>
                <a:gridCol w="821880"/>
                <a:gridCol w="821880"/>
                <a:gridCol w="821880"/>
                <a:gridCol w="821880"/>
              </a:tblGrid>
              <a:tr h="370800"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4" name="Content Placeholder 2"/>
          <p:cNvSpPr/>
          <p:nvPr/>
        </p:nvSpPr>
        <p:spPr>
          <a:xfrm>
            <a:off x="179640" y="1042560"/>
            <a:ext cx="4132440" cy="234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Матрица смежности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35" name="Таблица 5"/>
          <p:cNvGraphicFramePr/>
          <p:nvPr/>
        </p:nvGraphicFramePr>
        <p:xfrm>
          <a:off x="410400" y="4115160"/>
          <a:ext cx="3369240" cy="1063440"/>
        </p:xfrm>
        <a:graphic>
          <a:graphicData uri="http://schemas.openxmlformats.org/drawingml/2006/table">
            <a:tbl>
              <a:tblPr/>
              <a:tblGrid>
                <a:gridCol w="1122840"/>
                <a:gridCol w="1122840"/>
                <a:gridCol w="1122840"/>
              </a:tblGrid>
              <a:tr h="13896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[B, C]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[1, 2]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[A]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[3]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[B]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[12]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6" name="Content Placeholder 2"/>
          <p:cNvSpPr/>
          <p:nvPr/>
        </p:nvSpPr>
        <p:spPr>
          <a:xfrm>
            <a:off x="4428000" y="1124640"/>
            <a:ext cx="4104000" cy="234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Список ребер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37" name="Таблица 7"/>
          <p:cNvGraphicFramePr/>
          <p:nvPr/>
        </p:nvGraphicFramePr>
        <p:xfrm>
          <a:off x="4716000" y="1741320"/>
          <a:ext cx="1839600" cy="1112400"/>
        </p:xfrm>
        <a:graphic>
          <a:graphicData uri="http://schemas.openxmlformats.org/drawingml/2006/table">
            <a:tbl>
              <a:tblPr/>
              <a:tblGrid>
                <a:gridCol w="919800"/>
                <a:gridCol w="919800"/>
              </a:tblGrid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A-&gt;B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B-&gt;C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C-&gt;A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8" name="Content Placeholder 2"/>
          <p:cNvSpPr/>
          <p:nvPr/>
        </p:nvSpPr>
        <p:spPr>
          <a:xfrm>
            <a:off x="4492800" y="3406680"/>
            <a:ext cx="4154760" cy="3118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Матрица инцидентности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139" name="Таблица 9"/>
          <p:cNvGraphicFramePr/>
          <p:nvPr/>
        </p:nvGraphicFramePr>
        <p:xfrm>
          <a:off x="4716000" y="4693680"/>
          <a:ext cx="3358800" cy="1112400"/>
        </p:xfrm>
        <a:graphic>
          <a:graphicData uri="http://schemas.openxmlformats.org/drawingml/2006/table">
            <a:tbl>
              <a:tblPr/>
              <a:tblGrid>
                <a:gridCol w="1119600"/>
                <a:gridCol w="1119600"/>
                <a:gridCol w="1119600"/>
              </a:tblGrid>
              <a:tr h="370800">
                <a:tc>
                  <a:txBody>
                    <a:bodyPr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E1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E2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V1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V2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-1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Определения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5009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0000"/>
          </a:bodyPr>
          <a:p>
            <a:pPr marL="322560" indent="-322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Пусть V – непустое множество, [V]</a:t>
            </a:r>
            <a:r>
              <a:rPr b="0" lang="ru-RU" sz="3200" spc="-1" strike="noStrike" baseline="30000">
                <a:solidFill>
                  <a:srgbClr val="000000"/>
                </a:solidFill>
                <a:latin typeface="Calibri"/>
              </a:rPr>
              <a:t>r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 – множество всех его r-элементных подмножеств.</a:t>
            </a:r>
            <a:br>
              <a:rPr sz="3200"/>
            </a:b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Графом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 называется пара множеств G = (V, E), где E ⊆ [V]</a:t>
            </a:r>
            <a:r>
              <a:rPr b="0" lang="ru-RU" sz="3200" spc="-1" strike="noStrike" baseline="30000">
                <a:solidFill>
                  <a:srgbClr val="000000"/>
                </a:solidFill>
                <a:latin typeface="Calibri"/>
              </a:rPr>
              <a:t>2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, то есть E – произвольное подмножество множества [V]</a:t>
            </a:r>
            <a:r>
              <a:rPr b="0" lang="ru-RU" sz="3200" spc="-1" strike="noStrike" baseline="30000">
                <a:solidFill>
                  <a:srgbClr val="000000"/>
                </a:solidFill>
                <a:latin typeface="Calibri"/>
              </a:rPr>
              <a:t>2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22560" indent="-322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 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ориентированном графе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 или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орграфе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ребро - это упорядоченная пара вершин.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22560" indent="-322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 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неориентированном графе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 ребро это не упорядоченная пара вершин.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22560" indent="-3225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Обыкновенный граф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 - это неориентированный граф, который не содержат петель (ребер (a, a)) и кратных ребер.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Типовые задачи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5009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4000"/>
          </a:bodyPr>
          <a:p>
            <a:pPr marL="311400" indent="-311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Обход графа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4640" indent="-259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необходимо посетить все вершины графа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74640" indent="-259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нахождение эйлерова пути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11400" indent="-311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Поиск путей в графе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4640" indent="-259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поиск кратчайшего пути в графе между 2-мя вершинами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74640" indent="-259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поиск n-кратчайших путей между 2-мя вершинами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11400" indent="-311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Поиск связных компонент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74640" indent="-259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Выделение сообществ в социальных сетях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74640" indent="-259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Page Rank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11400" indent="-311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Поиск циклов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,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проверка на ацикличность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11400" indent="-311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Нахождение минимальных деревьев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Алгоритмы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5009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3000"/>
          </a:bodyPr>
          <a:p>
            <a:pPr marL="294480" indent="-294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Обход графа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37920" indent="-2451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поиск в ширину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(bread-first search, BFS)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37920" indent="-2451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поиск в глубину (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deep-first search, DFS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294480" indent="-294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Поиск путей в графе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37920" indent="-2451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Алгоритм Дейкстры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37920" indent="-2451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yen's k-shortest path algorithm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294480" indent="-294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Алгоритмы кластеризации или поиск областей сильной связности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37920" indent="-2451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Page Rank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37920" indent="-2451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Алгоритм Косарайю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37920" indent="-2451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Алгоритм Тарьяна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294480" indent="-294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Нахождение минимальных деревьев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37920" indent="-2451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Алгоритм Краскала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BFS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2742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4000"/>
          </a:bodyPr>
          <a:p>
            <a:pPr marL="490680" indent="-4906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Выбираем корневую вершину и добавляем в очередь обработки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90680" indent="-4906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Извлекаем вершину из очереди обработки, помечаем как посещенную и ищем все смежные вершины. Все не помеченные как посещенные добавляем в очередь обработки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90680" indent="-4906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Calibri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Повторяем рекурсивно пункт 2 пока очередь не опустеет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4" name="Рисунок 2" descr=""/>
          <p:cNvPicPr/>
          <p:nvPr/>
        </p:nvPicPr>
        <p:blipFill>
          <a:blip r:embed="rId1"/>
          <a:stretch/>
        </p:blipFill>
        <p:spPr>
          <a:xfrm>
            <a:off x="682920" y="3754440"/>
            <a:ext cx="7724520" cy="2266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Поиск в глубину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2561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9000"/>
          </a:bodyPr>
          <a:p>
            <a:pPr marL="318600" indent="-3186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 своему подходу алгоритм напоминает обход дерева: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90480" indent="-265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 алгоритме на следующем шаге рекурсии выбирается первая смежная вершина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90480" indent="-265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Если у вершины нет смежных, то возвращаемся на предыдущий шаг рекурсии и выбираем следующую необработанную смежную вершину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7" name="Рисунок 2" descr=""/>
          <p:cNvPicPr/>
          <p:nvPr/>
        </p:nvPicPr>
        <p:blipFill>
          <a:blip r:embed="rId1"/>
          <a:stretch/>
        </p:blipFill>
        <p:spPr>
          <a:xfrm>
            <a:off x="323640" y="3645000"/>
            <a:ext cx="8691480" cy="273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Алгоритм Дейкстры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30654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1000"/>
          </a:bodyPr>
          <a:p>
            <a:pPr marL="334440" indent="-3344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Находит кратчайший путь между 2-мя вершинами - корневой и целевой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4440" indent="-3344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Является модификацией алгоритма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BFS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25040" indent="-278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Для каждой посещенной вершины запоминаем путь и расстояние от корневой вершины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25040" indent="-278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При повторном посещении вершин выбираем кратчайший путь между уже сохраненным и текущим. Если лучшим является текущий, то добавляем в очередь обработки все смежные с обрабатываемой вершины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25040" indent="-278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Повторяем процедуру, пока очередь обработки не пуста или среди посещенных есть целевая и расстояние до нее меньше чем до всех вершин в очереди обработки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0" name="Рисунок 3" descr=""/>
          <p:cNvPicPr/>
          <p:nvPr/>
        </p:nvPicPr>
        <p:blipFill>
          <a:blip r:embed="rId1"/>
          <a:stretch/>
        </p:blipFill>
        <p:spPr>
          <a:xfrm>
            <a:off x="107640" y="4179600"/>
            <a:ext cx="8947440" cy="237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33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0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Системы обработки и хранения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30560" y="1011240"/>
            <a:ext cx="8229240" cy="50097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Хранение и обработка: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Neo4j - </a:t>
            </a:r>
            <a:r>
              <a:rPr b="0" lang="en-US" sz="2800" spc="-1" strike="noStrike" u="sng">
                <a:solidFill>
                  <a:srgbClr val="0000ff"/>
                </a:solidFill>
                <a:uFillTx/>
                <a:latin typeface="Calibri"/>
                <a:hlinkClick r:id="rId1"/>
              </a:rPr>
              <a:t>https://neo4j.com/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Giraph - </a:t>
            </a:r>
            <a:r>
              <a:rPr b="0" lang="en-US" sz="2800" spc="-1" strike="noStrike" u="sng">
                <a:solidFill>
                  <a:srgbClr val="0000ff"/>
                </a:solidFill>
                <a:uFillTx/>
                <a:latin typeface="Calibri"/>
                <a:hlinkClick r:id="rId2"/>
              </a:rPr>
              <a:t>https://giraph.apache.org</a:t>
            </a:r>
            <a:r>
              <a:rPr b="0" lang="en-US" sz="2800" spc="-1" strike="noStrike" u="sng">
                <a:solidFill>
                  <a:srgbClr val="0000ff"/>
                </a:solidFill>
                <a:uFillTx/>
                <a:latin typeface="Calibri"/>
                <a:hlinkClick r:id="rId3"/>
              </a:rPr>
              <a:t>/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ArangoDB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- </a:t>
            </a:r>
            <a:r>
              <a:rPr b="0" lang="en-US" sz="2800" spc="-1" strike="noStrike" u="sng">
                <a:solidFill>
                  <a:srgbClr val="0000ff"/>
                </a:solidFill>
                <a:uFillTx/>
                <a:latin typeface="Calibri"/>
                <a:hlinkClick r:id="rId4"/>
              </a:rPr>
              <a:t>http://arangodb.com</a:t>
            </a:r>
            <a:r>
              <a:rPr b="0" lang="en-US" sz="2800" spc="-1" strike="noStrike" u="sng">
                <a:solidFill>
                  <a:srgbClr val="0000ff"/>
                </a:solidFill>
                <a:uFillTx/>
                <a:latin typeface="Calibri"/>
                <a:hlinkClick r:id="rId5"/>
              </a:rPr>
              <a:t>/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OrientDB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- </a:t>
            </a:r>
            <a:r>
              <a:rPr b="0" lang="en-US" sz="2800" spc="-1" strike="noStrike" u="sng">
                <a:solidFill>
                  <a:srgbClr val="0000ff"/>
                </a:solidFill>
                <a:uFillTx/>
                <a:latin typeface="Calibri"/>
                <a:hlinkClick r:id="rId6"/>
              </a:rPr>
              <a:t>https://orientdb.org</a:t>
            </a:r>
            <a:r>
              <a:rPr b="0" lang="en-US" sz="2800" spc="-1" strike="noStrike" u="sng">
                <a:solidFill>
                  <a:srgbClr val="0000ff"/>
                </a:solidFill>
                <a:uFillTx/>
                <a:latin typeface="Calibri"/>
                <a:hlinkClick r:id="rId7"/>
              </a:rPr>
              <a:t>/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Обработка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Spark GraphX - </a:t>
            </a:r>
            <a:r>
              <a:rPr b="0" lang="ru-RU" sz="2800" spc="-1" strike="noStrike" u="sng">
                <a:solidFill>
                  <a:srgbClr val="0000ff"/>
                </a:solidFill>
                <a:uFillTx/>
                <a:latin typeface="Calibri"/>
                <a:hlinkClick r:id="rId8"/>
              </a:rPr>
              <a:t>документация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Spark Graphframes - </a:t>
            </a:r>
            <a:r>
              <a:rPr b="0" lang="ru-RU" sz="2800" spc="-1" strike="noStrike" u="sng">
                <a:solidFill>
                  <a:srgbClr val="0000ff"/>
                </a:solidFill>
                <a:uFillTx/>
                <a:latin typeface="Calibri"/>
                <a:hlinkClick r:id="rId9"/>
              </a:rPr>
              <a:t>документация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NetworkX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 - </a:t>
            </a:r>
            <a:r>
              <a:rPr b="0" lang="ru-RU" sz="2800" spc="-1" strike="noStrike" u="sng">
                <a:solidFill>
                  <a:srgbClr val="0000ff"/>
                </a:solidFill>
                <a:uFillTx/>
                <a:latin typeface="Calibri"/>
                <a:hlinkClick r:id="rId10"/>
              </a:rPr>
              <a:t>документация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16889</TotalTime>
  <Application>LibreOffice/7.4.5.1$Windows_X86_64 LibreOffice_project/9c0871452b3918c1019dde9bfac75448afc4b57f</Application>
  <AppVersion>15.0000</AppVersion>
  <Words>687</Words>
  <Paragraphs>136</Paragraphs>
  <Company>LUXOFT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2016-11-20T17:12:08Z</dcterms:created>
  <dc:creator>Eugene</dc:creator>
  <dc:description/>
  <dc:language>en-US</dc:language>
  <cp:lastModifiedBy/>
  <dcterms:modified xsi:type="dcterms:W3CDTF">2023-12-01T20:55:38Z</dcterms:modified>
  <cp:revision>154</cp:revision>
  <dc:subject/>
  <dc:title>Spark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13</vt:i4>
  </property>
</Properties>
</file>