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presProps.xml" ContentType="application/vnd.openxmlformats-officedocument.presentationml.presPro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</p:sldIdLst>
  <p:sldSz cx="9144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presProps" Target="presProps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32610E8-719B-475A-A85A-3D9E3A2EB1BD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D307250-4324-4524-897C-5D1F57CDE35B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D85EC02-2507-40A9-8201-2726C710D9F0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4A3C783-F92F-4092-BF95-9316FD185CE1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65E77827-C13A-483D-8D29-BDBC7EDAD3E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8853394-D658-4978-A194-611891F9010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9D68410-AA72-4095-9833-F561CDD292B2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575046A6-A1B4-47E4-9C09-E2E82F95EE34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D45743C6-0189-402F-8FFA-261496E7D827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8DBF1444-25FB-4497-97E2-60A32565BB6E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21E07FA7-DB57-439A-867E-1C6F6B03296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3158CB1-ECB5-4777-97D5-45AD8FA509FA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0320B1A-3398-4D76-93B2-1603FBB9FF0C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0EAAC2A-44F6-493F-954D-0C436404CD53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F47D2BF1-9F16-421B-B007-EE0CF7708B00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B8ADE0EA-7C04-4A37-B585-CA3E0C15D145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/>
          </p:nvPr>
        </p:nvSpPr>
        <p:spPr>
          <a:xfrm>
            <a:off x="323964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/>
          </p:nvPr>
        </p:nvSpPr>
        <p:spPr>
          <a:xfrm>
            <a:off x="6022080" y="160020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/>
          </p:nvPr>
        </p:nvSpPr>
        <p:spPr>
          <a:xfrm>
            <a:off x="45720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/>
          </p:nvPr>
        </p:nvSpPr>
        <p:spPr>
          <a:xfrm>
            <a:off x="323964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/>
          </p:nvPr>
        </p:nvSpPr>
        <p:spPr>
          <a:xfrm>
            <a:off x="6022080" y="3964320"/>
            <a:ext cx="26496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7A52D8D4-F8D7-40D5-BD76-034AE7A6DA83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7B5456E-9DF6-4653-932B-F648052707BF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35716A7-FB61-489E-8D5C-E6BE9DFBDE08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ED907A49-1508-432C-8CFB-325633150F39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AE058FB6-91E9-4806-A914-94E3957FF2DC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BDD2B71A-0C9E-44EF-8733-68AB0CB7D88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3D840B21-906A-48C7-ABD8-E68DEE002F8D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97666F1-CF6F-4C62-AFC0-5B57CAA1CD31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76AFE350-9117-4F66-8BE5-554B074429D9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Click to edit Master text styles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Second level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Third level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Fourth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Fifth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 idx="4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&lt;date/time&gt;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5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 idx="6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6D434032-06BE-41F4-954B-6475D60AC4DC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&lt;number&gt;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Хранилище данных </a:t>
            </a:r>
            <a:br>
              <a:rPr sz="4400"/>
            </a:b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«Ключ-Значение»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8b8b8b"/>
                </a:solidFill>
                <a:latin typeface="Calibri"/>
              </a:rPr>
              <a:t>Key value storage</a:t>
            </a: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Bloom 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фильтр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: 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иллюстрация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9" name="Picture 2" descr="Картинки по запросу bloom filter"/>
          <p:cNvPicPr/>
          <p:nvPr/>
        </p:nvPicPr>
        <p:blipFill>
          <a:blip r:embed="rId1"/>
          <a:stretch/>
        </p:blipFill>
        <p:spPr>
          <a:xfrm>
            <a:off x="2051640" y="1845000"/>
            <a:ext cx="4924080" cy="33145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Алгоритм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(Hyper)LogLog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71000"/>
          </a:bodyPr>
          <a:p>
            <a:pPr marL="313920" indent="-3139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Проблема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COUNT DISTINCT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13920" indent="-3139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Основной алгоритм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80400" indent="-2617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N = 0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80400" indent="-2617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For each input item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046880" indent="-20916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Hash item into bit string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046880" indent="-20916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Count trailing zeros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046880" indent="-20916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If count &gt; n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1256400"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</a:rPr>
              <a:t>n = count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1" marL="680400" indent="-2617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  <a:tabLst>
                <a:tab algn="l" pos="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Cardinality = 2^n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418320"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1 0 1 0 0 1 1 0 1 0 0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418320"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0 1 0 1 1 1 1 0 0 1 0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418320"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418320" indent="0">
              <a:lnSpc>
                <a:spcPct val="100000"/>
              </a:lnSpc>
              <a:spcBef>
                <a:spcPts val="561"/>
              </a:spcBef>
              <a:buNone/>
              <a:tabLst>
                <a:tab algn="l" pos="0"/>
              </a:tabLst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2^2 = 4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ru-RU" sz="3600" spc="-1" strike="noStrike">
                <a:solidFill>
                  <a:srgbClr val="000000"/>
                </a:solidFill>
                <a:latin typeface="Calibri"/>
              </a:rPr>
              <a:t>Возможности REDIS</a:t>
            </a:r>
            <a:endParaRPr b="0" lang="ru-RU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GeoHash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Count distinct — PFCOUNT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List/Stack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Publish/Subscribe topics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Scripting &amp; Transactions (limited)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Hash Set (SET) / Tree Set (ZSET)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Streams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Bloom filters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Что такое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key-value storage?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Хэш таблица, с доступом к данным только по ключу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Записать значение по ключу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Прочитать значение по ключу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  <a:tabLst>
                <a:tab algn="l" pos="0"/>
              </a:tabLst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Удалить ключ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Значение - произвольный неструктурированный массив байт (в общем случае)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Популярные реализации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7" name="AutoShape 2"/>
          <p:cNvSpPr/>
          <p:nvPr/>
        </p:nvSpPr>
        <p:spPr>
          <a:xfrm>
            <a:off x="155520" y="-14436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8" name="Picture 6" descr="Картинки по запросу amazon dynamodb"/>
          <p:cNvPicPr/>
          <p:nvPr/>
        </p:nvPicPr>
        <p:blipFill>
          <a:blip r:embed="rId1"/>
          <a:stretch/>
        </p:blipFill>
        <p:spPr>
          <a:xfrm>
            <a:off x="827640" y="1556640"/>
            <a:ext cx="3015000" cy="1055520"/>
          </a:xfrm>
          <a:prstGeom prst="rect">
            <a:avLst/>
          </a:prstGeom>
          <a:ln w="0">
            <a:noFill/>
          </a:ln>
        </p:spPr>
      </p:pic>
      <p:pic>
        <p:nvPicPr>
          <p:cNvPr id="89" name="Picture 8" descr="Картинки по запросу redis logo"/>
          <p:cNvPicPr/>
          <p:nvPr/>
        </p:nvPicPr>
        <p:blipFill>
          <a:blip r:embed="rId2"/>
          <a:stretch/>
        </p:blipFill>
        <p:spPr>
          <a:xfrm>
            <a:off x="3636000" y="3069000"/>
            <a:ext cx="5112360" cy="1709280"/>
          </a:xfrm>
          <a:prstGeom prst="rect">
            <a:avLst/>
          </a:prstGeom>
          <a:ln w="0">
            <a:noFill/>
          </a:ln>
        </p:spPr>
      </p:pic>
      <p:pic>
        <p:nvPicPr>
          <p:cNvPr id="90" name="Picture 10" descr="Картинки по запросу riak logo"/>
          <p:cNvPicPr/>
          <p:nvPr/>
        </p:nvPicPr>
        <p:blipFill>
          <a:blip r:embed="rId3"/>
          <a:stretch/>
        </p:blipFill>
        <p:spPr>
          <a:xfrm>
            <a:off x="631080" y="5338800"/>
            <a:ext cx="3408120" cy="1074960"/>
          </a:xfrm>
          <a:prstGeom prst="rect">
            <a:avLst/>
          </a:prstGeom>
          <a:ln w="0">
            <a:noFill/>
          </a:ln>
        </p:spPr>
      </p:pic>
      <p:sp>
        <p:nvSpPr>
          <p:cNvPr id="91" name="AutoShape 12"/>
          <p:cNvSpPr/>
          <p:nvPr/>
        </p:nvSpPr>
        <p:spPr>
          <a:xfrm>
            <a:off x="307800" y="7920"/>
            <a:ext cx="30456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92" name="Picture 14" descr="Картинки по запросу berkeley db"/>
          <p:cNvPicPr/>
          <p:nvPr/>
        </p:nvPicPr>
        <p:blipFill>
          <a:blip r:embed="rId4"/>
          <a:stretch/>
        </p:blipFill>
        <p:spPr>
          <a:xfrm>
            <a:off x="5593680" y="5107320"/>
            <a:ext cx="3168000" cy="1537920"/>
          </a:xfrm>
          <a:prstGeom prst="rect">
            <a:avLst/>
          </a:prstGeom>
          <a:ln w="0">
            <a:noFill/>
          </a:ln>
        </p:spPr>
      </p:pic>
      <p:sp>
        <p:nvSpPr>
          <p:cNvPr id="93" name="Line Callout 1 (Border and Accent Bar) 6"/>
          <p:cNvSpPr/>
          <p:nvPr/>
        </p:nvSpPr>
        <p:spPr>
          <a:xfrm>
            <a:off x="5593680" y="1520640"/>
            <a:ext cx="3154320" cy="827640"/>
          </a:xfrm>
          <a:prstGeom prst="accentBorderCallout1">
            <a:avLst>
              <a:gd name="adj1" fmla="val 18750"/>
              <a:gd name="adj2" fmla="val -8333"/>
              <a:gd name="adj3" fmla="val 79527"/>
              <a:gd name="adj4" fmla="val -48732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chemeClr val="lt1"/>
                </a:solidFill>
                <a:latin typeface="Calibri"/>
              </a:rPr>
              <a:t>Хранилище в облаке </a:t>
            </a:r>
            <a:r>
              <a:rPr b="0" lang="en-US" sz="1600" spc="-1" strike="noStrike">
                <a:solidFill>
                  <a:schemeClr val="lt1"/>
                </a:solidFill>
                <a:latin typeface="Calibri"/>
              </a:rPr>
              <a:t>Amazon AWS (</a:t>
            </a:r>
            <a:r>
              <a:rPr b="0" lang="ru-RU" sz="1600" spc="-1" strike="noStrike">
                <a:solidFill>
                  <a:schemeClr val="lt1"/>
                </a:solidFill>
                <a:latin typeface="Calibri"/>
              </a:rPr>
              <a:t>Платное, с закрытыми исходными кодами)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Line Callout 1 (Border and Accent Bar) 11"/>
          <p:cNvSpPr/>
          <p:nvPr/>
        </p:nvSpPr>
        <p:spPr>
          <a:xfrm>
            <a:off x="460440" y="3771000"/>
            <a:ext cx="2266560" cy="827640"/>
          </a:xfrm>
          <a:prstGeom prst="accentBorderCallout1">
            <a:avLst>
              <a:gd name="adj1" fmla="val 23351"/>
              <a:gd name="adj2" fmla="val 103580"/>
              <a:gd name="adj3" fmla="val -6358"/>
              <a:gd name="adj4" fmla="val 13502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ru-RU" sz="1600" spc="-1" strike="noStrike">
                <a:solidFill>
                  <a:schemeClr val="lt1"/>
                </a:solidFill>
                <a:latin typeface="Calibri"/>
              </a:rPr>
              <a:t>Наиболее популярное </a:t>
            </a:r>
            <a:r>
              <a:rPr b="0" lang="en-US" sz="1600" spc="-1" strike="noStrike">
                <a:solidFill>
                  <a:schemeClr val="lt1"/>
                </a:solidFill>
                <a:latin typeface="Calibri"/>
              </a:rPr>
              <a:t>key-value </a:t>
            </a:r>
            <a:r>
              <a:rPr b="0" lang="ru-RU" sz="1600" spc="-1" strike="noStrike">
                <a:solidFill>
                  <a:schemeClr val="lt1"/>
                </a:solidFill>
                <a:latin typeface="Calibri"/>
              </a:rPr>
              <a:t>хранилище</a:t>
            </a:r>
            <a:r>
              <a:rPr b="0" lang="en-US" sz="1600" spc="-1" strike="noStrike">
                <a:solidFill>
                  <a:schemeClr val="lt1"/>
                </a:solidFill>
                <a:latin typeface="Calibri"/>
              </a:rPr>
              <a:t>, Open Source</a:t>
            </a:r>
            <a:endParaRPr b="0" lang="en-US" sz="16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Применение 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key-value storage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83000"/>
          </a:bodyPr>
          <a:p>
            <a:pPr marL="307440" indent="-3074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Сценарии применения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66360" indent="-2563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Хранение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web-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сессий пользователей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(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по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sessionId)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66360" indent="-2563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Хранение профилей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,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предпочтений пользователей  (по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userId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66360" indent="-2563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Корзины товаров в онлайн-магазинах (по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userId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или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sessionId)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07440" indent="-3074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Области применения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66360" indent="-2563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Ad-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технологии (сервисы рекомендаций)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66360" indent="-2563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Онлайн-игры (статусы игроков, таблицы рекордов)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66360" indent="-2563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Internet of Things (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сбор информации от сенсоров –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time series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данные)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Противопоказания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Необходимость поддерживать отношения между данными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Транзакции, состоящие из более чем одной операции (*)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Запрос по значениям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4308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Операции с множеством ключей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8000"/>
          </a:bodyPr>
          <a:p>
            <a:pPr marL="335880" indent="-3358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Наиболее популярное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open-source key-value in memory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хранилище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5880" indent="-3358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Может сбрасывать на диск данные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27920" indent="-2800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Memory snapshot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по запросу, или по достижении условия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27920" indent="-28008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Логирование всех команд на диск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35880" indent="-3358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Кластеризуется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Redis Cloud, Redis Enterprise)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5880" indent="-3358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Очень легкий и быстрый (написан на С)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0" name="Picture 8" descr="Картинки по запросу redis logo"/>
          <p:cNvPicPr/>
          <p:nvPr/>
        </p:nvPicPr>
        <p:blipFill>
          <a:blip r:embed="rId1"/>
          <a:stretch/>
        </p:blipFill>
        <p:spPr>
          <a:xfrm>
            <a:off x="3132000" y="404640"/>
            <a:ext cx="2556360" cy="854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Redis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 – типы данных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102" name="Content Placeholder 3"/>
          <p:cNvGraphicFramePr/>
          <p:nvPr/>
        </p:nvGraphicFramePr>
        <p:xfrm>
          <a:off x="467640" y="1484640"/>
          <a:ext cx="7808400" cy="4043880"/>
        </p:xfrm>
        <a:graphic>
          <a:graphicData uri="http://schemas.openxmlformats.org/drawingml/2006/table">
            <a:tbl>
              <a:tblPr/>
              <a:tblGrid>
                <a:gridCol w="957240"/>
                <a:gridCol w="3168000"/>
                <a:gridCol w="3682440"/>
              </a:tblGrid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Название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Что может хранить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Доступные операции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chemeClr val="accent1"/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STRING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Строки, числа, числа с плавающей точкой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операции на строкой целиком, 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инкремент</a:t>
                      </a: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/</a:t>
                      </a: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декремент для чисел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LIST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Связанный список из </a:t>
                      </a: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STRING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Push/Pop </a:t>
                      </a: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элементов с начала</a:t>
                      </a: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 </a:t>
                      </a: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или конца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Укорачивание списка по заданному смещению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Чтение одного или более элементов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Поиск и удаление элементов по значению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SET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Неупорядоченная коллекция уникальных </a:t>
                      </a: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STRING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Добавление</a:t>
                      </a: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/</a:t>
                      </a: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извлечение</a:t>
                      </a: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/</a:t>
                      </a: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удаление элементов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Проверка на вхождение элемента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Пересечение, объединение, вычитание множеств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HASH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Неупорядоченная хэш-таблица ключ-значение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Добавление, поиск, удаление элементов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9ecf3"/>
                    </a:solidFill>
                  </a:tcPr>
                </a:tc>
              </a:tr>
              <a:tr h="370800"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ZSET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Пары </a:t>
                      </a: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STRING-&gt; FLOAT</a:t>
                      </a: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 (ключ – </a:t>
                      </a: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score)</a:t>
                      </a: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, упорядоченные по значению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  <a:tc>
                  <a:txBody>
                    <a:bodyPr anchor="t">
                      <a:noAutofit/>
                    </a:bodyPr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Добавление, поиск, удаление по ключу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Char char="-"/>
                      </a:pPr>
                      <a:r>
                        <a:rPr b="0" lang="ru-RU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Поиск значений по диапазону значений (</a:t>
                      </a:r>
                      <a:r>
                        <a:rPr b="0" lang="en-U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score)</a:t>
                      </a:r>
                      <a:endParaRPr b="0" lang="en-U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d0d8e7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Bloom-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фильтр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2"/>
          <p:cNvSpPr>
            <a:spLocks noGrp="1"/>
          </p:cNvSpPr>
          <p:nvPr>
            <p:ph/>
          </p:nvPr>
        </p:nvSpPr>
        <p:spPr>
          <a:xfrm>
            <a:off x="457200" y="1340640"/>
            <a:ext cx="8229240" cy="50403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82000"/>
          </a:bodyPr>
          <a:p>
            <a:pPr marL="330840" indent="-330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Вероятностная структура данных для быстрого выяснения факта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принадлежности элемента множеству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0840" indent="-330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Эффективен, когда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оба множества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(тестируемое и фильтр) </a:t>
            </a:r>
            <a:r>
              <a:rPr b="1" lang="ru-RU" sz="3200" spc="-1" strike="noStrike">
                <a:solidFill>
                  <a:srgbClr val="000000"/>
                </a:solidFill>
                <a:latin typeface="Calibri"/>
              </a:rPr>
              <a:t>большие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, но результат фильтрации ожидается существенно меньше. Позволяет избежать тяжелых поисков и сравнений по множеству фильтра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0840" indent="-330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Вероятны ложные срабатывания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false positives)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marL="330840" indent="-3308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Если нужен точный результат, делается дополнительная точная фильтрация, но объем данных после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Bloom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фильтра уже намного меньше.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Bloom-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фильтр</a:t>
            </a: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: </a:t>
            </a:r>
            <a:r>
              <a:rPr b="0" lang="ru-RU" sz="4400" spc="-1" strike="noStrike">
                <a:solidFill>
                  <a:srgbClr val="000000"/>
                </a:solidFill>
                <a:latin typeface="Calibri"/>
              </a:rPr>
              <a:t>схема работы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/>
          </p:nvPr>
        </p:nvSpPr>
        <p:spPr>
          <a:xfrm>
            <a:off x="537480" y="1605600"/>
            <a:ext cx="8229240" cy="452556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62000"/>
          </a:bodyPr>
          <a:p>
            <a:pPr marL="455400" indent="-45540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AutoNum type="arabicPeriod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Обучение на множестве-фильтре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размера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n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lang="en-US" sz="2400" spc="-1" strike="noStrike">
                <a:solidFill>
                  <a:srgbClr val="000000"/>
                </a:solidFill>
                <a:latin typeface="Courier New"/>
              </a:rPr>
              <a:t>Bloom = h(F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ourier New"/>
              </a:rPr>
              <a:t>1</a:t>
            </a:r>
            <a:r>
              <a:rPr b="0" lang="en-US" sz="2400" spc="-1" strike="noStrike">
                <a:solidFill>
                  <a:srgbClr val="000000"/>
                </a:solidFill>
                <a:latin typeface="Courier New"/>
              </a:rPr>
              <a:t>) | h(F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ourier New"/>
              </a:rPr>
              <a:t>2</a:t>
            </a:r>
            <a:r>
              <a:rPr b="0" lang="en-US" sz="2400" spc="-1" strike="noStrike">
                <a:solidFill>
                  <a:srgbClr val="000000"/>
                </a:solidFill>
                <a:latin typeface="Courier New"/>
              </a:rPr>
              <a:t>) | … | h(F</a:t>
            </a:r>
            <a:r>
              <a:rPr b="0" lang="en-US" sz="2400" spc="-1" strike="noStrike" baseline="-25000">
                <a:solidFill>
                  <a:srgbClr val="000000"/>
                </a:solidFill>
                <a:latin typeface="Courier New"/>
              </a:rPr>
              <a:t>n</a:t>
            </a:r>
            <a:r>
              <a:rPr b="0" lang="en-US" sz="2400" spc="-1" strike="noStrike">
                <a:solidFill>
                  <a:srgbClr val="000000"/>
                </a:solidFill>
                <a:latin typeface="Courier New"/>
              </a:rPr>
              <a:t>)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h() –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хэш функция заданного кол-ва бит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m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2.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Проверка элемента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T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на принадлежность множеству </a:t>
            </a: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F: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en-US" sz="3200" spc="-1" strike="noStrike">
                <a:solidFill>
                  <a:srgbClr val="000000"/>
                </a:solidFill>
                <a:latin typeface="Courier New"/>
              </a:rPr>
              <a:t>h(T) &amp; Bloom &gt; 0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Если все биты в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Bloom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были установлены в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1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не для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h(T),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а комбинацией других элементов из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F,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то возникает ложное срабатывание (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false positive).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Вероятность ложного срабатывания регулируется размером фильтра (кол-вом бит хэш функции).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Минимальное кол-во бит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m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достижения вероятности срабатывания 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p: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lnSpc>
                <a:spcPct val="100000"/>
              </a:lnSpc>
              <a:spcBef>
                <a:spcPts val="641"/>
              </a:spcBef>
              <a:buNone/>
              <a:tabLst>
                <a:tab algn="l" pos="0"/>
              </a:tabLst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07" name="Picture 2" descr=""/>
          <p:cNvPicPr/>
          <p:nvPr/>
        </p:nvPicPr>
        <p:blipFill>
          <a:blip r:embed="rId1"/>
          <a:stretch/>
        </p:blipFill>
        <p:spPr>
          <a:xfrm>
            <a:off x="2483640" y="5896440"/>
            <a:ext cx="2800080" cy="96156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7443</TotalTime>
  <Application>LibreOffice/7.4.5.1$Windows_X86_64 LibreOffice_project/9c0871452b3918c1019dde9bfac75448afc4b57f</Application>
  <AppVersion>15.0000</AppVersion>
  <Words>554</Words>
  <Paragraphs>90</Paragraphs>
  <Company>LUXOFT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2017-10-28T08:28:17Z</dcterms:created>
  <dc:creator>Eugene</dc:creator>
  <dc:description/>
  <dc:language>en-US</dc:language>
  <cp:lastModifiedBy/>
  <dcterms:modified xsi:type="dcterms:W3CDTF">2023-11-17T21:18:00Z</dcterms:modified>
  <cp:revision>38</cp:revision>
  <dc:subject/>
  <dc:title>Базы данных Ключ-Значение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On-screen Show (4:3)</vt:lpwstr>
  </property>
  <property fmtid="{D5CDD505-2E9C-101B-9397-08002B2CF9AE}" pid="3" name="Slides">
    <vt:i4>11</vt:i4>
  </property>
</Properties>
</file>