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5AA108-DAD8-43E0-8480-71CA1FE3053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611FAC-BB76-485F-BCE5-B3DF6F09CAD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A334D6-6E58-4D98-BE91-79B8F2098D2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C603024-012A-4DE5-B96A-5292A86AD3B9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CA00DDD-9230-46F0-8C69-0E8807683F1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926F9C0-DDE4-4E05-8389-76DD6994C33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7CA3AD0-B0AB-41E4-A68D-7B715879FDB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239860A-2C11-46AA-8D6A-195BE1C44F7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199719D-01DB-422B-9686-1BE2B0E9369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403984-541B-4207-B4D0-16FC1D65B2F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DBF75AE-BCF9-4DBA-AA93-35E45E786B4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9FB441-7828-4BD5-BCD1-F5B74C0B0BC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9EF41EF-9B00-4581-9570-6E4A902A9EB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9436968-007D-4A07-A735-C275C3A6EB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43624A9-D487-44CD-8366-AA1860FA8E8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E6761B5-5E94-40E8-A0CC-0A9D6E1C1D7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BD43605-53DF-43E7-B775-01233216844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FCB34AB-22B0-4471-9676-8822552A219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CFD4294-729A-4842-9469-A0ED6B8B405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726021-705A-4BC9-9B45-2C365F2E85B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516616F-F706-4210-A81E-79D79EC482D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D8F236-9B24-4E52-BA8E-E639E2E8745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DA10BC-7E7E-4B10-8A7F-2ECB7A0CF86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57B42A-E1C0-4A40-A121-4B091FD9CDD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854A081-ADDF-4263-A86A-F50FE67A7A8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9C32E4E2-FAFE-44C8-B1E1-838F622B091D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Хранение данных в оперативной памяти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От кэша до </a:t>
            </a: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In Memory Data Grid (IMDG)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dedicated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 In-process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кэш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323640" y="1250280"/>
            <a:ext cx="5276520" cy="3238200"/>
          </a:xfrm>
          <a:prstGeom prst="rect">
            <a:avLst/>
          </a:prstGeom>
          <a:ln w="0">
            <a:noFill/>
          </a:ln>
        </p:spPr>
      </p:pic>
      <p:sp>
        <p:nvSpPr>
          <p:cNvPr id="104" name="TextBox 3"/>
          <p:cNvSpPr/>
          <p:nvPr/>
        </p:nvSpPr>
        <p:spPr>
          <a:xfrm>
            <a:off x="5812200" y="2205000"/>
            <a:ext cx="27324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&lt;-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Выделенные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JVM 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для кэша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extBox 6"/>
          <p:cNvSpPr/>
          <p:nvPr/>
        </p:nvSpPr>
        <p:spPr>
          <a:xfrm>
            <a:off x="199800" y="5442840"/>
            <a:ext cx="309024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</a:rPr>
              <a:t>Кэш встроен в процесс клиента -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&gt;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Picture 4" descr=""/>
          <p:cNvPicPr/>
          <p:nvPr/>
        </p:nvPicPr>
        <p:blipFill>
          <a:blip r:embed="rId2"/>
          <a:stretch/>
        </p:blipFill>
        <p:spPr>
          <a:xfrm>
            <a:off x="3420000" y="4725000"/>
            <a:ext cx="5667120" cy="1885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Распределенные блокировки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Пессимистическая блокировка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Lock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ILock lock = hazelcastInstance.lock(“MyLockName”); lock.lock();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try {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//Do Something here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} finally {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   </a:t>
            </a: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lock.unlock(); 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</a:rPr>
              <a:t>}</a:t>
            </a:r>
            <a:endParaRPr b="0" lang="ru-RU" sz="16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Оптимистическая блокировка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Обмен сообщениями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Очереди сообщений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Queue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Один потребитель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spcBef>
                <a:spcPts val="241"/>
              </a:spcBef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Courier New"/>
              </a:rPr>
              <a:t>IQueue emails = hazelcastInstance.getQueue(“emails”); 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spcBef>
                <a:spcPts val="241"/>
              </a:spcBef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Courier New"/>
              </a:rPr>
              <a:t>// Blocks thread for 1 second 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spcBef>
                <a:spcPts val="241"/>
              </a:spcBef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Courier New"/>
              </a:rPr>
              <a:t>String email = emails.poll(1L, TimeUnit.SECONDS); 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spcBef>
                <a:spcPts val="241"/>
              </a:spcBef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Courier New"/>
              </a:rPr>
              <a:t>if (email != null) System.out.println(email);</a:t>
            </a:r>
            <a:endParaRPr b="0" lang="ru-RU" sz="1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Топики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Topic)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Множество потребителей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39640" y="332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Выбор кэша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12" name="Content Placeholder 3"/>
          <p:cNvGraphicFramePr/>
          <p:nvPr/>
        </p:nvGraphicFramePr>
        <p:xfrm>
          <a:off x="457200" y="1600200"/>
          <a:ext cx="8229240" cy="3433320"/>
        </p:xfrm>
        <a:graphic>
          <a:graphicData uri="http://schemas.openxmlformats.org/drawingml/2006/table">
            <a:tbl>
              <a:tblPr/>
              <a:tblGrid>
                <a:gridCol w="3970440"/>
                <a:gridCol w="1800000"/>
                <a:gridCol w="245844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Сценарий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Локальный кэш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Распределенный кэш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Небольшие, медленно меняющиеся справочники (география, валюты)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X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Кэширования оперативных данных (Заказы, Заявки ...)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X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Большой объем волатильных данных (трейдинг финансовыми инструментами, цены, заявки)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в режиме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Data Grid c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 персистентностью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Сверх-быстрые запросы по большому объему данных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400" spc="-1" strike="noStrike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В режиме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Data Grid 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 разогревом при старте (вычитка из персистентного хранилища)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Кэш второго уровня для </a:t>
                      </a:r>
                      <a:r>
                        <a:rPr b="0" lang="en-US" sz="18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Hibernate/JPA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X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X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Референсная архитектура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4" name="Picture 2" descr=""/>
          <p:cNvPicPr/>
          <p:nvPr/>
        </p:nvPicPr>
        <p:blipFill>
          <a:blip r:embed="rId1"/>
          <a:stretch/>
        </p:blipFill>
        <p:spPr>
          <a:xfrm>
            <a:off x="323640" y="14400"/>
            <a:ext cx="8372160" cy="667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Мотивация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7000"/>
          </a:bodyPr>
          <a:p>
            <a:pPr marL="498960" indent="-4989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Кэшировать данные в памяти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RAM)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, чтобы увеличить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скорость доступа</a:t>
            </a:r>
            <a:r>
              <a:rPr b="1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пожертвовать памятью ради скорости)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98960" indent="-4989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Дешевая оперативная память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– можно загрузить все справочники, или даже всю базу в память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98960" indent="-4989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Установили максимальное количество памяти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RAM)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 машину и все не хватает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?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Сделаем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кластер (грид) из машин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Кэши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: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локальный кэш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6000"/>
          </a:bodyPr>
          <a:p>
            <a:pPr marL="361800" indent="-3618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Записать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прочитать объект по ключу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61800" indent="-3618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Политики удаления элементов из кэша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 достижении максимального размера (кол-ва элементов, объема данных)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TTL (time to live) –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время, прошедшее после последнего обращения (чтения или записи) к объекту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61800" indent="-3618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Мониторинг и администрирование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Эффективность использования кэша (количество попаданий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hits/misses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Текущие размеры кэшей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Количество удаленных элементов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84440" indent="-3016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Принудительная очистка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61800" indent="-3618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Thread safe –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безопасное использование в многопоточной среде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61800" indent="-3618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Персистентность и сериализация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Пример на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ConcurrentHashMap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TextBox 4"/>
          <p:cNvSpPr/>
          <p:nvPr/>
        </p:nvSpPr>
        <p:spPr>
          <a:xfrm>
            <a:off x="375120" y="1371600"/>
            <a:ext cx="8311680" cy="477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    package ru.mai.dep810.webapp.cache;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2 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3    import org.springframework.beans.factory.annotation.Autowired;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4    import ru.mai.dep810.webapp.model.User;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5    import ru.mai.dep810.webapp.repository.MongoUserRepository;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6 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7    import java.util.Map;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8    import java.util.concurrent.ConcurrentHashMap;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9 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10   public class LocalCachedUserRepository {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11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12       @Autowired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13       private MongoUserRepository userRepository;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14       </a:t>
            </a:r>
            <a:r>
              <a:rPr b="1" lang="en-US" sz="1100" spc="-1" strike="noStrike">
                <a:solidFill>
                  <a:srgbClr val="000000"/>
                </a:solidFill>
                <a:latin typeface="Courier New"/>
              </a:rPr>
              <a:t>private Map&lt;String, User&gt; userCache = new ConcurrentHashMap&lt;&gt;(1000);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15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16       public User getUserById(String userId) {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17           return </a:t>
            </a:r>
            <a:r>
              <a:rPr b="1" lang="en-US" sz="1100" spc="-1" strike="noStrike">
                <a:solidFill>
                  <a:srgbClr val="000000"/>
                </a:solidFill>
                <a:latin typeface="Courier New"/>
              </a:rPr>
              <a:t>userCache.computeIfAbsent(userId, id -&gt; userRepository.getUserById(userId));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18       }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19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20       public User saveUser(User user) {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21           User savedUser = userRepository.saveUser(user);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Courier New"/>
              </a:rPr>
              <a:t>22           userCache.put(user.getId(), user);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Courier New"/>
              </a:rPr>
              <a:t>23           return savedUser;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Courier New"/>
              </a:rPr>
              <a:t>24       }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Courier New"/>
              </a:rPr>
              <a:t>25 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Courier New"/>
              </a:rPr>
              <a:t>26   }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100" spc="-1" strike="noStrike">
                <a:solidFill>
                  <a:srgbClr val="000000"/>
                </a:solidFill>
                <a:latin typeface="Courier New"/>
              </a:rPr>
              <a:t>27   </a:t>
            </a: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Пример на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Guava Cache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179640" y="1268640"/>
            <a:ext cx="8784720" cy="540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210"/>
              </a:spcBef>
              <a:buNone/>
              <a:tabLst>
                <a:tab algn="l" pos="0"/>
              </a:tabLst>
            </a:pP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import com.google.common.cache.CacheBuilder;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import com.google.common.cache.CacheLoader;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import com.google.common.cache.LoadingCache;</a:t>
            </a:r>
            <a:br>
              <a:rPr sz="1050"/>
            </a:b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import java.util.concurrent.ExecutionException;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import java.util.concurrent.TimeUnit;</a:t>
            </a:r>
            <a:br>
              <a:rPr sz="1050"/>
            </a:b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public class LocalGuavaCachedUserRepository {</a:t>
            </a:r>
            <a:br>
              <a:rPr sz="1050"/>
            </a:b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@Autowired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private MongoUserRepository userRepository;</a:t>
            </a:r>
            <a:br>
              <a:rPr sz="1050"/>
            </a:b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private LoadingCache&lt;String, User&gt; userCache = CacheBuilder.</a:t>
            </a:r>
            <a:r>
              <a:rPr b="1" i="1" lang="en-US" sz="1050" spc="-1" strike="noStrike">
                <a:solidFill>
                  <a:srgbClr val="000000"/>
                </a:solidFill>
                <a:latin typeface="Courier New"/>
              </a:rPr>
              <a:t>newBuilder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()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.maximumSize(1000) //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Максимальное кол-во элементов в кэше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expireAfterAccess(10, TimeUnit.</a:t>
            </a:r>
            <a:r>
              <a:rPr b="1" i="1" lang="en-US" sz="1050" spc="-1" strike="noStrike">
                <a:solidFill>
                  <a:srgbClr val="000000"/>
                </a:solidFill>
                <a:latin typeface="Courier New"/>
              </a:rPr>
              <a:t>MINUTES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) // Evict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через 10 минут после последнего обращения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expireAfterWrite(1, TimeUnit.</a:t>
            </a:r>
            <a:r>
              <a:rPr b="1" i="1" lang="en-US" sz="1050" spc="-1" strike="noStrike">
                <a:solidFill>
                  <a:srgbClr val="000000"/>
                </a:solidFill>
                <a:latin typeface="Courier New"/>
              </a:rPr>
              <a:t>HOURS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) // Evict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через час после последнего обновления записи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maximumWeight(1000000) //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Максимальный суммарный "вес" элементов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weigher((String key, User value) -&gt; value.getName().length()) //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функция посчета "веса"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recordStats() // </a:t>
            </a: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Записывать статистику использования кэша</a:t>
            </a:r>
            <a:br>
              <a:rPr sz="1050"/>
            </a:br>
            <a:r>
              <a:rPr b="1" lang="ru-RU" sz="1050" spc="-1" strike="noStrike">
                <a:solidFill>
                  <a:srgbClr val="000000"/>
                </a:solidFill>
                <a:latin typeface="Courier New"/>
              </a:rPr>
              <a:t>            .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build(new CacheLoader&lt;String, User&gt;() {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    @Override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    public User load(String userId) throws Exception {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        return userRepository.getUserById(userId);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    }</a:t>
            </a:r>
            <a:br>
              <a:rPr sz="1050"/>
            </a:b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            });</a:t>
            </a:r>
            <a:br>
              <a:rPr sz="1050"/>
            </a:b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public User getUserById(String userId) {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    try {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        </a:t>
            </a:r>
            <a:r>
              <a:rPr b="1" lang="en-US" sz="1050" spc="-1" strike="noStrike">
                <a:solidFill>
                  <a:srgbClr val="000000"/>
                </a:solidFill>
                <a:latin typeface="Courier New"/>
              </a:rPr>
              <a:t>return userCache.get(userId);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    } catch (ExecutionException e) {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        throw new RuntimeException(e.getMessage(), e);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    }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    }</a:t>
            </a:r>
            <a:br>
              <a:rPr sz="1050"/>
            </a:br>
            <a:r>
              <a:rPr b="0" lang="en-US" sz="1050" spc="-1" strike="noStrike">
                <a:solidFill>
                  <a:srgbClr val="000000"/>
                </a:solidFill>
                <a:latin typeface="Courier New"/>
              </a:rPr>
              <a:t>}</a:t>
            </a:r>
            <a:endParaRPr b="0" lang="ru-RU" sz="105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Распределенный кэш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683640" y="1600200"/>
            <a:ext cx="8064360" cy="4996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3000"/>
          </a:bodyPr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Синхронизация состояния кэша между узлами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Партиционирование кэша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Реализации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6640" indent="-286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Hazelcast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6640" indent="-286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Gemfire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6640" indent="-286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Oracle Coherence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6640" indent="-286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Distributed EhCache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6640" indent="-286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Apache Ignite (aka GridGain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4520" indent="-344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Кэш +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SQL-like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запросы +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ACID = In memory database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Hazelcast: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сценарии применения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4000"/>
          </a:bodyPr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Кэш, в дополнении к базе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Замена БД, с синхронной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асинхронной записью в БД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Распределенные блокировки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Партиционирование данных (Дата грид)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Распределенный обмен сообщениями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Queue/Topic)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8760" indent="-3387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Лицензии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34040" indent="-282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Apache 2 (open source)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34040" indent="-2822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Коммерческая с поддержкой и средствами мониторинга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8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Распределенная хэш-таблица</a:t>
            </a:r>
            <a:br>
              <a:rPr sz="4400"/>
            </a:b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key value in memory storage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67640" y="3933000"/>
            <a:ext cx="3456000" cy="2304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3000"/>
          </a:bodyPr>
          <a:p>
            <a:pPr marL="290520" indent="-290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Автовосстановление после потери узлов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290520" indent="-290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Персистентность (подключаемая пользователем)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290520" indent="-290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Поиск по значениям (предикаты,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SQL-like)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290520" indent="-290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Индексирование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1652760" y="1484640"/>
            <a:ext cx="5432400" cy="2327040"/>
          </a:xfrm>
          <a:prstGeom prst="rect">
            <a:avLst/>
          </a:prstGeom>
          <a:ln w="0">
            <a:noFill/>
          </a:ln>
        </p:spPr>
      </p:pic>
      <p:pic>
        <p:nvPicPr>
          <p:cNvPr id="99" name="Picture 3" descr=""/>
          <p:cNvPicPr/>
          <p:nvPr/>
        </p:nvPicPr>
        <p:blipFill>
          <a:blip r:embed="rId2"/>
          <a:stretch/>
        </p:blipFill>
        <p:spPr>
          <a:xfrm>
            <a:off x="4068000" y="4077000"/>
            <a:ext cx="4863960" cy="208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Вариант схемы развертывания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285480" y="1340640"/>
            <a:ext cx="8276760" cy="403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</TotalTime>
  <Application>LibreOffice/7.4.5.1$Windows_X86_64 LibreOffice_project/9c0871452b3918c1019dde9bfac75448afc4b57f</Application>
  <AppVersion>15.0000</AppVersion>
  <Words>920</Words>
  <Paragraphs>110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2017-10-23T21:00:04Z</dcterms:created>
  <dc:creator>Eugene</dc:creator>
  <dc:description/>
  <dc:language>en-US</dc:language>
  <cp:lastModifiedBy/>
  <dcterms:modified xsi:type="dcterms:W3CDTF">2023-10-20T22:15:48Z</dcterms:modified>
  <cp:revision>55</cp:revision>
  <dc:subject/>
  <dc:title>Хранение данных в оперативной памяти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14</vt:i4>
  </property>
</Properties>
</file>