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301" r:id="rId4"/>
    <p:sldId id="302" r:id="rId5"/>
    <p:sldId id="303" r:id="rId6"/>
    <p:sldId id="304" r:id="rId7"/>
    <p:sldId id="305" r:id="rId8"/>
    <p:sldId id="310" r:id="rId9"/>
    <p:sldId id="306" r:id="rId10"/>
    <p:sldId id="308" r:id="rId11"/>
    <p:sldId id="307" r:id="rId12"/>
    <p:sldId id="309" r:id="rId13"/>
    <p:sldId id="31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eveloper/cyphe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ai.moscow/pages/viewpage.action?pageId=5780295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networkx.org/documentation/stable/" TargetMode="External"/><Relationship Id="rId3" Type="http://schemas.openxmlformats.org/officeDocument/2006/relationships/hyperlink" Target="https://giraph.apache.org/" TargetMode="External"/><Relationship Id="rId7" Type="http://schemas.openxmlformats.org/officeDocument/2006/relationships/hyperlink" Target="https://graphframes.github.io/graphframes/docs/_site/index.html" TargetMode="External"/><Relationship Id="rId2" Type="http://schemas.openxmlformats.org/officeDocument/2006/relationships/hyperlink" Target="https://neo4j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ark.apache.org/graphx/" TargetMode="External"/><Relationship Id="rId5" Type="http://schemas.openxmlformats.org/officeDocument/2006/relationships/hyperlink" Target="https://orientdb.org/" TargetMode="External"/><Relationship Id="rId4" Type="http://schemas.openxmlformats.org/officeDocument/2006/relationships/hyperlink" Target="http://arangodb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656784" cy="386598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Системы хранения и обработки графов</a:t>
            </a:r>
            <a:endParaRPr lang="ru-RU" sz="4000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Neo4J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Open Source</a:t>
            </a:r>
          </a:p>
          <a:p>
            <a:r>
              <a:rPr lang="ru-RU" dirty="0" smtClean="0"/>
              <a:t>Специализированная БД для работы с графами</a:t>
            </a:r>
            <a:endParaRPr lang="en-US" dirty="0" smtClean="0"/>
          </a:p>
          <a:p>
            <a:r>
              <a:rPr lang="ru-RU" dirty="0" smtClean="0"/>
              <a:t>Хранит данные в оптимизированном формате</a:t>
            </a:r>
          </a:p>
          <a:p>
            <a:r>
              <a:rPr lang="ru-RU" dirty="0" smtClean="0"/>
              <a:t>Поддерживает кластеризацию</a:t>
            </a:r>
            <a:endParaRPr lang="en-US" dirty="0" smtClean="0"/>
          </a:p>
          <a:p>
            <a:r>
              <a:rPr lang="ru-RU" dirty="0"/>
              <a:t>Для запросов к данным используется </a:t>
            </a:r>
            <a:r>
              <a:rPr lang="en-US" dirty="0"/>
              <a:t>Cypher Query Language - </a:t>
            </a:r>
            <a:r>
              <a:rPr lang="en-US" dirty="0">
                <a:hlinkClick r:id="rId2"/>
              </a:rPr>
              <a:t>https://neo4j.com/developer/cypher/</a:t>
            </a:r>
            <a:endParaRPr lang="en-US" dirty="0"/>
          </a:p>
          <a:p>
            <a:r>
              <a:rPr lang="ru-RU" dirty="0" smtClean="0"/>
              <a:t>Есть драйвера для работы из </a:t>
            </a:r>
            <a:r>
              <a:rPr lang="en-US" dirty="0" smtClean="0"/>
              <a:t>java\</a:t>
            </a:r>
            <a:r>
              <a:rPr lang="en-US" dirty="0" err="1" smtClean="0"/>
              <a:t>scala</a:t>
            </a:r>
            <a:endParaRPr lang="en-US" dirty="0" smtClean="0"/>
          </a:p>
          <a:p>
            <a:r>
              <a:rPr lang="ru-RU" dirty="0" smtClean="0"/>
              <a:t>Есть интеграция с </a:t>
            </a:r>
            <a:r>
              <a:rPr lang="en-US" dirty="0" smtClean="0"/>
              <a:t>Apache Spark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8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</a:t>
            </a:r>
            <a:r>
              <a:rPr lang="en-US" dirty="0" err="1" smtClean="0"/>
              <a:t>GraphX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/>
          </a:bodyPr>
          <a:lstStyle/>
          <a:p>
            <a:r>
              <a:rPr lang="en-US" dirty="0" smtClean="0"/>
              <a:t>Open Source</a:t>
            </a:r>
          </a:p>
          <a:p>
            <a:r>
              <a:rPr lang="ru-RU" dirty="0" smtClean="0"/>
              <a:t>Расширение </a:t>
            </a:r>
            <a:r>
              <a:rPr lang="en-US" dirty="0" smtClean="0"/>
              <a:t>Apache Spark</a:t>
            </a:r>
            <a:endParaRPr lang="ru-RU" dirty="0" smtClean="0"/>
          </a:p>
          <a:p>
            <a:r>
              <a:rPr lang="ru-RU" dirty="0" smtClean="0"/>
              <a:t>Данные в </a:t>
            </a:r>
            <a:r>
              <a:rPr lang="en-US" dirty="0" smtClean="0"/>
              <a:t>Spark </a:t>
            </a:r>
            <a:r>
              <a:rPr lang="ru-RU" dirty="0" smtClean="0"/>
              <a:t>не хранятся, а загружаются и сохраняются во внешних к </a:t>
            </a:r>
            <a:r>
              <a:rPr lang="en-US" dirty="0" smtClean="0"/>
              <a:t>Spark </a:t>
            </a:r>
            <a:r>
              <a:rPr lang="ru-RU" dirty="0" smtClean="0"/>
              <a:t>файла</a:t>
            </a:r>
            <a:r>
              <a:rPr lang="en-US" dirty="0" smtClean="0"/>
              <a:t>x</a:t>
            </a:r>
          </a:p>
          <a:p>
            <a:r>
              <a:rPr lang="ru-RU" dirty="0" smtClean="0"/>
              <a:t>Работает в распределенном режима, способен обрабатывать большие объемы данных</a:t>
            </a:r>
          </a:p>
          <a:p>
            <a:r>
              <a:rPr lang="ru-RU" dirty="0" smtClean="0"/>
              <a:t>Логика пишется на </a:t>
            </a:r>
            <a:r>
              <a:rPr lang="en-US" dirty="0" smtClean="0"/>
              <a:t>java\</a:t>
            </a:r>
            <a:r>
              <a:rPr lang="en-US" dirty="0" err="1" smtClean="0"/>
              <a:t>scala</a:t>
            </a:r>
            <a:r>
              <a:rPr lang="en-US" dirty="0" smtClean="0"/>
              <a:t>\python </a:t>
            </a:r>
            <a:r>
              <a:rPr lang="ru-RU" dirty="0" smtClean="0"/>
              <a:t>и не ограничена 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ru-RU" dirty="0" smtClean="0"/>
              <a:t>подобным языком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874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/>
          </a:bodyPr>
          <a:lstStyle/>
          <a:p>
            <a:r>
              <a:rPr lang="ru-RU" dirty="0" smtClean="0"/>
              <a:t>Предложить свой </a:t>
            </a:r>
            <a:r>
              <a:rPr lang="en-US" dirty="0" smtClean="0"/>
              <a:t>dataset </a:t>
            </a:r>
            <a:r>
              <a:rPr lang="ru-RU" dirty="0" smtClean="0"/>
              <a:t>или выбрать из предложенных</a:t>
            </a:r>
            <a:r>
              <a:rPr lang="en-US" dirty="0" smtClean="0"/>
              <a:t> </a:t>
            </a:r>
            <a:r>
              <a:rPr lang="ru-RU" dirty="0" smtClean="0"/>
              <a:t>на </a:t>
            </a:r>
            <a:r>
              <a:rPr lang="en-US" dirty="0">
                <a:hlinkClick r:id="rId2"/>
              </a:rPr>
              <a:t>https://mai.moscow/pages/viewpage.action?pageId=57802958</a:t>
            </a:r>
            <a:endParaRPr lang="ru-RU" dirty="0" smtClean="0"/>
          </a:p>
          <a:p>
            <a:r>
              <a:rPr lang="ru-RU" dirty="0" smtClean="0"/>
              <a:t>Разработать объектную модель представления графа на </a:t>
            </a:r>
            <a:r>
              <a:rPr lang="en-US" dirty="0" smtClean="0"/>
              <a:t>java\</a:t>
            </a:r>
            <a:r>
              <a:rPr lang="en-US" dirty="0" err="1" smtClean="0"/>
              <a:t>scala</a:t>
            </a:r>
            <a:r>
              <a:rPr lang="en-US" dirty="0" smtClean="0"/>
              <a:t>\python</a:t>
            </a:r>
          </a:p>
          <a:p>
            <a:r>
              <a:rPr lang="ru-RU" dirty="0" smtClean="0"/>
              <a:t>Загрузить выбранный </a:t>
            </a:r>
            <a:r>
              <a:rPr lang="en-US" dirty="0" smtClean="0"/>
              <a:t>dataset</a:t>
            </a:r>
          </a:p>
          <a:p>
            <a:r>
              <a:rPr lang="ru-RU" dirty="0" smtClean="0"/>
              <a:t>Реализовать любой из алгоритмов </a:t>
            </a:r>
            <a:r>
              <a:rPr lang="en-US" dirty="0" err="1" smtClean="0"/>
              <a:t>bfs</a:t>
            </a:r>
            <a:r>
              <a:rPr lang="en-US" dirty="0" smtClean="0"/>
              <a:t>\</a:t>
            </a:r>
            <a:r>
              <a:rPr lang="en-US" dirty="0" err="1" smtClean="0"/>
              <a:t>dfs</a:t>
            </a:r>
            <a:r>
              <a:rPr lang="en-US" dirty="0" smtClean="0"/>
              <a:t>\</a:t>
            </a:r>
            <a:r>
              <a:rPr lang="en-US" dirty="0" err="1" smtClean="0"/>
              <a:t>Dijkstra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06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Appendix: </a:t>
            </a:r>
            <a:r>
              <a:rPr lang="ru-RU" sz="3200" dirty="0"/>
              <a:t>Способы представления графа</a:t>
            </a:r>
            <a:endParaRPr lang="ru-RU" sz="32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97659" y="3414829"/>
            <a:ext cx="5094421" cy="2273668"/>
          </a:xfrm>
        </p:spPr>
        <p:txBody>
          <a:bodyPr>
            <a:normAutofit/>
          </a:bodyPr>
          <a:lstStyle/>
          <a:p>
            <a:r>
              <a:rPr lang="ru-RU" dirty="0" smtClean="0"/>
              <a:t>Список смежности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ru-RU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30020"/>
              </p:ext>
            </p:extLst>
          </p:nvPr>
        </p:nvGraphicFramePr>
        <p:xfrm>
          <a:off x="492204" y="1700808"/>
          <a:ext cx="328770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1927">
                  <a:extLst>
                    <a:ext uri="{9D8B030D-6E8A-4147-A177-3AD203B41FA5}">
                      <a16:colId xmlns:a16="http://schemas.microsoft.com/office/drawing/2014/main" val="1463454718"/>
                    </a:ext>
                  </a:extLst>
                </a:gridCol>
                <a:gridCol w="821927">
                  <a:extLst>
                    <a:ext uri="{9D8B030D-6E8A-4147-A177-3AD203B41FA5}">
                      <a16:colId xmlns:a16="http://schemas.microsoft.com/office/drawing/2014/main" val="1871020184"/>
                    </a:ext>
                  </a:extLst>
                </a:gridCol>
                <a:gridCol w="821927">
                  <a:extLst>
                    <a:ext uri="{9D8B030D-6E8A-4147-A177-3AD203B41FA5}">
                      <a16:colId xmlns:a16="http://schemas.microsoft.com/office/drawing/2014/main" val="3458956899"/>
                    </a:ext>
                  </a:extLst>
                </a:gridCol>
                <a:gridCol w="821927">
                  <a:extLst>
                    <a:ext uri="{9D8B030D-6E8A-4147-A177-3AD203B41FA5}">
                      <a16:colId xmlns:a16="http://schemas.microsoft.com/office/drawing/2014/main" val="17313416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13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83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571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492125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1042400"/>
            <a:ext cx="4132947" cy="2345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Матрица смежности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491276"/>
              </p:ext>
            </p:extLst>
          </p:nvPr>
        </p:nvGraphicFramePr>
        <p:xfrm>
          <a:off x="410423" y="4115137"/>
          <a:ext cx="3369489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3163">
                  <a:extLst>
                    <a:ext uri="{9D8B030D-6E8A-4147-A177-3AD203B41FA5}">
                      <a16:colId xmlns:a16="http://schemas.microsoft.com/office/drawing/2014/main" val="3233365216"/>
                    </a:ext>
                  </a:extLst>
                </a:gridCol>
                <a:gridCol w="1123163">
                  <a:extLst>
                    <a:ext uri="{9D8B030D-6E8A-4147-A177-3AD203B41FA5}">
                      <a16:colId xmlns:a16="http://schemas.microsoft.com/office/drawing/2014/main" val="3919123858"/>
                    </a:ext>
                  </a:extLst>
                </a:gridCol>
                <a:gridCol w="1123163">
                  <a:extLst>
                    <a:ext uri="{9D8B030D-6E8A-4147-A177-3AD203B41FA5}">
                      <a16:colId xmlns:a16="http://schemas.microsoft.com/office/drawing/2014/main" val="736889070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[B, C]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[1, 2]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99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[A]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[3]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77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[B]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[12]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935004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427984" y="1124744"/>
            <a:ext cx="4104456" cy="2345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Список ребер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90227"/>
              </p:ext>
            </p:extLst>
          </p:nvPr>
        </p:nvGraphicFramePr>
        <p:xfrm>
          <a:off x="4716016" y="1741322"/>
          <a:ext cx="1839978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9989">
                  <a:extLst>
                    <a:ext uri="{9D8B030D-6E8A-4147-A177-3AD203B41FA5}">
                      <a16:colId xmlns:a16="http://schemas.microsoft.com/office/drawing/2014/main" val="1384990902"/>
                    </a:ext>
                  </a:extLst>
                </a:gridCol>
                <a:gridCol w="919989">
                  <a:extLst>
                    <a:ext uri="{9D8B030D-6E8A-4147-A177-3AD203B41FA5}">
                      <a16:colId xmlns:a16="http://schemas.microsoft.com/office/drawing/2014/main" val="27088888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A-&gt;B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441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B-&gt;C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038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C-&gt;A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252661"/>
                  </a:ext>
                </a:extLst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492908" y="3406620"/>
            <a:ext cx="4155057" cy="3118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Матрица инцидентности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449266"/>
              </p:ext>
            </p:extLst>
          </p:nvPr>
        </p:nvGraphicFramePr>
        <p:xfrm>
          <a:off x="4716016" y="4693638"/>
          <a:ext cx="335914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9715">
                  <a:extLst>
                    <a:ext uri="{9D8B030D-6E8A-4147-A177-3AD203B41FA5}">
                      <a16:colId xmlns:a16="http://schemas.microsoft.com/office/drawing/2014/main" val="930020541"/>
                    </a:ext>
                  </a:extLst>
                </a:gridCol>
                <a:gridCol w="1119715">
                  <a:extLst>
                    <a:ext uri="{9D8B030D-6E8A-4147-A177-3AD203B41FA5}">
                      <a16:colId xmlns:a16="http://schemas.microsoft.com/office/drawing/2014/main" val="3784746903"/>
                    </a:ext>
                  </a:extLst>
                </a:gridCol>
                <a:gridCol w="1119715">
                  <a:extLst>
                    <a:ext uri="{9D8B030D-6E8A-4147-A177-3AD203B41FA5}">
                      <a16:colId xmlns:a16="http://schemas.microsoft.com/office/drawing/2014/main" val="23809562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163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858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05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22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Граф</a:t>
            </a:r>
            <a:r>
              <a:rPr lang="ru-RU" dirty="0"/>
              <a:t> — математическая абстракция реальной системы объектов любой природы, обладающих парными связями. Граф как математический объект есть совокупность двух множеств — множества самих объектов, называемого множеством вершин и множеством их парных связей, называемой множеством рёбер. Элемент множества рёбер есть пара элементов множества вершин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В определении описаны 3 сущности, которые будут полезны при работе с графами:</a:t>
            </a:r>
          </a:p>
          <a:p>
            <a:pPr lvl="1"/>
            <a:r>
              <a:rPr lang="ru-RU" dirty="0"/>
              <a:t>Вершина </a:t>
            </a:r>
            <a:r>
              <a:rPr lang="ru-RU" dirty="0" smtClean="0"/>
              <a:t>(</a:t>
            </a:r>
            <a:r>
              <a:rPr lang="ru-RU" dirty="0" err="1" smtClean="0"/>
              <a:t>Vertex</a:t>
            </a:r>
            <a:r>
              <a:rPr lang="ru-RU" dirty="0"/>
              <a:t>) и её атрибуты (например название)</a:t>
            </a:r>
          </a:p>
          <a:p>
            <a:pPr lvl="1"/>
            <a:r>
              <a:rPr lang="ru-RU" dirty="0"/>
              <a:t>Ребро (</a:t>
            </a:r>
            <a:r>
              <a:rPr lang="ru-RU" dirty="0" err="1"/>
              <a:t>Edge</a:t>
            </a:r>
            <a:r>
              <a:rPr lang="ru-RU" dirty="0"/>
              <a:t>) и его атрибуты (вес. направление, </a:t>
            </a:r>
            <a:r>
              <a:rPr lang="ru-RU" dirty="0" err="1"/>
              <a:t>etc</a:t>
            </a:r>
            <a:r>
              <a:rPr lang="ru-RU" dirty="0"/>
              <a:t>)</a:t>
            </a:r>
          </a:p>
          <a:p>
            <a:pPr lvl="1"/>
            <a:r>
              <a:rPr lang="ru-RU" dirty="0" err="1"/>
              <a:t>Triplet</a:t>
            </a:r>
            <a:r>
              <a:rPr lang="ru-RU" dirty="0"/>
              <a:t> - сущность включающая в себя две вершины и ребро их соединяющее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353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Пусть V – непустое множество, [V]</a:t>
            </a:r>
            <a:r>
              <a:rPr lang="ru-RU" baseline="30000" dirty="0"/>
              <a:t>r</a:t>
            </a:r>
            <a:r>
              <a:rPr lang="ru-RU" dirty="0"/>
              <a:t> – множество всех его r-элементных подмножеств.</a:t>
            </a:r>
            <a:br>
              <a:rPr lang="ru-RU" dirty="0"/>
            </a:br>
            <a:r>
              <a:rPr lang="ru-RU" b="1" dirty="0"/>
              <a:t>Графом</a:t>
            </a:r>
            <a:r>
              <a:rPr lang="ru-RU" dirty="0"/>
              <a:t> называется пара множеств G = (V, E), где E ⊆ [V]</a:t>
            </a:r>
            <a:r>
              <a:rPr lang="ru-RU" baseline="30000" dirty="0"/>
              <a:t>2</a:t>
            </a:r>
            <a:r>
              <a:rPr lang="ru-RU" dirty="0"/>
              <a:t>, то есть E – произвольное подмножество множества [V]</a:t>
            </a:r>
            <a:r>
              <a:rPr lang="ru-RU" baseline="30000" dirty="0"/>
              <a:t>2</a:t>
            </a:r>
            <a:endParaRPr lang="ru-RU" dirty="0"/>
          </a:p>
          <a:p>
            <a:r>
              <a:rPr lang="ru-RU" dirty="0"/>
              <a:t>В </a:t>
            </a:r>
            <a:r>
              <a:rPr lang="ru-RU" b="1" dirty="0"/>
              <a:t>ориентированном графе</a:t>
            </a:r>
            <a:r>
              <a:rPr lang="ru-RU" dirty="0"/>
              <a:t> или </a:t>
            </a:r>
            <a:r>
              <a:rPr lang="ru-RU" b="1" dirty="0"/>
              <a:t>орграфе </a:t>
            </a:r>
            <a:r>
              <a:rPr lang="ru-RU" dirty="0"/>
              <a:t>ребро - это упорядоченная пара вершин.</a:t>
            </a:r>
          </a:p>
          <a:p>
            <a:r>
              <a:rPr lang="ru-RU" dirty="0"/>
              <a:t>В </a:t>
            </a:r>
            <a:r>
              <a:rPr lang="ru-RU" b="1" dirty="0"/>
              <a:t>неориентированном графе</a:t>
            </a:r>
            <a:r>
              <a:rPr lang="ru-RU" dirty="0"/>
              <a:t> ребро это не упорядоченная пара вершин.</a:t>
            </a:r>
          </a:p>
          <a:p>
            <a:r>
              <a:rPr lang="ru-RU" b="1" dirty="0"/>
              <a:t>Обыкновенный граф</a:t>
            </a:r>
            <a:r>
              <a:rPr lang="ru-RU" dirty="0"/>
              <a:t> - это неориентированный граф, который не содержат петель (ребер (a, a)) и кратных ребер.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83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Типовые задачи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Обход </a:t>
            </a:r>
            <a:r>
              <a:rPr lang="ru-RU" dirty="0" smtClean="0"/>
              <a:t>графа</a:t>
            </a:r>
          </a:p>
          <a:p>
            <a:pPr lvl="1"/>
            <a:r>
              <a:rPr lang="ru-RU" dirty="0" smtClean="0"/>
              <a:t>необходимо </a:t>
            </a:r>
            <a:r>
              <a:rPr lang="ru-RU" dirty="0"/>
              <a:t>посетить все вершины </a:t>
            </a:r>
            <a:r>
              <a:rPr lang="ru-RU" dirty="0" smtClean="0"/>
              <a:t>графа</a:t>
            </a:r>
          </a:p>
          <a:p>
            <a:pPr lvl="1"/>
            <a:r>
              <a:rPr lang="ru-RU" dirty="0" smtClean="0"/>
              <a:t>нахождение </a:t>
            </a:r>
            <a:r>
              <a:rPr lang="ru-RU" dirty="0" err="1" smtClean="0"/>
              <a:t>эйлерова</a:t>
            </a:r>
            <a:r>
              <a:rPr lang="ru-RU" dirty="0" smtClean="0"/>
              <a:t> пути</a:t>
            </a:r>
            <a:endParaRPr lang="ru-RU" dirty="0"/>
          </a:p>
          <a:p>
            <a:r>
              <a:rPr lang="ru-RU" dirty="0"/>
              <a:t>Поиск путей в графе</a:t>
            </a:r>
          </a:p>
          <a:p>
            <a:pPr lvl="1"/>
            <a:r>
              <a:rPr lang="ru-RU" dirty="0" smtClean="0"/>
              <a:t>поиск </a:t>
            </a:r>
            <a:r>
              <a:rPr lang="ru-RU" dirty="0"/>
              <a:t>кратчайшего пути в графе между 2-мя вершинами</a:t>
            </a:r>
          </a:p>
          <a:p>
            <a:pPr lvl="1"/>
            <a:r>
              <a:rPr lang="ru-RU" dirty="0"/>
              <a:t>п</a:t>
            </a:r>
            <a:r>
              <a:rPr lang="ru-RU" dirty="0" smtClean="0"/>
              <a:t>оиск </a:t>
            </a:r>
            <a:r>
              <a:rPr lang="ru-RU" dirty="0"/>
              <a:t>n-кратчайших путей между 2-мя вершинами</a:t>
            </a:r>
          </a:p>
          <a:p>
            <a:r>
              <a:rPr lang="ru-RU" dirty="0" smtClean="0"/>
              <a:t>Поиск связных компонент</a:t>
            </a:r>
          </a:p>
          <a:p>
            <a:pPr lvl="1"/>
            <a:r>
              <a:rPr lang="ru-RU" dirty="0" smtClean="0"/>
              <a:t>Выделение сообществ в социальных сетях</a:t>
            </a:r>
          </a:p>
          <a:p>
            <a:pPr lvl="1"/>
            <a:r>
              <a:rPr lang="en-US" dirty="0" smtClean="0"/>
              <a:t>Page Rank</a:t>
            </a:r>
            <a:endParaRPr lang="ru-RU" dirty="0"/>
          </a:p>
          <a:p>
            <a:r>
              <a:rPr lang="ru-RU" dirty="0"/>
              <a:t>Поиск </a:t>
            </a:r>
            <a:r>
              <a:rPr lang="ru-RU" dirty="0" smtClean="0"/>
              <a:t>циклов</a:t>
            </a:r>
            <a:r>
              <a:rPr lang="en-US" dirty="0" smtClean="0"/>
              <a:t>, </a:t>
            </a:r>
            <a:r>
              <a:rPr lang="ru-RU" dirty="0" smtClean="0"/>
              <a:t>проверка на ацикличность</a:t>
            </a:r>
          </a:p>
          <a:p>
            <a:r>
              <a:rPr lang="ru-RU" dirty="0" smtClean="0"/>
              <a:t>Нахождение минимальных деревьев</a:t>
            </a:r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68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Алгоритмы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Обход </a:t>
            </a:r>
            <a:r>
              <a:rPr lang="ru-RU" dirty="0" smtClean="0"/>
              <a:t>графа</a:t>
            </a:r>
          </a:p>
          <a:p>
            <a:pPr lvl="1"/>
            <a:r>
              <a:rPr lang="ru-RU" dirty="0" smtClean="0"/>
              <a:t>поиск в ширину</a:t>
            </a:r>
            <a:r>
              <a:rPr lang="en-US" dirty="0" smtClean="0"/>
              <a:t> (bread-first search, BFS)</a:t>
            </a:r>
            <a:endParaRPr lang="ru-RU" dirty="0" smtClean="0"/>
          </a:p>
          <a:p>
            <a:pPr lvl="1"/>
            <a:r>
              <a:rPr lang="ru-RU" dirty="0" smtClean="0"/>
              <a:t>поиск в глубину (</a:t>
            </a:r>
            <a:r>
              <a:rPr lang="en-US" dirty="0" smtClean="0"/>
              <a:t>deep-first search, DFS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Поиск путей в графе</a:t>
            </a:r>
          </a:p>
          <a:p>
            <a:pPr lvl="1"/>
            <a:r>
              <a:rPr lang="ru-RU" dirty="0" smtClean="0"/>
              <a:t>Алгоритм </a:t>
            </a:r>
            <a:r>
              <a:rPr lang="ru-RU" dirty="0" err="1" smtClean="0"/>
              <a:t>Дейкстры</a:t>
            </a:r>
            <a:endParaRPr lang="ru-RU" dirty="0"/>
          </a:p>
          <a:p>
            <a:pPr lvl="1"/>
            <a:r>
              <a:rPr lang="en-US" dirty="0"/>
              <a:t>yen's k-shortest path algorithm</a:t>
            </a:r>
            <a:endParaRPr lang="ru-RU" dirty="0"/>
          </a:p>
          <a:p>
            <a:r>
              <a:rPr lang="ru-RU" dirty="0" smtClean="0"/>
              <a:t>Алгоритмы кластеризации или поиск областей сильной связности</a:t>
            </a:r>
          </a:p>
          <a:p>
            <a:pPr lvl="1"/>
            <a:r>
              <a:rPr lang="en-US" dirty="0" smtClean="0"/>
              <a:t>Page Rank</a:t>
            </a:r>
            <a:endParaRPr lang="ru-RU" dirty="0" smtClean="0"/>
          </a:p>
          <a:p>
            <a:pPr lvl="1"/>
            <a:r>
              <a:rPr lang="ru-RU" dirty="0"/>
              <a:t>Алгоритм </a:t>
            </a:r>
            <a:r>
              <a:rPr lang="ru-RU" dirty="0" err="1"/>
              <a:t>Косарайю</a:t>
            </a:r>
            <a:endParaRPr lang="ru-RU" dirty="0"/>
          </a:p>
          <a:p>
            <a:pPr lvl="1"/>
            <a:r>
              <a:rPr lang="ru-RU" dirty="0"/>
              <a:t>Алгоритм </a:t>
            </a:r>
            <a:r>
              <a:rPr lang="ru-RU" dirty="0" err="1" smtClean="0"/>
              <a:t>Тарьяна</a:t>
            </a:r>
            <a:endParaRPr lang="ru-RU" dirty="0" smtClean="0"/>
          </a:p>
          <a:p>
            <a:r>
              <a:rPr lang="ru-RU" dirty="0" smtClean="0"/>
              <a:t>Нахождение минимальных деревьев</a:t>
            </a:r>
          </a:p>
          <a:p>
            <a:pPr lvl="1"/>
            <a:r>
              <a:rPr lang="ru-RU" dirty="0"/>
              <a:t>Алгоритм </a:t>
            </a:r>
            <a:r>
              <a:rPr lang="ru-RU" dirty="0" err="1" smtClean="0"/>
              <a:t>Краскала</a:t>
            </a:r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5248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BFS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274302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Выбираем корневую вершину и добавляем в очередь обработки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Извлекаем вершину из очереди обработки, помечаем как посещенную и ищем все смежные вершины. Все не помеченные как посещенные добавляем в очередь обработки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Повторяем рекурсивно пункт 2 пока очередь не опустеет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81" y="3754338"/>
            <a:ext cx="7724775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Поиск в глубину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25617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 своему подходу алгоритм напоминает обход дерева:</a:t>
            </a:r>
          </a:p>
          <a:p>
            <a:pPr lvl="1"/>
            <a:r>
              <a:rPr lang="ru-RU" dirty="0" smtClean="0"/>
              <a:t>В алгоритме на следующем шаге рекурсии выбирается первая смежная вершина</a:t>
            </a:r>
          </a:p>
          <a:p>
            <a:pPr lvl="1"/>
            <a:r>
              <a:rPr lang="ru-RU" dirty="0" smtClean="0"/>
              <a:t>Если у вершины нет смежных, то возвращаемся на предыдущий шаг рекурсии и выбираем следующую необработанную смежную вершину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45024"/>
            <a:ext cx="8691789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Дейкстры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30657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Находит кратчайший путь между 2-мя вершинами - корневой и целевой</a:t>
            </a:r>
          </a:p>
          <a:p>
            <a:r>
              <a:rPr lang="ru-RU" dirty="0" smtClean="0"/>
              <a:t>Является модификацией алгоритма </a:t>
            </a:r>
            <a:r>
              <a:rPr lang="en-US" dirty="0" smtClean="0"/>
              <a:t>BFS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Для каждой посещенной вершины запоминаем путь и расстояние от корневой вершины</a:t>
            </a:r>
          </a:p>
          <a:p>
            <a:pPr lvl="1"/>
            <a:r>
              <a:rPr lang="ru-RU" dirty="0" smtClean="0"/>
              <a:t>При повторном посещении вершин выбираем кратчайший путь между уже сохраненным и текущим. Если лучшим является текущий, то добавляем в очередь обработки все смежные с обрабатываемой вершины</a:t>
            </a:r>
          </a:p>
          <a:p>
            <a:pPr lvl="1"/>
            <a:r>
              <a:rPr lang="ru-RU" dirty="0" smtClean="0"/>
              <a:t>Повторяем процедуру, пока очередь обработки не пуста или среди посещенных есть целевая и расстояние до нее меньше чем до всех вершин в очереди обработки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79668"/>
            <a:ext cx="8947791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Системы обработки и хранения</a:t>
            </a:r>
            <a:endParaRPr lang="ru-RU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0669" y="1011316"/>
            <a:ext cx="8229600" cy="5009972"/>
          </a:xfrm>
        </p:spPr>
        <p:txBody>
          <a:bodyPr>
            <a:normAutofit/>
          </a:bodyPr>
          <a:lstStyle/>
          <a:p>
            <a:r>
              <a:rPr lang="ru-RU" dirty="0" smtClean="0"/>
              <a:t>Хранение и обработка:</a:t>
            </a:r>
          </a:p>
          <a:p>
            <a:pPr lvl="1"/>
            <a:r>
              <a:rPr lang="en-US" dirty="0" smtClean="0"/>
              <a:t>Neo4j - </a:t>
            </a:r>
            <a:r>
              <a:rPr lang="en-US" dirty="0">
                <a:hlinkClick r:id="rId2"/>
              </a:rPr>
              <a:t>https://neo4j.com/</a:t>
            </a:r>
            <a:endParaRPr lang="en-US" dirty="0" smtClean="0"/>
          </a:p>
          <a:p>
            <a:pPr lvl="1"/>
            <a:r>
              <a:rPr lang="en-US" dirty="0" err="1" smtClean="0"/>
              <a:t>Giraph</a:t>
            </a:r>
            <a:r>
              <a:rPr lang="en-US" dirty="0" smtClean="0"/>
              <a:t> - </a:t>
            </a:r>
            <a:r>
              <a:rPr lang="en-US" dirty="0">
                <a:hlinkClick r:id="rId3"/>
              </a:rPr>
              <a:t>https://giraph.apache.org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ru-RU" dirty="0" err="1" smtClean="0"/>
              <a:t>ArangoDB</a:t>
            </a:r>
            <a:r>
              <a:rPr lang="en-US" dirty="0"/>
              <a:t> - </a:t>
            </a:r>
            <a:r>
              <a:rPr lang="en-US" dirty="0">
                <a:hlinkClick r:id="rId4"/>
              </a:rPr>
              <a:t>http://arangodb.com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r>
              <a:rPr lang="ru-RU" dirty="0" err="1" smtClean="0"/>
              <a:t>OrientDB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>
                <a:hlinkClick r:id="rId5"/>
              </a:rPr>
              <a:t>https://orientdb.org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ru-RU" dirty="0" smtClean="0"/>
              <a:t>Обработка</a:t>
            </a:r>
            <a:endParaRPr lang="ru-RU" dirty="0"/>
          </a:p>
          <a:p>
            <a:pPr lvl="1"/>
            <a:r>
              <a:rPr lang="en-US" dirty="0" smtClean="0"/>
              <a:t>Spark </a:t>
            </a:r>
            <a:r>
              <a:rPr lang="en-US" dirty="0" err="1" smtClean="0"/>
              <a:t>GraphX</a:t>
            </a:r>
            <a:r>
              <a:rPr lang="en-US" dirty="0" smtClean="0"/>
              <a:t> - </a:t>
            </a:r>
            <a:r>
              <a:rPr lang="ru-RU" dirty="0" smtClean="0">
                <a:hlinkClick r:id="rId6"/>
              </a:rPr>
              <a:t>документация</a:t>
            </a:r>
            <a:endParaRPr lang="en-US" dirty="0" smtClean="0"/>
          </a:p>
          <a:p>
            <a:pPr lvl="1"/>
            <a:r>
              <a:rPr lang="en-US" dirty="0" smtClean="0"/>
              <a:t>Spark </a:t>
            </a:r>
            <a:r>
              <a:rPr lang="en-US" dirty="0" err="1" smtClean="0"/>
              <a:t>Graphframes</a:t>
            </a:r>
            <a:r>
              <a:rPr lang="en-US" dirty="0" smtClean="0"/>
              <a:t> - </a:t>
            </a:r>
            <a:r>
              <a:rPr lang="ru-RU" dirty="0" smtClean="0">
                <a:hlinkClick r:id="rId7"/>
              </a:rPr>
              <a:t>документация</a:t>
            </a:r>
            <a:endParaRPr lang="en-US" dirty="0" smtClean="0"/>
          </a:p>
          <a:p>
            <a:pPr lvl="1"/>
            <a:r>
              <a:rPr lang="en-US" dirty="0" err="1" smtClean="0"/>
              <a:t>NetworkX</a:t>
            </a:r>
            <a:r>
              <a:rPr lang="ru-RU" dirty="0" smtClean="0"/>
              <a:t> - </a:t>
            </a:r>
            <a:r>
              <a:rPr lang="ru-RU" dirty="0" smtClean="0">
                <a:hlinkClick r:id="rId8"/>
              </a:rPr>
              <a:t>документация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414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16570</TotalTime>
  <Words>687</Words>
  <Application>Microsoft Office PowerPoint</Application>
  <PresentationFormat>Экран (4:3)</PresentationFormat>
  <Paragraphs>136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Презентация PowerPoint</vt:lpstr>
      <vt:lpstr>Определения</vt:lpstr>
      <vt:lpstr>Определения</vt:lpstr>
      <vt:lpstr>Типовые задачи</vt:lpstr>
      <vt:lpstr>Алгоритмы</vt:lpstr>
      <vt:lpstr>BFS</vt:lpstr>
      <vt:lpstr>Поиск в глубину</vt:lpstr>
      <vt:lpstr>Алгоритм Дейкстры</vt:lpstr>
      <vt:lpstr>Системы обработки и хранения</vt:lpstr>
      <vt:lpstr>Neo4J</vt:lpstr>
      <vt:lpstr>Spark GraphX</vt:lpstr>
      <vt:lpstr>Задание</vt:lpstr>
      <vt:lpstr>Appendix: Способы представления графа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150</cp:revision>
  <dcterms:created xsi:type="dcterms:W3CDTF">2016-11-20T17:12:08Z</dcterms:created>
  <dcterms:modified xsi:type="dcterms:W3CDTF">2021-02-12T16:52:20Z</dcterms:modified>
</cp:coreProperties>
</file>