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89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19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18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559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404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65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1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03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384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86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4A75F-8D2C-4329-8302-8A19E805652B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8B391-35A8-47DF-AA5C-9E0B8B92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98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dirty="0" smtClean="0"/>
              <a:t>Инструкция </a:t>
            </a:r>
            <a:r>
              <a:rPr lang="en-US" dirty="0" smtClean="0"/>
              <a:t>Group by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8568952" cy="4320480"/>
          </a:xfrm>
        </p:spPr>
        <p:txBody>
          <a:bodyPr/>
          <a:lstStyle/>
          <a:p>
            <a:pPr algn="just"/>
            <a:r>
              <a:rPr lang="en-US" dirty="0" smtClean="0"/>
              <a:t>Select &lt;</a:t>
            </a:r>
            <a:r>
              <a:rPr lang="ru-RU" dirty="0" smtClean="0"/>
              <a:t>список элементов выборки</a:t>
            </a:r>
            <a:r>
              <a:rPr lang="en-US" dirty="0" smtClean="0"/>
              <a:t>&gt;</a:t>
            </a:r>
            <a:endParaRPr lang="ru-RU" dirty="0" smtClean="0"/>
          </a:p>
          <a:p>
            <a:pPr algn="just"/>
            <a:r>
              <a:rPr lang="en-US" dirty="0" smtClean="0"/>
              <a:t>From &lt;</a:t>
            </a:r>
            <a:r>
              <a:rPr lang="ru-RU" dirty="0" smtClean="0"/>
              <a:t>список объектов выборки</a:t>
            </a:r>
            <a:r>
              <a:rPr lang="en-US" dirty="0" smtClean="0"/>
              <a:t>&gt;</a:t>
            </a:r>
            <a:endParaRPr lang="ru-RU" dirty="0" smtClean="0"/>
          </a:p>
          <a:p>
            <a:pPr algn="just"/>
            <a:r>
              <a:rPr lang="en-US" dirty="0" smtClean="0"/>
              <a:t>Where &lt;</a:t>
            </a:r>
            <a:r>
              <a:rPr lang="ru-RU" dirty="0" smtClean="0"/>
              <a:t>условие</a:t>
            </a:r>
            <a:r>
              <a:rPr lang="en-US" dirty="0" smtClean="0"/>
              <a:t> </a:t>
            </a:r>
            <a:r>
              <a:rPr lang="ru-RU" dirty="0" smtClean="0"/>
              <a:t>выборки</a:t>
            </a:r>
            <a:r>
              <a:rPr lang="en-US" dirty="0" smtClean="0"/>
              <a:t>&gt;</a:t>
            </a:r>
          </a:p>
          <a:p>
            <a:pPr algn="just"/>
            <a:r>
              <a:rPr lang="en-US" dirty="0" smtClean="0"/>
              <a:t>			ROLLUP(set)</a:t>
            </a:r>
          </a:p>
          <a:p>
            <a:pPr algn="just"/>
            <a:r>
              <a:rPr lang="en-US" dirty="0" smtClean="0"/>
              <a:t>GROUP BY</a:t>
            </a:r>
            <a:r>
              <a:rPr lang="ru-RU" dirty="0" smtClean="0"/>
              <a:t> </a:t>
            </a:r>
            <a:r>
              <a:rPr lang="en-US" dirty="0" smtClean="0"/>
              <a:t>		CUBE(set)	HAVING &lt;</a:t>
            </a:r>
            <a:r>
              <a:rPr lang="ru-RU" dirty="0" smtClean="0"/>
              <a:t>условие</a:t>
            </a:r>
            <a:r>
              <a:rPr lang="en-US" dirty="0" smtClean="0"/>
              <a:t>&gt;</a:t>
            </a:r>
          </a:p>
          <a:p>
            <a:pPr algn="just"/>
            <a:r>
              <a:rPr lang="en-US" dirty="0"/>
              <a:t>	</a:t>
            </a:r>
            <a:r>
              <a:rPr lang="en-US" dirty="0" smtClean="0"/>
              <a:t>		GROUPING(set)</a:t>
            </a:r>
            <a:endParaRPr lang="ru-RU" dirty="0"/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2411760" y="4071315"/>
            <a:ext cx="576064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575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Запрос с контролем группировки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en-US" sz="2400" dirty="0"/>
              <a:t>select </a:t>
            </a:r>
            <a:r>
              <a:rPr lang="en-US" sz="2400" dirty="0" err="1"/>
              <a:t>shop.color</a:t>
            </a:r>
            <a:r>
              <a:rPr lang="en-US" sz="2400" dirty="0"/>
              <a:t>, sum(</a:t>
            </a:r>
            <a:r>
              <a:rPr lang="en-US" sz="2400" dirty="0" err="1"/>
              <a:t>send.howmany</a:t>
            </a:r>
            <a:r>
              <a:rPr lang="en-US" sz="2400" dirty="0"/>
              <a:t>), </a:t>
            </a:r>
            <a:r>
              <a:rPr lang="en-US" sz="2400" dirty="0" err="1" smtClean="0"/>
              <a:t>avg</a:t>
            </a:r>
            <a:r>
              <a:rPr lang="en-US" sz="2400" dirty="0" smtClean="0"/>
              <a:t>(</a:t>
            </a:r>
            <a:r>
              <a:rPr lang="en-US" sz="2400" dirty="0" err="1" smtClean="0"/>
              <a:t>send.cost</a:t>
            </a:r>
            <a:r>
              <a:rPr lang="en-US" sz="2400" dirty="0" smtClean="0"/>
              <a:t>), grouping(tovar.name)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from </a:t>
            </a:r>
            <a:r>
              <a:rPr lang="en-US" sz="2400" dirty="0" err="1"/>
              <a:t>shop,tovar,send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where </a:t>
            </a:r>
            <a:r>
              <a:rPr lang="en-US" sz="2400" dirty="0" err="1"/>
              <a:t>tovar.id_t</a:t>
            </a:r>
            <a:r>
              <a:rPr lang="en-US" sz="2400" dirty="0"/>
              <a:t> = </a:t>
            </a:r>
            <a:r>
              <a:rPr lang="en-US" sz="2400" dirty="0" err="1"/>
              <a:t>send.id_t</a:t>
            </a:r>
            <a:r>
              <a:rPr lang="en-US" sz="2400" dirty="0"/>
              <a:t> and </a:t>
            </a:r>
            <a:r>
              <a:rPr lang="en-US" sz="2400" dirty="0" err="1"/>
              <a:t>send.id_s</a:t>
            </a:r>
            <a:r>
              <a:rPr lang="en-US" sz="2400" dirty="0"/>
              <a:t>=</a:t>
            </a:r>
            <a:r>
              <a:rPr lang="en-US" sz="2400" dirty="0" err="1"/>
              <a:t>shop.id_s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group by </a:t>
            </a:r>
            <a:r>
              <a:rPr lang="en-US" sz="2400" dirty="0" smtClean="0"/>
              <a:t>cube(</a:t>
            </a:r>
            <a:r>
              <a:rPr lang="en-US" sz="2400" dirty="0" err="1" smtClean="0"/>
              <a:t>shop.color,tovar.name</a:t>
            </a:r>
            <a:r>
              <a:rPr lang="en-US" sz="2400" dirty="0" smtClean="0"/>
              <a:t>)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29679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050" dirty="0"/>
              <a:t>COLOR      SUM(SEND.HOWMANY) AVG(SEND.COST) GROUPING(TOVAR.NAME)                </a:t>
            </a:r>
          </a:p>
          <a:p>
            <a:pPr marL="0" indent="0">
              <a:buNone/>
            </a:pPr>
            <a:r>
              <a:rPr lang="en-US" sz="1050" dirty="0"/>
              <a:t>---------- ----------------- -------------- --------------------                </a:t>
            </a:r>
          </a:p>
          <a:p>
            <a:pPr marL="0" indent="0">
              <a:buNone/>
            </a:pPr>
            <a:r>
              <a:rPr lang="en-US" sz="1050" dirty="0"/>
              <a:t>                         650            385                    1                </a:t>
            </a:r>
          </a:p>
          <a:p>
            <a:pPr marL="0" indent="0">
              <a:buNone/>
            </a:pPr>
            <a:r>
              <a:rPr lang="en-US" sz="1050" dirty="0"/>
              <a:t>                         300            1.5                    0                </a:t>
            </a:r>
          </a:p>
          <a:p>
            <a:pPr marL="0" indent="0">
              <a:buNone/>
            </a:pPr>
            <a:r>
              <a:rPr lang="en-US" sz="1050" dirty="0"/>
              <a:t>                          65             11                    0                </a:t>
            </a:r>
          </a:p>
          <a:p>
            <a:pPr marL="0" indent="0">
              <a:buNone/>
            </a:pPr>
            <a:r>
              <a:rPr lang="en-US" sz="1050" dirty="0"/>
              <a:t>                          13             70                    0                </a:t>
            </a:r>
          </a:p>
          <a:p>
            <a:pPr marL="0" indent="0">
              <a:buNone/>
            </a:pPr>
            <a:r>
              <a:rPr lang="en-US" sz="1050" dirty="0"/>
              <a:t>                         108            475                    0                </a:t>
            </a:r>
          </a:p>
          <a:p>
            <a:pPr marL="0" indent="0">
              <a:buNone/>
            </a:pPr>
            <a:r>
              <a:rPr lang="en-US" sz="1050" dirty="0"/>
              <a:t>                          80            805                    0                </a:t>
            </a:r>
          </a:p>
          <a:p>
            <a:pPr marL="0" indent="0">
              <a:buNone/>
            </a:pPr>
            <a:r>
              <a:rPr lang="en-US" sz="1050" dirty="0"/>
              <a:t>                          52            350                    0                </a:t>
            </a:r>
          </a:p>
          <a:p>
            <a:pPr marL="0" indent="0">
              <a:buNone/>
            </a:pPr>
            <a:r>
              <a:rPr lang="en-US" sz="1050" dirty="0"/>
              <a:t>                          32           1000                    0                </a:t>
            </a:r>
          </a:p>
          <a:p>
            <a:pPr marL="0" indent="0">
              <a:buNone/>
            </a:pPr>
            <a:r>
              <a:rPr lang="en-US" sz="1050" dirty="0"/>
              <a:t>Red           </a:t>
            </a:r>
            <a:r>
              <a:rPr lang="en-US" sz="1050" dirty="0" smtClean="0"/>
              <a:t>            </a:t>
            </a:r>
            <a:r>
              <a:rPr lang="en-US" sz="1050" dirty="0"/>
              <a:t>380            388                    1                </a:t>
            </a:r>
          </a:p>
          <a:p>
            <a:pPr marL="0" indent="0">
              <a:buNone/>
            </a:pPr>
            <a:r>
              <a:rPr lang="en-US" sz="1050" dirty="0"/>
              <a:t>Red                      200              2                    0                </a:t>
            </a:r>
          </a:p>
          <a:p>
            <a:pPr marL="0" indent="0">
              <a:buNone/>
            </a:pPr>
            <a:r>
              <a:rPr lang="en-US" sz="1050" dirty="0"/>
              <a:t>Red                      100            450                    0                </a:t>
            </a:r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1050" dirty="0"/>
              <a:t>COLOR      SUM(SEND.HOWMANY) AVG(SEND.COST) GROUPING(TOVAR.NAME)                </a:t>
            </a:r>
          </a:p>
          <a:p>
            <a:pPr marL="0" indent="0">
              <a:buNone/>
            </a:pPr>
            <a:r>
              <a:rPr lang="en-US" sz="1050" dirty="0"/>
              <a:t>---------- ----------------- -------------- --------------------                </a:t>
            </a:r>
          </a:p>
          <a:p>
            <a:pPr marL="0" indent="0">
              <a:buNone/>
            </a:pPr>
            <a:r>
              <a:rPr lang="en-US" sz="1050" dirty="0"/>
              <a:t>Red                       60            800                    0                </a:t>
            </a:r>
          </a:p>
          <a:p>
            <a:pPr marL="0" indent="0">
              <a:buNone/>
            </a:pPr>
            <a:r>
              <a:rPr lang="en-US" sz="1050" dirty="0"/>
              <a:t>Red                       20            300                    0                </a:t>
            </a:r>
          </a:p>
          <a:p>
            <a:pPr marL="0" indent="0">
              <a:buNone/>
            </a:pPr>
            <a:r>
              <a:rPr lang="en-US" sz="1050" dirty="0"/>
              <a:t>Blue                      55     473.333333                    1                </a:t>
            </a:r>
          </a:p>
          <a:p>
            <a:pPr marL="0" indent="0">
              <a:buNone/>
            </a:pPr>
            <a:r>
              <a:rPr lang="en-US" sz="1050" dirty="0"/>
              <a:t>Blue                      20             10                    0                </a:t>
            </a:r>
          </a:p>
          <a:p>
            <a:pPr marL="0" indent="0">
              <a:buNone/>
            </a:pPr>
            <a:r>
              <a:rPr lang="en-US" sz="1050" dirty="0"/>
              <a:t>Blue                       3            120                    0                </a:t>
            </a:r>
          </a:p>
          <a:p>
            <a:pPr marL="0" indent="0">
              <a:buNone/>
            </a:pPr>
            <a:r>
              <a:rPr lang="en-US" sz="1050" dirty="0"/>
              <a:t>Blue                       8            500                    0                </a:t>
            </a:r>
          </a:p>
          <a:p>
            <a:pPr marL="0" indent="0">
              <a:buNone/>
            </a:pPr>
            <a:r>
              <a:rPr lang="en-US" sz="1050" dirty="0"/>
              <a:t>Blue                      20            810                    0                </a:t>
            </a:r>
          </a:p>
          <a:p>
            <a:pPr marL="0" indent="0">
              <a:buNone/>
            </a:pPr>
            <a:r>
              <a:rPr lang="en-US" sz="1050" dirty="0"/>
              <a:t>Blue                       2            400                    0                </a:t>
            </a:r>
          </a:p>
          <a:p>
            <a:pPr marL="0" indent="0">
              <a:buNone/>
            </a:pPr>
            <a:r>
              <a:rPr lang="en-US" sz="1050" dirty="0"/>
              <a:t>Blue                       2           1000                    0                </a:t>
            </a:r>
          </a:p>
          <a:p>
            <a:pPr marL="0" indent="0">
              <a:buNone/>
            </a:pPr>
            <a:r>
              <a:rPr lang="en-US" sz="1050" dirty="0"/>
              <a:t>Green                    140     340.333333                    1                </a:t>
            </a:r>
          </a:p>
          <a:p>
            <a:pPr marL="0" indent="0">
              <a:buNone/>
            </a:pPr>
            <a:r>
              <a:rPr lang="en-US" sz="1050" dirty="0"/>
              <a:t>Green                    100              1                    0                </a:t>
            </a:r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1050" dirty="0"/>
              <a:t>COLOR      SUM(SEND.HOWMANY) AVG(SEND.COST) GROUPING(TOVAR.NAME)                </a:t>
            </a:r>
          </a:p>
          <a:p>
            <a:pPr marL="0" indent="0">
              <a:buNone/>
            </a:pPr>
            <a:r>
              <a:rPr lang="en-US" sz="1050" dirty="0"/>
              <a:t>---------- ----------------- -------------- --------------------                </a:t>
            </a:r>
          </a:p>
          <a:p>
            <a:pPr marL="0" indent="0">
              <a:buNone/>
            </a:pPr>
            <a:r>
              <a:rPr lang="en-US" sz="1050" dirty="0"/>
              <a:t>Green                     10             20                    0                </a:t>
            </a:r>
          </a:p>
          <a:p>
            <a:pPr marL="0" indent="0">
              <a:buNone/>
            </a:pPr>
            <a:r>
              <a:rPr lang="en-US" sz="1050" dirty="0"/>
              <a:t>Green                     30           1000                    0                </a:t>
            </a:r>
          </a:p>
          <a:p>
            <a:pPr marL="0" indent="0">
              <a:buNone/>
            </a:pPr>
            <a:r>
              <a:rPr lang="en-US" sz="1050" dirty="0"/>
              <a:t>Orange                    75            181                    1                </a:t>
            </a:r>
          </a:p>
          <a:p>
            <a:pPr marL="0" indent="0">
              <a:buNone/>
            </a:pPr>
            <a:r>
              <a:rPr lang="en-US" sz="1050" dirty="0"/>
              <a:t>Orange                    45             12                    0                </a:t>
            </a:r>
          </a:p>
          <a:p>
            <a:pPr marL="0" indent="0">
              <a:buNone/>
            </a:pPr>
            <a:r>
              <a:rPr lang="en-US" sz="1050" dirty="0"/>
              <a:t>Orange                    30            350                    0 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100986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Ограничения </a:t>
            </a:r>
            <a:r>
              <a:rPr lang="en-US" dirty="0" smtClean="0"/>
              <a:t>Group by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Нельзя группировать данные по </a:t>
            </a:r>
            <a:r>
              <a:rPr lang="ru-RU" dirty="0" smtClean="0"/>
              <a:t>атрибутам(</a:t>
            </a:r>
            <a:r>
              <a:rPr lang="ru-RU" dirty="0" smtClean="0"/>
              <a:t>столбцам), </a:t>
            </a:r>
            <a:r>
              <a:rPr lang="ru-RU" dirty="0" smtClean="0"/>
              <a:t>отсутствующим в </a:t>
            </a:r>
            <a:r>
              <a:rPr lang="en-US" dirty="0" smtClean="0"/>
              <a:t>SELECT….</a:t>
            </a:r>
          </a:p>
          <a:p>
            <a:r>
              <a:rPr lang="ru-RU" dirty="0" smtClean="0"/>
              <a:t>Нельзя группировать данные по</a:t>
            </a:r>
            <a:r>
              <a:rPr lang="en-US" dirty="0" smtClean="0"/>
              <a:t> </a:t>
            </a:r>
            <a:r>
              <a:rPr lang="ru-RU" dirty="0" smtClean="0"/>
              <a:t>вычисляемым столбцам</a:t>
            </a:r>
          </a:p>
          <a:p>
            <a:r>
              <a:rPr lang="ru-RU" dirty="0" smtClean="0"/>
              <a:t>Значения </a:t>
            </a:r>
            <a:r>
              <a:rPr lang="en-US" dirty="0" smtClean="0"/>
              <a:t>NULL </a:t>
            </a:r>
            <a:r>
              <a:rPr lang="ru-RU" dirty="0" smtClean="0"/>
              <a:t>при группировке собираются в отдельную группу, которая располагается в начале или </a:t>
            </a:r>
            <a:r>
              <a:rPr lang="ru-RU" dirty="0" smtClean="0"/>
              <a:t>в конце </a:t>
            </a:r>
            <a:r>
              <a:rPr lang="ru-RU" dirty="0" smtClean="0"/>
              <a:t>выборки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772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BY ROLLUP/CUBE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ROLLUP(&lt;</a:t>
            </a:r>
            <a:r>
              <a:rPr lang="ru-RU" dirty="0" smtClean="0"/>
              <a:t>список столбцов</a:t>
            </a:r>
            <a:r>
              <a:rPr lang="en-US" dirty="0" smtClean="0"/>
              <a:t>&gt;)</a:t>
            </a:r>
            <a:r>
              <a:rPr lang="ru-RU" dirty="0" smtClean="0"/>
              <a:t> строит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	- </a:t>
            </a:r>
            <a:r>
              <a:rPr lang="ru-RU" dirty="0" smtClean="0"/>
              <a:t>общие итоги;</a:t>
            </a:r>
          </a:p>
          <a:p>
            <a:pPr marL="0" indent="0">
              <a:buNone/>
            </a:pPr>
            <a:r>
              <a:rPr lang="ru-RU" dirty="0" smtClean="0"/>
              <a:t>	- итоги по группам;</a:t>
            </a:r>
          </a:p>
          <a:p>
            <a:pPr marL="0" indent="0">
              <a:buNone/>
            </a:pPr>
            <a:r>
              <a:rPr lang="ru-RU" dirty="0" smtClean="0"/>
              <a:t>	- значения столбцов, входящих в группу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CUBE(&lt;</a:t>
            </a:r>
            <a:r>
              <a:rPr lang="ru-RU" dirty="0" smtClean="0"/>
              <a:t>список столбцов</a:t>
            </a:r>
            <a:r>
              <a:rPr lang="en-US" dirty="0" smtClean="0"/>
              <a:t>&gt;)</a:t>
            </a:r>
            <a:r>
              <a:rPr lang="ru-RU" dirty="0" smtClean="0"/>
              <a:t> строит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ru-RU" dirty="0"/>
              <a:t>после </a:t>
            </a:r>
            <a:r>
              <a:rPr lang="en-US" dirty="0"/>
              <a:t>ROLLUP</a:t>
            </a:r>
            <a:r>
              <a:rPr lang="ru-RU" dirty="0"/>
              <a:t> итоги одной колонки по другой</a:t>
            </a:r>
            <a:endParaRPr lang="en-US" dirty="0"/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Функция </a:t>
            </a:r>
            <a:r>
              <a:rPr lang="en-US" dirty="0" smtClean="0"/>
              <a:t>GROUPING(&lt;</a:t>
            </a:r>
            <a:r>
              <a:rPr lang="ru-RU" dirty="0" smtClean="0"/>
              <a:t>список столбцов</a:t>
            </a:r>
            <a:r>
              <a:rPr lang="en-US" dirty="0" smtClean="0"/>
              <a:t>&gt;</a:t>
            </a:r>
            <a:r>
              <a:rPr lang="ru-RU" dirty="0" smtClean="0"/>
              <a:t>) = 0 строка из группы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ru-RU" dirty="0" smtClean="0"/>
              <a:t>			 		    =  1 из уровня    выше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429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использования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48242"/>
              </p:ext>
            </p:extLst>
          </p:nvPr>
        </p:nvGraphicFramePr>
        <p:xfrm>
          <a:off x="323528" y="2420888"/>
          <a:ext cx="2448272" cy="2828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2675"/>
                <a:gridCol w="151559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Tovar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err="1">
                          <a:effectLst/>
                        </a:rPr>
                        <a:t>ID_t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Name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Monitor ASUS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 Intel Core i7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HDD Seagate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Midi Tower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MB Gigabyte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6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Mouse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7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Keyboard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038424"/>
              </p:ext>
            </p:extLst>
          </p:nvPr>
        </p:nvGraphicFramePr>
        <p:xfrm>
          <a:off x="2987824" y="1209675"/>
          <a:ext cx="3960440" cy="5343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0110"/>
                <a:gridCol w="990110"/>
                <a:gridCol w="900100"/>
                <a:gridCol w="108012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Send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ID_t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ID_s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Cost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err="1">
                          <a:effectLst/>
                        </a:rPr>
                        <a:t>Howmany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300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350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400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1000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1000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450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500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8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120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800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60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810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6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100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6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7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7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45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689536"/>
              </p:ext>
            </p:extLst>
          </p:nvPr>
        </p:nvGraphicFramePr>
        <p:xfrm>
          <a:off x="7092280" y="2420888"/>
          <a:ext cx="1714500" cy="1885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11049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Shop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ID_s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Color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Red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Green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Blue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Orange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flipV="1">
            <a:off x="1115616" y="1700808"/>
            <a:ext cx="2016224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88024" y="1700808"/>
            <a:ext cx="2376264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806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Товары по магазинам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84784"/>
            <a:ext cx="3744416" cy="24482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 ASUS 20</a:t>
            </a:r>
            <a:r>
              <a:rPr lang="ru-RU" dirty="0" err="1" smtClean="0"/>
              <a:t>шт</a:t>
            </a:r>
            <a:r>
              <a:rPr lang="ru-RU" dirty="0" smtClean="0"/>
              <a:t> по 300</a:t>
            </a:r>
            <a:r>
              <a:rPr lang="en-US" dirty="0" smtClean="0"/>
              <a:t>$</a:t>
            </a:r>
          </a:p>
          <a:p>
            <a:pPr algn="ctr"/>
            <a:r>
              <a:rPr lang="en-US" dirty="0" smtClean="0"/>
              <a:t>HDD Seagate 100 </a:t>
            </a:r>
            <a:r>
              <a:rPr lang="ru-RU" dirty="0" err="1" smtClean="0"/>
              <a:t>шт</a:t>
            </a:r>
            <a:r>
              <a:rPr lang="ru-RU" dirty="0" smtClean="0"/>
              <a:t> по 450</a:t>
            </a:r>
            <a:r>
              <a:rPr lang="en-US" dirty="0" smtClean="0"/>
              <a:t>$</a:t>
            </a:r>
          </a:p>
          <a:p>
            <a:pPr algn="ctr"/>
            <a:r>
              <a:rPr lang="en-US" dirty="0" smtClean="0"/>
              <a:t>MB Gigabyte </a:t>
            </a:r>
            <a:r>
              <a:rPr lang="ru-RU" dirty="0" smtClean="0"/>
              <a:t>60 </a:t>
            </a:r>
            <a:r>
              <a:rPr lang="ru-RU" dirty="0" err="1" smtClean="0"/>
              <a:t>шт</a:t>
            </a:r>
            <a:r>
              <a:rPr lang="ru-RU" dirty="0" smtClean="0"/>
              <a:t> по 800</a:t>
            </a:r>
            <a:r>
              <a:rPr lang="en-US" dirty="0" smtClean="0"/>
              <a:t>$</a:t>
            </a:r>
          </a:p>
          <a:p>
            <a:pPr algn="ctr"/>
            <a:r>
              <a:rPr lang="en-US" dirty="0" smtClean="0"/>
              <a:t>Mouse 200 </a:t>
            </a:r>
            <a:r>
              <a:rPr lang="ru-RU" dirty="0" err="1" smtClean="0"/>
              <a:t>шт</a:t>
            </a:r>
            <a:r>
              <a:rPr lang="ru-RU" dirty="0" smtClean="0"/>
              <a:t> по 2</a:t>
            </a:r>
            <a:r>
              <a:rPr lang="en-US" dirty="0" smtClean="0"/>
              <a:t>$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1484784"/>
            <a:ext cx="3528392" cy="244827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Intel Core i7 </a:t>
            </a:r>
            <a:r>
              <a:rPr lang="ru-RU" dirty="0" smtClean="0"/>
              <a:t>30шт по 1000</a:t>
            </a:r>
            <a:r>
              <a:rPr lang="en-US" dirty="0" smtClean="0"/>
              <a:t>$</a:t>
            </a:r>
          </a:p>
          <a:p>
            <a:pPr algn="ctr"/>
            <a:r>
              <a:rPr lang="en-US" dirty="0" smtClean="0"/>
              <a:t>Midi Tower </a:t>
            </a:r>
            <a:r>
              <a:rPr lang="ru-RU" dirty="0" smtClean="0"/>
              <a:t>10шт по 20</a:t>
            </a:r>
            <a:r>
              <a:rPr lang="en-US" dirty="0" smtClean="0"/>
              <a:t>$</a:t>
            </a:r>
          </a:p>
          <a:p>
            <a:pPr algn="ctr"/>
            <a:r>
              <a:rPr lang="en-US" dirty="0"/>
              <a:t>Mouse </a:t>
            </a:r>
            <a:r>
              <a:rPr lang="en-US" dirty="0" smtClean="0"/>
              <a:t>100 </a:t>
            </a:r>
            <a:r>
              <a:rPr lang="ru-RU" dirty="0" err="1"/>
              <a:t>шт</a:t>
            </a:r>
            <a:r>
              <a:rPr lang="ru-RU" dirty="0"/>
              <a:t> по </a:t>
            </a:r>
            <a:r>
              <a:rPr lang="en-US" dirty="0" smtClean="0"/>
              <a:t>1$</a:t>
            </a:r>
            <a:endParaRPr lang="en-US" dirty="0"/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221088"/>
            <a:ext cx="3744416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 ASUS </a:t>
            </a:r>
            <a:r>
              <a:rPr lang="en-US" dirty="0" smtClean="0"/>
              <a:t>2</a:t>
            </a:r>
            <a:r>
              <a:rPr lang="ru-RU" dirty="0" err="1" smtClean="0"/>
              <a:t>шт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en-US" dirty="0" smtClean="0"/>
              <a:t>4</a:t>
            </a:r>
            <a:r>
              <a:rPr lang="ru-RU" dirty="0" smtClean="0"/>
              <a:t>00</a:t>
            </a:r>
            <a:r>
              <a:rPr lang="en-US" dirty="0" smtClean="0"/>
              <a:t>$</a:t>
            </a:r>
          </a:p>
          <a:p>
            <a:pPr algn="ctr"/>
            <a:r>
              <a:rPr lang="en-US" dirty="0"/>
              <a:t>Intel Core i7 </a:t>
            </a:r>
            <a:r>
              <a:rPr lang="en-US" dirty="0" smtClean="0"/>
              <a:t>2</a:t>
            </a:r>
            <a:r>
              <a:rPr lang="ru-RU" dirty="0" err="1" smtClean="0"/>
              <a:t>шт</a:t>
            </a:r>
            <a:r>
              <a:rPr lang="ru-RU" dirty="0" smtClean="0"/>
              <a:t> </a:t>
            </a:r>
            <a:r>
              <a:rPr lang="ru-RU" dirty="0"/>
              <a:t>по 1000</a:t>
            </a:r>
            <a:r>
              <a:rPr lang="en-US" dirty="0"/>
              <a:t>$</a:t>
            </a:r>
          </a:p>
          <a:p>
            <a:pPr algn="ctr"/>
            <a:r>
              <a:rPr lang="en-US" dirty="0"/>
              <a:t>HDD Seagate </a:t>
            </a:r>
            <a:r>
              <a:rPr lang="en-US" dirty="0" smtClean="0"/>
              <a:t>8</a:t>
            </a:r>
            <a:r>
              <a:rPr lang="ru-RU" dirty="0" err="1" smtClean="0"/>
              <a:t>шт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en-US" dirty="0" smtClean="0"/>
              <a:t>50</a:t>
            </a:r>
            <a:r>
              <a:rPr lang="ru-RU" dirty="0" smtClean="0"/>
              <a:t>0</a:t>
            </a:r>
            <a:r>
              <a:rPr lang="en-US" dirty="0"/>
              <a:t>$</a:t>
            </a:r>
          </a:p>
          <a:p>
            <a:pPr algn="ctr"/>
            <a:r>
              <a:rPr lang="en-US" dirty="0"/>
              <a:t>Midi Tower </a:t>
            </a:r>
            <a:r>
              <a:rPr lang="en-US" dirty="0" smtClean="0"/>
              <a:t>3</a:t>
            </a:r>
            <a:r>
              <a:rPr lang="ru-RU" dirty="0" err="1" smtClean="0"/>
              <a:t>шт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en-US" dirty="0" smtClean="0"/>
              <a:t>1</a:t>
            </a:r>
            <a:r>
              <a:rPr lang="ru-RU" dirty="0" smtClean="0"/>
              <a:t>20</a:t>
            </a:r>
            <a:r>
              <a:rPr lang="en-US" dirty="0"/>
              <a:t>$</a:t>
            </a:r>
          </a:p>
          <a:p>
            <a:pPr algn="ctr"/>
            <a:r>
              <a:rPr lang="en-US" dirty="0"/>
              <a:t>MB Gigabyte </a:t>
            </a:r>
            <a:r>
              <a:rPr lang="en-US" dirty="0" smtClean="0"/>
              <a:t>2</a:t>
            </a:r>
            <a:r>
              <a:rPr lang="ru-RU" dirty="0" smtClean="0"/>
              <a:t>0 </a:t>
            </a:r>
            <a:r>
              <a:rPr lang="ru-RU" dirty="0" err="1"/>
              <a:t>шт</a:t>
            </a:r>
            <a:r>
              <a:rPr lang="ru-RU" dirty="0"/>
              <a:t> по </a:t>
            </a:r>
            <a:r>
              <a:rPr lang="ru-RU" dirty="0" smtClean="0"/>
              <a:t>8</a:t>
            </a:r>
            <a:r>
              <a:rPr lang="en-US" dirty="0" smtClean="0"/>
              <a:t>1</a:t>
            </a:r>
            <a:r>
              <a:rPr lang="ru-RU" dirty="0" smtClean="0"/>
              <a:t>0</a:t>
            </a:r>
            <a:r>
              <a:rPr lang="en-US" dirty="0"/>
              <a:t>$</a:t>
            </a:r>
          </a:p>
          <a:p>
            <a:pPr algn="ctr"/>
            <a:r>
              <a:rPr lang="en-US" dirty="0" smtClean="0"/>
              <a:t>Keyboard 20</a:t>
            </a:r>
            <a:r>
              <a:rPr lang="ru-RU" dirty="0" smtClean="0"/>
              <a:t> </a:t>
            </a:r>
            <a:r>
              <a:rPr lang="ru-RU" dirty="0" err="1" smtClean="0"/>
              <a:t>шт</a:t>
            </a:r>
            <a:r>
              <a:rPr lang="ru-RU" dirty="0" smtClean="0"/>
              <a:t> по  1</a:t>
            </a:r>
            <a:r>
              <a:rPr lang="en-US" dirty="0" smtClean="0"/>
              <a:t>0$</a:t>
            </a: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4221088"/>
            <a:ext cx="3528392" cy="230425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Keyboard </a:t>
            </a:r>
            <a:r>
              <a:rPr lang="ru-RU" dirty="0" smtClean="0"/>
              <a:t>45 </a:t>
            </a:r>
            <a:r>
              <a:rPr lang="ru-RU" dirty="0" err="1" smtClean="0"/>
              <a:t>шт</a:t>
            </a:r>
            <a:r>
              <a:rPr lang="ru-RU" dirty="0" smtClean="0"/>
              <a:t> по  12</a:t>
            </a:r>
            <a:r>
              <a:rPr lang="en-US" dirty="0" smtClean="0"/>
              <a:t>$</a:t>
            </a:r>
          </a:p>
          <a:p>
            <a:pPr algn="ctr"/>
            <a:r>
              <a:rPr lang="en-US" dirty="0"/>
              <a:t>Monitor ASUS </a:t>
            </a:r>
            <a:r>
              <a:rPr lang="en-US" dirty="0" smtClean="0"/>
              <a:t>30</a:t>
            </a:r>
            <a:r>
              <a:rPr lang="ru-RU" dirty="0" err="1"/>
              <a:t>шт</a:t>
            </a:r>
            <a:r>
              <a:rPr lang="ru-RU" dirty="0"/>
              <a:t> по </a:t>
            </a:r>
            <a:r>
              <a:rPr lang="ru-RU" dirty="0" smtClean="0"/>
              <a:t>3</a:t>
            </a:r>
            <a:r>
              <a:rPr lang="en-US" dirty="0" smtClean="0"/>
              <a:t>5</a:t>
            </a:r>
            <a:r>
              <a:rPr lang="ru-RU" dirty="0" smtClean="0"/>
              <a:t>0</a:t>
            </a:r>
            <a:r>
              <a:rPr lang="en-US" dirty="0"/>
              <a:t>$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46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Запрос с простой агрегацией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Выдать магазины и количество позиций товаров в каждом.</a:t>
            </a:r>
          </a:p>
          <a:p>
            <a:pPr marL="0" indent="0">
              <a:buNone/>
            </a:pPr>
            <a:r>
              <a:rPr lang="en-US" sz="2400" dirty="0" smtClean="0"/>
              <a:t>select </a:t>
            </a:r>
            <a:r>
              <a:rPr lang="en-US" sz="2400" dirty="0" err="1"/>
              <a:t>shop.color</a:t>
            </a:r>
            <a:r>
              <a:rPr lang="en-US" sz="2400" dirty="0"/>
              <a:t>, count</a:t>
            </a:r>
            <a:r>
              <a:rPr lang="en-US" sz="2400" dirty="0" smtClean="0"/>
              <a:t>(*)</a:t>
            </a:r>
            <a:r>
              <a:rPr lang="ru-RU" sz="2400" dirty="0" smtClean="0"/>
              <a:t> </a:t>
            </a:r>
            <a:r>
              <a:rPr lang="en-US" sz="2400" dirty="0" smtClean="0"/>
              <a:t>from</a:t>
            </a:r>
            <a:r>
              <a:rPr lang="ru-RU" sz="2400" dirty="0" smtClean="0"/>
              <a:t> </a:t>
            </a:r>
            <a:r>
              <a:rPr lang="en-US" sz="2400" dirty="0" err="1" smtClean="0"/>
              <a:t>shop,tovar,send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where </a:t>
            </a:r>
            <a:r>
              <a:rPr lang="en-US" sz="2400" dirty="0" err="1"/>
              <a:t>tovar.id_t</a:t>
            </a:r>
            <a:r>
              <a:rPr lang="en-US" sz="2400" dirty="0"/>
              <a:t> = </a:t>
            </a:r>
            <a:r>
              <a:rPr lang="en-US" sz="2400" dirty="0" err="1"/>
              <a:t>send.id_t</a:t>
            </a:r>
            <a:r>
              <a:rPr lang="en-US" sz="2400" dirty="0"/>
              <a:t> and </a:t>
            </a:r>
            <a:r>
              <a:rPr lang="en-US" sz="2400" dirty="0" err="1"/>
              <a:t>send.id_s</a:t>
            </a:r>
            <a:r>
              <a:rPr lang="en-US" sz="2400" dirty="0"/>
              <a:t>=</a:t>
            </a:r>
            <a:r>
              <a:rPr lang="en-US" sz="2400" dirty="0" err="1"/>
              <a:t>shop.id_s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group by </a:t>
            </a:r>
            <a:r>
              <a:rPr lang="en-US" sz="2400" dirty="0" err="1" smtClean="0"/>
              <a:t>shop.color</a:t>
            </a:r>
            <a:endParaRPr lang="en-US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en-US" sz="2400" dirty="0"/>
              <a:t>COLOR        COUNT(*)       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---------- ----------       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Green               3       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Blue                6       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Orange              2       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Red                 4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37890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Запрос с простой </a:t>
            </a:r>
            <a:r>
              <a:rPr lang="ru-RU" dirty="0" smtClean="0"/>
              <a:t>агрегацией и условием на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Выдать количество позиций товаров для магазинов с цветом, содержащим букву </a:t>
            </a:r>
            <a:r>
              <a:rPr lang="en-US" sz="2400" dirty="0" smtClean="0"/>
              <a:t>‘r’.</a:t>
            </a:r>
          </a:p>
          <a:p>
            <a:pPr marL="0" indent="0">
              <a:buNone/>
            </a:pPr>
            <a:r>
              <a:rPr lang="en-US" sz="2400" dirty="0" smtClean="0"/>
              <a:t>select </a:t>
            </a:r>
            <a:r>
              <a:rPr lang="en-US" sz="2400" dirty="0" err="1"/>
              <a:t>shop.color</a:t>
            </a:r>
            <a:r>
              <a:rPr lang="en-US" sz="2400" dirty="0"/>
              <a:t>, count(*)</a:t>
            </a:r>
            <a:r>
              <a:rPr lang="ru-RU" sz="2400" dirty="0"/>
              <a:t> </a:t>
            </a:r>
            <a:r>
              <a:rPr lang="en-US" sz="2400" dirty="0"/>
              <a:t>from</a:t>
            </a:r>
            <a:r>
              <a:rPr lang="ru-RU" sz="2400" dirty="0"/>
              <a:t> </a:t>
            </a:r>
            <a:r>
              <a:rPr lang="en-US" sz="2400" dirty="0" err="1"/>
              <a:t>shop,tovar,send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where </a:t>
            </a:r>
            <a:r>
              <a:rPr lang="en-US" sz="2400" dirty="0" err="1"/>
              <a:t>tovar.id_t</a:t>
            </a:r>
            <a:r>
              <a:rPr lang="en-US" sz="2400" dirty="0"/>
              <a:t> = </a:t>
            </a:r>
            <a:r>
              <a:rPr lang="en-US" sz="2400" dirty="0" err="1"/>
              <a:t>send.id_t</a:t>
            </a:r>
            <a:r>
              <a:rPr lang="en-US" sz="2400" dirty="0"/>
              <a:t> and </a:t>
            </a:r>
            <a:r>
              <a:rPr lang="en-US" sz="2400" dirty="0" err="1"/>
              <a:t>send.id_s</a:t>
            </a:r>
            <a:r>
              <a:rPr lang="en-US" sz="2400" dirty="0"/>
              <a:t>=</a:t>
            </a:r>
            <a:r>
              <a:rPr lang="en-US" sz="2400" dirty="0" err="1"/>
              <a:t>shop.id_s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group </a:t>
            </a:r>
            <a:r>
              <a:rPr lang="en-US" sz="2400" dirty="0" smtClean="0"/>
              <a:t>by </a:t>
            </a:r>
            <a:r>
              <a:rPr lang="en-US" sz="2400" dirty="0" err="1" smtClean="0"/>
              <a:t>shop.color</a:t>
            </a:r>
            <a:r>
              <a:rPr lang="ru-RU" sz="2400" dirty="0" smtClean="0"/>
              <a:t> </a:t>
            </a:r>
            <a:r>
              <a:rPr lang="en-US" sz="2400" dirty="0" smtClean="0"/>
              <a:t>having </a:t>
            </a:r>
            <a:r>
              <a:rPr lang="en-US" sz="2400" dirty="0" err="1" smtClean="0"/>
              <a:t>shop.color</a:t>
            </a:r>
            <a:r>
              <a:rPr lang="en-US" sz="2400" dirty="0" smtClean="0"/>
              <a:t> like ‘%r%’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COLOR        COUNT(*)       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---------- ----------       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Green               3       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Orange              2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76526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Запрос с агрегирующей функцией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Для каждого магазина выдать общее количество товаров</a:t>
            </a:r>
          </a:p>
          <a:p>
            <a:pPr marL="0" indent="0">
              <a:buNone/>
            </a:pPr>
            <a:r>
              <a:rPr lang="en-US" sz="2400" dirty="0"/>
              <a:t>select </a:t>
            </a:r>
            <a:r>
              <a:rPr lang="en-US" sz="2400" dirty="0" err="1"/>
              <a:t>shop.color</a:t>
            </a:r>
            <a:r>
              <a:rPr lang="en-US" sz="2400" dirty="0"/>
              <a:t>, </a:t>
            </a:r>
            <a:r>
              <a:rPr lang="en-US" sz="2400" dirty="0" smtClean="0"/>
              <a:t>sum(</a:t>
            </a:r>
            <a:r>
              <a:rPr lang="en-US" sz="2400" dirty="0" err="1" smtClean="0"/>
              <a:t>send.howmany</a:t>
            </a:r>
            <a:r>
              <a:rPr lang="en-US" sz="2400" dirty="0" smtClean="0"/>
              <a:t>)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from</a:t>
            </a:r>
            <a:r>
              <a:rPr lang="ru-RU" sz="2400" dirty="0" smtClean="0"/>
              <a:t> </a:t>
            </a:r>
            <a:r>
              <a:rPr lang="en-US" sz="2400" dirty="0" err="1"/>
              <a:t>shop,tovar,send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where </a:t>
            </a:r>
            <a:r>
              <a:rPr lang="en-US" sz="2400" dirty="0" err="1"/>
              <a:t>tovar.id_t</a:t>
            </a:r>
            <a:r>
              <a:rPr lang="en-US" sz="2400" dirty="0"/>
              <a:t> = </a:t>
            </a:r>
            <a:r>
              <a:rPr lang="en-US" sz="2400" dirty="0" err="1"/>
              <a:t>send.id_t</a:t>
            </a:r>
            <a:r>
              <a:rPr lang="en-US" sz="2400" dirty="0"/>
              <a:t> and </a:t>
            </a:r>
            <a:r>
              <a:rPr lang="en-US" sz="2400" dirty="0" err="1"/>
              <a:t>send.id_s</a:t>
            </a:r>
            <a:r>
              <a:rPr lang="en-US" sz="2400" dirty="0"/>
              <a:t>=</a:t>
            </a:r>
            <a:r>
              <a:rPr lang="en-US" sz="2400" dirty="0" err="1"/>
              <a:t>shop.id_s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group by </a:t>
            </a:r>
            <a:r>
              <a:rPr lang="en-US" sz="2400" dirty="0" err="1" smtClean="0"/>
              <a:t>shop.color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COLOR      SUM(SEND.HOWMANY)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---------- -----------------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Green                    140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Blue                      55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Orange                    75          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Red                      380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91443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Запрос с несколькими агрегатами и итогом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/>
              <a:t>Выдать для каждого магазина количество товаров и их среднюю стоимость</a:t>
            </a:r>
          </a:p>
          <a:p>
            <a:pPr marL="0" indent="0">
              <a:buNone/>
            </a:pPr>
            <a:r>
              <a:rPr lang="en-US" sz="2400" dirty="0" smtClean="0"/>
              <a:t>select </a:t>
            </a:r>
            <a:r>
              <a:rPr lang="en-US" sz="2400" dirty="0" err="1"/>
              <a:t>shop.color</a:t>
            </a:r>
            <a:r>
              <a:rPr lang="en-US" sz="2400" dirty="0"/>
              <a:t>, sum(</a:t>
            </a:r>
            <a:r>
              <a:rPr lang="en-US" sz="2400" dirty="0" err="1"/>
              <a:t>send.howmany</a:t>
            </a:r>
            <a:r>
              <a:rPr lang="en-US" sz="2400" dirty="0"/>
              <a:t>), </a:t>
            </a:r>
            <a:r>
              <a:rPr lang="en-US" sz="2400" dirty="0" err="1"/>
              <a:t>avg</a:t>
            </a:r>
            <a:r>
              <a:rPr lang="en-US" sz="2400" dirty="0"/>
              <a:t>(</a:t>
            </a:r>
            <a:r>
              <a:rPr lang="en-US" sz="2400" dirty="0" err="1"/>
              <a:t>send.cost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 smtClean="0"/>
              <a:t>from </a:t>
            </a:r>
            <a:r>
              <a:rPr lang="en-US" sz="2400" dirty="0" err="1"/>
              <a:t>shop,tovar,send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where </a:t>
            </a:r>
            <a:r>
              <a:rPr lang="en-US" sz="2400" dirty="0" err="1"/>
              <a:t>tovar.id_t</a:t>
            </a:r>
            <a:r>
              <a:rPr lang="en-US" sz="2400" dirty="0"/>
              <a:t> = </a:t>
            </a:r>
            <a:r>
              <a:rPr lang="en-US" sz="2400" dirty="0" err="1"/>
              <a:t>send.id_t</a:t>
            </a:r>
            <a:r>
              <a:rPr lang="en-US" sz="2400" dirty="0"/>
              <a:t> and </a:t>
            </a:r>
            <a:r>
              <a:rPr lang="en-US" sz="2400" dirty="0" err="1"/>
              <a:t>send.id_s</a:t>
            </a:r>
            <a:r>
              <a:rPr lang="en-US" sz="2400" dirty="0"/>
              <a:t>=</a:t>
            </a:r>
            <a:r>
              <a:rPr lang="en-US" sz="2400" dirty="0" err="1"/>
              <a:t>shop.id_s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group </a:t>
            </a:r>
            <a:r>
              <a:rPr lang="en-US" sz="2400" dirty="0"/>
              <a:t>by rollup(</a:t>
            </a:r>
            <a:r>
              <a:rPr lang="en-US" sz="2400" dirty="0" err="1"/>
              <a:t>shop.color</a:t>
            </a:r>
            <a:r>
              <a:rPr lang="en-US" sz="2400" dirty="0" smtClean="0"/>
              <a:t>)</a:t>
            </a: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en-US" sz="2400" dirty="0"/>
              <a:t>COLOR      SUM(SEND.HOWMANY) AVG(SEND.COST)                                     </a:t>
            </a:r>
          </a:p>
          <a:p>
            <a:pPr marL="0" indent="0">
              <a:buNone/>
            </a:pPr>
            <a:r>
              <a:rPr lang="en-US" sz="2400" dirty="0"/>
              <a:t>---------- </a:t>
            </a:r>
            <a:r>
              <a:rPr lang="ru-RU" sz="2400" dirty="0" smtClean="0"/>
              <a:t>    </a:t>
            </a:r>
            <a:r>
              <a:rPr lang="en-US" sz="2400" dirty="0" smtClean="0"/>
              <a:t>----------------- </a:t>
            </a:r>
            <a:r>
              <a:rPr lang="ru-RU" sz="2400" dirty="0" smtClean="0"/>
              <a:t>                   </a:t>
            </a:r>
            <a:r>
              <a:rPr lang="en-US" sz="2400" dirty="0" smtClean="0"/>
              <a:t>--------------                                    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Blue             </a:t>
            </a:r>
            <a:r>
              <a:rPr lang="en-US" sz="2400" dirty="0" smtClean="0"/>
              <a:t>        </a:t>
            </a:r>
            <a:r>
              <a:rPr lang="en-US" sz="2400" dirty="0"/>
              <a:t>55 </a:t>
            </a:r>
            <a:r>
              <a:rPr lang="ru-RU" sz="2400" dirty="0" smtClean="0"/>
              <a:t>        </a:t>
            </a:r>
            <a:r>
              <a:rPr lang="en-US" sz="2400" dirty="0" smtClean="0"/>
              <a:t>    </a:t>
            </a:r>
            <a:r>
              <a:rPr lang="ru-RU" sz="2400" dirty="0" smtClean="0"/>
              <a:t>               </a:t>
            </a:r>
            <a:r>
              <a:rPr lang="en-US" sz="2400" dirty="0" smtClean="0"/>
              <a:t>473.333333                                    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Green          </a:t>
            </a:r>
            <a:r>
              <a:rPr lang="en-US" sz="2400" dirty="0" smtClean="0"/>
              <a:t>        </a:t>
            </a:r>
            <a:r>
              <a:rPr lang="en-US" sz="2400" dirty="0"/>
              <a:t>140     </a:t>
            </a:r>
            <a:r>
              <a:rPr lang="ru-RU" sz="2400" dirty="0" smtClean="0"/>
              <a:t>                     </a:t>
            </a:r>
            <a:r>
              <a:rPr lang="en-US" sz="2400" dirty="0" smtClean="0"/>
              <a:t>340.333333                                    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Orange       </a:t>
            </a:r>
            <a:r>
              <a:rPr lang="en-US" sz="2400" dirty="0" smtClean="0"/>
              <a:t>         </a:t>
            </a:r>
            <a:r>
              <a:rPr lang="en-US" sz="2400" dirty="0"/>
              <a:t>75            </a:t>
            </a:r>
            <a:r>
              <a:rPr lang="ru-RU" sz="2400" dirty="0" smtClean="0"/>
              <a:t>                 1</a:t>
            </a:r>
            <a:r>
              <a:rPr lang="en-US" sz="2400" dirty="0" smtClean="0"/>
              <a:t>81                                    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Red                      380   </a:t>
            </a:r>
            <a:r>
              <a:rPr lang="ru-RU" sz="2400" dirty="0" smtClean="0"/>
              <a:t>               </a:t>
            </a:r>
            <a:r>
              <a:rPr lang="en-US" sz="2400" dirty="0" smtClean="0"/>
              <a:t>         </a:t>
            </a:r>
            <a:r>
              <a:rPr lang="en-US" sz="2400" dirty="0"/>
              <a:t>388                                     </a:t>
            </a:r>
          </a:p>
          <a:p>
            <a:pPr marL="0" indent="0">
              <a:buNone/>
            </a:pPr>
            <a:r>
              <a:rPr lang="en-US" sz="2400" dirty="0"/>
              <a:t>                    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ru-RU" sz="2400" dirty="0" smtClean="0"/>
              <a:t>   </a:t>
            </a:r>
            <a:r>
              <a:rPr lang="en-US" sz="2400" dirty="0" smtClean="0"/>
              <a:t>    </a:t>
            </a:r>
            <a:r>
              <a:rPr lang="en-US" sz="2400" dirty="0"/>
              <a:t>650            </a:t>
            </a:r>
            <a:r>
              <a:rPr lang="ru-RU" sz="2400" dirty="0" smtClean="0"/>
              <a:t>               </a:t>
            </a:r>
            <a:r>
              <a:rPr lang="en-US" sz="2400" dirty="0" smtClean="0"/>
              <a:t>385</a:t>
            </a:r>
            <a:r>
              <a:rPr lang="ru-RU" sz="2400" dirty="0" smtClean="0"/>
              <a:t>		итог по функции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5517232"/>
            <a:ext cx="302433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5335508" y="5634956"/>
            <a:ext cx="489203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7561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642</Words>
  <Application>Microsoft Office PowerPoint</Application>
  <PresentationFormat>Экран (4:3)</PresentationFormat>
  <Paragraphs>224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Инструкция Group by…</vt:lpstr>
      <vt:lpstr>Ограничения Group by</vt:lpstr>
      <vt:lpstr>GROUP BY ROLLUP/CUBE</vt:lpstr>
      <vt:lpstr>Примеры использования</vt:lpstr>
      <vt:lpstr>Товары по магазинам</vt:lpstr>
      <vt:lpstr>Запрос с простой агрегацией</vt:lpstr>
      <vt:lpstr>Запрос с простой агрегацией и условием на группы</vt:lpstr>
      <vt:lpstr>Запрос с агрегирующей функцией</vt:lpstr>
      <vt:lpstr>Запрос с несколькими агрегатами и итогом</vt:lpstr>
      <vt:lpstr>Запрос с контролем группировки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Инструкция Group by…</dc:title>
  <dc:creator>Марасанов Александр Михайлович</dc:creator>
  <cp:lastModifiedBy>Марасанов Александр Михайлович</cp:lastModifiedBy>
  <cp:revision>17</cp:revision>
  <cp:lastPrinted>2015-11-11T14:46:11Z</cp:lastPrinted>
  <dcterms:created xsi:type="dcterms:W3CDTF">2015-11-10T18:40:45Z</dcterms:created>
  <dcterms:modified xsi:type="dcterms:W3CDTF">2017-05-10T15:20:15Z</dcterms:modified>
</cp:coreProperties>
</file>