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58" r:id="rId12"/>
    <p:sldId id="261" r:id="rId13"/>
    <p:sldId id="262" r:id="rId14"/>
    <p:sldId id="259" r:id="rId15"/>
    <p:sldId id="260" r:id="rId16"/>
    <p:sldId id="26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71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884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425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679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548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9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078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6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7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556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200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B54F8E-D188-42DC-918E-D22EB4826285}" type="datetimeFigureOut">
              <a:rPr lang="ru-RU" smtClean="0"/>
              <a:t>22.10.2018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9D99A-ECF4-460E-974B-90EBCB04BB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917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Работа </a:t>
            </a:r>
            <a:r>
              <a:rPr lang="ru-RU" dirty="0"/>
              <a:t>с </a:t>
            </a:r>
            <a:r>
              <a:rPr lang="ru-RU" dirty="0" smtClean="0"/>
              <a:t>базами </a:t>
            </a:r>
            <a:r>
              <a:rPr lang="ru-RU" dirty="0"/>
              <a:t>данных в </a:t>
            </a:r>
            <a:r>
              <a:rPr lang="en-US" dirty="0" smtClean="0"/>
              <a:t>Java 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JDBC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52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Пакетное исполнение запросов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/>
              <a:t>Statement </a:t>
            </a:r>
            <a:r>
              <a:rPr lang="en-US" sz="2400" dirty="0"/>
              <a:t>statement</a:t>
            </a:r>
            <a:r>
              <a:rPr lang="en-US" sz="2400" dirty="0"/>
              <a:t> = connection.createStatement();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String[] queries = </a:t>
            </a:r>
            <a:r>
              <a:rPr lang="en-US" sz="2400" b="1" dirty="0">
                <a:solidFill>
                  <a:srgbClr val="000080"/>
                </a:solidFill>
              </a:rPr>
              <a:t>new </a:t>
            </a:r>
            <a:r>
              <a:rPr lang="en-US" sz="2400" dirty="0"/>
              <a:t>String[] 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values(1, 'Petrov Petr')"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values(2, 'Ivanov Ivan')"</a:t>
            </a:r>
            <a:r>
              <a:rPr lang="en-US" sz="2400" dirty="0"/>
              <a:t>,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8000"/>
                </a:solidFill>
              </a:rPr>
              <a:t>"insert into students values(3, 'Fedorov Fedor')"</a:t>
            </a:r>
            <a:br>
              <a:rPr lang="en-US" sz="2400" b="1" dirty="0">
                <a:solidFill>
                  <a:srgbClr val="008000"/>
                </a:solidFill>
              </a:rPr>
            </a:br>
            <a:r>
              <a:rPr lang="en-US" sz="2400" dirty="0"/>
              <a:t>};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for</a:t>
            </a:r>
            <a:r>
              <a:rPr lang="en-US" sz="2400" dirty="0"/>
              <a:t>(String query: queries) </a:t>
            </a:r>
            <a:br>
              <a:rPr lang="en-US" sz="2400" dirty="0"/>
            </a:br>
            <a:r>
              <a:rPr lang="en-US" sz="2400" dirty="0"/>
              <a:t>    statement.addBatch(query);</a:t>
            </a:r>
            <a:br>
              <a:rPr lang="en-US" sz="2400" dirty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>
                <a:solidFill>
                  <a:srgbClr val="000080"/>
                </a:solidFill>
              </a:rPr>
              <a:t>int</a:t>
            </a:r>
            <a:r>
              <a:rPr lang="en-US" sz="2400" dirty="0"/>
              <a:t>[] rowsAffected = statement.executeBatch();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3572282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Где используется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Spring JDBC Template</a:t>
            </a:r>
          </a:p>
          <a:p>
            <a:r>
              <a:rPr lang="en-US" dirty="0" smtClean="0"/>
              <a:t>ORM (Object-relational mapping)</a:t>
            </a:r>
          </a:p>
          <a:p>
            <a:pPr lvl="1"/>
            <a:r>
              <a:rPr lang="en-US" dirty="0" smtClean="0"/>
              <a:t>Hibernate</a:t>
            </a:r>
          </a:p>
          <a:p>
            <a:pPr lvl="1"/>
            <a:r>
              <a:rPr lang="en-US" dirty="0" err="1" smtClean="0"/>
              <a:t>MyBatis</a:t>
            </a:r>
            <a:endParaRPr lang="en-US" dirty="0" smtClean="0"/>
          </a:p>
          <a:p>
            <a:pPr lvl="1"/>
            <a:r>
              <a:rPr lang="en-US" dirty="0" err="1" smtClean="0"/>
              <a:t>EclipseLink</a:t>
            </a:r>
            <a:r>
              <a:rPr lang="en-US" dirty="0" smtClean="0"/>
              <a:t> (</a:t>
            </a:r>
            <a:r>
              <a:rPr lang="en-US" dirty="0" err="1" smtClean="0"/>
              <a:t>TopLink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OpenJPA</a:t>
            </a:r>
            <a:endParaRPr lang="en-US" dirty="0" smtClean="0"/>
          </a:p>
          <a:p>
            <a:pPr lvl="1"/>
            <a:r>
              <a:rPr lang="en-US" dirty="0" smtClean="0"/>
              <a:t>Spring Data JPA</a:t>
            </a:r>
          </a:p>
        </p:txBody>
      </p:sp>
    </p:spTree>
    <p:extLst>
      <p:ext uri="{BB962C8B-B14F-4D97-AF65-F5344CB8AC3E}">
        <p14:creationId xmlns:p14="http://schemas.microsoft.com/office/powerpoint/2010/main" val="10864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Сценарии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Чтение содержимого потока в массив (строку)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Копирование </a:t>
            </a:r>
            <a:r>
              <a:rPr lang="en-US" dirty="0" err="1" smtClean="0"/>
              <a:t>InputStream</a:t>
            </a:r>
            <a:r>
              <a:rPr lang="en-US" dirty="0" smtClean="0"/>
              <a:t> </a:t>
            </a:r>
            <a:r>
              <a:rPr lang="ru-RU" dirty="0" smtClean="0"/>
              <a:t>в </a:t>
            </a:r>
            <a:r>
              <a:rPr lang="en-US" dirty="0" err="1" smtClean="0"/>
              <a:t>OutputStream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ru-RU" dirty="0" smtClean="0"/>
              <a:t>Сканирование входного потока на структурированную информацию</a:t>
            </a:r>
          </a:p>
          <a:p>
            <a:pPr marL="514350" indent="-514350">
              <a:buAutoNum type="arabicPeriod"/>
            </a:pPr>
            <a:r>
              <a:rPr lang="ru-RU" dirty="0" smtClean="0"/>
              <a:t>Фильтрация текста регулярными выражениями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487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Декораторы потоков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Буферизация потока </a:t>
            </a:r>
            <a:r>
              <a:rPr lang="en-US" dirty="0" err="1" smtClean="0"/>
              <a:t>BufferedInput</a:t>
            </a:r>
            <a:r>
              <a:rPr lang="en-US" dirty="0" smtClean="0"/>
              <a:t>(Output) Stream, </a:t>
            </a:r>
            <a:r>
              <a:rPr lang="en-US" dirty="0" err="1" smtClean="0"/>
              <a:t>BufferedReader</a:t>
            </a:r>
            <a:r>
              <a:rPr lang="en-US" dirty="0" smtClean="0"/>
              <a:t>/Writer</a:t>
            </a:r>
            <a:endParaRPr lang="ru-RU" dirty="0" smtClean="0"/>
          </a:p>
          <a:p>
            <a:r>
              <a:rPr lang="en-US" dirty="0" err="1" smtClean="0"/>
              <a:t>ZipInput</a:t>
            </a:r>
            <a:r>
              <a:rPr lang="en-US" dirty="0" smtClean="0"/>
              <a:t>(Output)Stream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1206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Специальные потоки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Массив байтов как поток</a:t>
            </a:r>
            <a:r>
              <a:rPr lang="en-US" dirty="0" smtClean="0"/>
              <a:t>: </a:t>
            </a:r>
            <a:r>
              <a:rPr lang="en-US" dirty="0" err="1" smtClean="0"/>
              <a:t>ByteArrayOutput</a:t>
            </a:r>
            <a:r>
              <a:rPr lang="en-US" dirty="0" smtClean="0"/>
              <a:t>(Input)Stream</a:t>
            </a:r>
          </a:p>
          <a:p>
            <a:r>
              <a:rPr lang="ru-RU" dirty="0" smtClean="0"/>
              <a:t>Строка как поток</a:t>
            </a:r>
            <a:r>
              <a:rPr lang="en-US" dirty="0" smtClean="0"/>
              <a:t>: </a:t>
            </a:r>
            <a:r>
              <a:rPr lang="en-US" dirty="0" err="1" smtClean="0"/>
              <a:t>StringWriter</a:t>
            </a:r>
            <a:r>
              <a:rPr lang="en-US" dirty="0" smtClean="0"/>
              <a:t>(Reader)</a:t>
            </a:r>
          </a:p>
          <a:p>
            <a:r>
              <a:rPr lang="ru-RU" dirty="0" smtClean="0"/>
              <a:t>Получение данных из Интернета (</a:t>
            </a:r>
            <a:r>
              <a:rPr lang="en-US" dirty="0" smtClean="0"/>
              <a:t>http): </a:t>
            </a:r>
            <a:r>
              <a:rPr lang="en-US" dirty="0" err="1" smtClean="0"/>
              <a:t>URL.openStream</a:t>
            </a:r>
            <a:r>
              <a:rPr lang="en-US" dirty="0" smtClean="0"/>
              <a:t>()</a:t>
            </a:r>
          </a:p>
          <a:p>
            <a:r>
              <a:rPr lang="ru-RU" dirty="0" smtClean="0"/>
              <a:t>Сериализация</a:t>
            </a:r>
            <a:r>
              <a:rPr lang="en-US" dirty="0" smtClean="0"/>
              <a:t>/</a:t>
            </a:r>
            <a:r>
              <a:rPr lang="ru-RU" dirty="0" smtClean="0"/>
              <a:t>десериализация</a:t>
            </a:r>
            <a:r>
              <a:rPr lang="en-US" dirty="0" smtClean="0"/>
              <a:t> </a:t>
            </a:r>
            <a:r>
              <a:rPr lang="ru-RU" smtClean="0"/>
              <a:t>состояния объектов</a:t>
            </a:r>
            <a:r>
              <a:rPr lang="en-US" dirty="0" smtClean="0"/>
              <a:t>: </a:t>
            </a:r>
            <a:r>
              <a:rPr lang="en-US" dirty="0" err="1" smtClean="0"/>
              <a:t>ObjectInput</a:t>
            </a:r>
            <a:r>
              <a:rPr lang="en-US" dirty="0" smtClean="0"/>
              <a:t>(Output)Stream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45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InputStream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Reader</a:t>
            </a:r>
            <a:endParaRPr lang="ru-RU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096250" cy="3048000"/>
          </a:xfrm>
        </p:spPr>
      </p:pic>
      <p:pic>
        <p:nvPicPr>
          <p:cNvPr id="1026" name="Picture 2" descr="C:\dev\Projects\local\diagrams\CoreJava\Read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57964"/>
            <a:ext cx="4953001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307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OutputStream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Writer</a:t>
            </a:r>
            <a:endParaRPr lang="ru-RU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19200"/>
            <a:ext cx="8001000" cy="2571750"/>
          </a:xfrm>
        </p:spPr>
      </p:pic>
      <p:pic>
        <p:nvPicPr>
          <p:cNvPr id="2050" name="Picture 2" descr="C:\dev\Projects\local\diagrams\CoreJava\Wri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33800"/>
            <a:ext cx="581025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19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библиотеки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Java.nio</a:t>
            </a:r>
            <a:endParaRPr lang="en-US" dirty="0" smtClean="0"/>
          </a:p>
          <a:p>
            <a:r>
              <a:rPr lang="en-US" dirty="0" smtClean="0"/>
              <a:t>Apache Commons-IO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04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700" dirty="0" smtClean="0"/>
              <a:t>JDBC (Java Data Base Connectivity) - </a:t>
            </a:r>
            <a:r>
              <a:rPr lang="ru-RU" sz="1800" dirty="0"/>
              <a:t> платформенно-независимый промышленный стандарт взаимодействия </a:t>
            </a:r>
            <a:r>
              <a:rPr lang="ru-RU" sz="1800" dirty="0" err="1"/>
              <a:t>Java</a:t>
            </a:r>
            <a:r>
              <a:rPr lang="ru-RU" sz="1800" dirty="0"/>
              <a:t>-приложений с различными </a:t>
            </a:r>
            <a:r>
              <a:rPr lang="ru-RU" sz="1800" dirty="0" smtClean="0"/>
              <a:t>базами данных</a:t>
            </a:r>
          </a:p>
          <a:p>
            <a:r>
              <a:rPr lang="ru-RU" sz="1800" dirty="0" smtClean="0"/>
              <a:t>Пакет </a:t>
            </a:r>
            <a:r>
              <a:rPr lang="en-US" sz="1800" dirty="0" err="1" smtClean="0"/>
              <a:t>java.sql</a:t>
            </a:r>
            <a:r>
              <a:rPr lang="en-US" sz="1800" dirty="0" smtClean="0"/>
              <a:t> </a:t>
            </a:r>
            <a:r>
              <a:rPr lang="ru-RU" sz="1800" dirty="0" smtClean="0"/>
              <a:t>содержит</a:t>
            </a:r>
            <a:r>
              <a:rPr lang="en-US" sz="1800" dirty="0" smtClean="0"/>
              <a:t> </a:t>
            </a:r>
            <a:r>
              <a:rPr lang="ru-RU" sz="1800" dirty="0" smtClean="0"/>
              <a:t>интерфейсы и абстрактные классы (</a:t>
            </a:r>
            <a:r>
              <a:rPr lang="en-US" sz="1300" dirty="0" smtClean="0"/>
              <a:t>Connection, </a:t>
            </a:r>
            <a:r>
              <a:rPr lang="en-US" sz="1300" i="1" dirty="0" smtClean="0"/>
              <a:t>Statement, etc.)</a:t>
            </a:r>
            <a:endParaRPr lang="ru-RU" sz="1300" i="1" dirty="0" smtClean="0"/>
          </a:p>
          <a:p>
            <a:r>
              <a:rPr lang="ru-RU" sz="1700" dirty="0" smtClean="0"/>
              <a:t>Драйвер </a:t>
            </a:r>
          </a:p>
          <a:p>
            <a:pPr lvl="1"/>
            <a:r>
              <a:rPr lang="ru-RU" sz="1300" dirty="0" smtClean="0"/>
              <a:t>Реализует протокол взаимодействия с конкретной базой данных (</a:t>
            </a:r>
            <a:r>
              <a:rPr lang="en-US" sz="1300" dirty="0" smtClean="0"/>
              <a:t>Oracle, </a:t>
            </a:r>
            <a:r>
              <a:rPr lang="en-US" sz="1300" dirty="0" err="1" smtClean="0"/>
              <a:t>Postgresql</a:t>
            </a:r>
            <a:r>
              <a:rPr lang="en-US" sz="1300" dirty="0" smtClean="0"/>
              <a:t>, </a:t>
            </a:r>
            <a:r>
              <a:rPr lang="en-US" sz="1300" dirty="0" err="1" smtClean="0"/>
              <a:t>MySql</a:t>
            </a:r>
            <a:r>
              <a:rPr lang="en-US" sz="1300" dirty="0" smtClean="0"/>
              <a:t>, etc.</a:t>
            </a:r>
            <a:r>
              <a:rPr lang="ru-RU" sz="1300" dirty="0" smtClean="0"/>
              <a:t>)</a:t>
            </a:r>
            <a:endParaRPr lang="en-US" sz="1300" dirty="0" smtClean="0"/>
          </a:p>
          <a:p>
            <a:pPr lvl="1"/>
            <a:r>
              <a:rPr lang="ru-RU" sz="1300" dirty="0" smtClean="0"/>
              <a:t>Предоставляет возможности работы с базой через стандартные абстракци</a:t>
            </a:r>
            <a:r>
              <a:rPr lang="ru-RU" sz="1300" dirty="0" smtClean="0"/>
              <a:t>и из пакета </a:t>
            </a:r>
            <a:r>
              <a:rPr lang="en-US" sz="1300" dirty="0" err="1" smtClean="0"/>
              <a:t>java.sql</a:t>
            </a:r>
            <a:endParaRPr lang="en-US" sz="1300" dirty="0" smtClean="0"/>
          </a:p>
          <a:p>
            <a:r>
              <a:rPr lang="en-US" sz="1700" dirty="0" smtClean="0"/>
              <a:t>JDBC </a:t>
            </a:r>
            <a:r>
              <a:rPr lang="en-US" sz="1700" dirty="0" err="1" smtClean="0"/>
              <a:t>url</a:t>
            </a:r>
            <a:r>
              <a:rPr lang="en-US" sz="1700" dirty="0" smtClean="0"/>
              <a:t> – </a:t>
            </a:r>
            <a:r>
              <a:rPr lang="ru-RU" sz="1700" dirty="0" smtClean="0"/>
              <a:t>строка, используемая драйвером для создания соединения с базой данных</a:t>
            </a:r>
          </a:p>
          <a:p>
            <a:pPr lvl="1"/>
            <a:r>
              <a:rPr lang="en-US" sz="1400" dirty="0" err="1"/>
              <a:t>jdbc:oracle:thin</a:t>
            </a:r>
            <a:r>
              <a:rPr lang="en-US" sz="1400" dirty="0"/>
              <a:t>:@</a:t>
            </a:r>
            <a:r>
              <a:rPr lang="en-US" sz="1400" dirty="0" smtClean="0"/>
              <a:t>localhost:1521:orcl</a:t>
            </a:r>
          </a:p>
          <a:p>
            <a:pPr lvl="1"/>
            <a:r>
              <a:rPr lang="en-US" sz="1400" dirty="0"/>
              <a:t>jdbc:postgresql</a:t>
            </a:r>
            <a:r>
              <a:rPr lang="en-US" sz="1400" dirty="0" smtClean="0"/>
              <a:t>://</a:t>
            </a:r>
            <a:r>
              <a:rPr lang="en-US" sz="1400" i="1" dirty="0" smtClean="0"/>
              <a:t>localhost</a:t>
            </a:r>
            <a:r>
              <a:rPr lang="en-US" sz="1400" dirty="0" smtClean="0"/>
              <a:t>:</a:t>
            </a:r>
            <a:r>
              <a:rPr lang="en-US" sz="1400" i="1" dirty="0" smtClean="0"/>
              <a:t>5432</a:t>
            </a:r>
            <a:r>
              <a:rPr lang="en-US" sz="1400" dirty="0" smtClean="0"/>
              <a:t>/</a:t>
            </a:r>
            <a:r>
              <a:rPr lang="en-US" sz="1400" i="1" dirty="0" err="1" smtClean="0"/>
              <a:t>ourDB</a:t>
            </a:r>
            <a:endParaRPr lang="ru-RU" sz="1300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46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Способ создания</a:t>
            </a:r>
          </a:p>
          <a:p>
            <a:pPr lvl="1"/>
            <a:r>
              <a:rPr lang="en-US" dirty="0" smtClean="0"/>
              <a:t>DriverManager</a:t>
            </a:r>
            <a:endParaRPr lang="en-US" dirty="0"/>
          </a:p>
          <a:p>
            <a:pPr marL="457200" lvl="1" indent="0">
              <a:buNone/>
            </a:pPr>
            <a:r>
              <a:rPr lang="en-US" sz="1400" dirty="0"/>
              <a:t>Connection con = DriverManager.</a:t>
            </a:r>
            <a:r>
              <a:rPr lang="en-US" sz="1400" i="1" dirty="0"/>
              <a:t>getConnection</a:t>
            </a:r>
            <a:r>
              <a:rPr lang="en-US" sz="1400" dirty="0"/>
              <a:t>(</a:t>
            </a:r>
            <a:r>
              <a:rPr lang="en-US" sz="1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"user"</a:t>
            </a:r>
            <a:r>
              <a:rPr lang="en-US" sz="1400" dirty="0"/>
              <a:t>, </a:t>
            </a:r>
            <a:r>
              <a:rPr lang="en-US" sz="1400" b="1" dirty="0">
                <a:solidFill>
                  <a:srgbClr val="008000"/>
                </a:solidFill>
              </a:rPr>
              <a:t>"password"</a:t>
            </a:r>
            <a:r>
              <a:rPr lang="en-US" sz="1400" dirty="0"/>
              <a:t>);</a:t>
            </a:r>
            <a:endParaRPr lang="en-US" sz="1400" dirty="0" smtClean="0"/>
          </a:p>
          <a:p>
            <a:pPr lvl="1"/>
            <a:r>
              <a:rPr lang="en-US" dirty="0" err="1" smtClean="0"/>
              <a:t>DataSource</a:t>
            </a:r>
            <a:endParaRPr lang="en-US" dirty="0" smtClean="0"/>
          </a:p>
          <a:p>
            <a:pPr marL="457200" lvl="1" indent="0">
              <a:buNone/>
            </a:pPr>
            <a:r>
              <a:rPr lang="en-US" sz="1500" dirty="0" err="1"/>
              <a:t>PGPoolingDataSource</a:t>
            </a:r>
            <a:r>
              <a:rPr lang="en-US" sz="1500" dirty="0"/>
              <a:t> ds = </a:t>
            </a:r>
            <a:r>
              <a:rPr lang="en-US" sz="1500" b="1" dirty="0">
                <a:solidFill>
                  <a:srgbClr val="000080"/>
                </a:solidFill>
              </a:rPr>
              <a:t>new </a:t>
            </a:r>
            <a:r>
              <a:rPr lang="en-US" sz="1500" dirty="0" err="1"/>
              <a:t>PGPoolingDataSource</a:t>
            </a:r>
            <a:r>
              <a:rPr lang="en-US" sz="1500" dirty="0"/>
              <a:t>();</a:t>
            </a:r>
            <a:br>
              <a:rPr lang="en-US" sz="1500" dirty="0"/>
            </a:br>
            <a:r>
              <a:rPr lang="en-US" sz="1500" dirty="0" err="1"/>
              <a:t>ds.setServerName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"localhost"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ds.setPortNumber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5432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ds.setUser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"user"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ds.setPassword</a:t>
            </a:r>
            <a:r>
              <a:rPr lang="en-US" sz="1500" dirty="0"/>
              <a:t>(</a:t>
            </a:r>
            <a:r>
              <a:rPr lang="en-US" sz="1500" b="1" dirty="0">
                <a:solidFill>
                  <a:srgbClr val="008000"/>
                </a:solidFill>
              </a:rPr>
              <a:t>"password"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 err="1"/>
              <a:t>ds.setMaxConnections</a:t>
            </a:r>
            <a:r>
              <a:rPr lang="en-US" sz="1500" dirty="0"/>
              <a:t>(</a:t>
            </a:r>
            <a:r>
              <a:rPr lang="en-US" sz="1500" dirty="0">
                <a:solidFill>
                  <a:srgbClr val="0000FF"/>
                </a:solidFill>
              </a:rPr>
              <a:t>10</a:t>
            </a:r>
            <a:r>
              <a:rPr lang="en-US" sz="1500" dirty="0"/>
              <a:t>);</a:t>
            </a:r>
            <a:br>
              <a:rPr lang="en-US" sz="1500" dirty="0"/>
            </a:br>
            <a:r>
              <a:rPr lang="en-US" sz="1500" dirty="0"/>
              <a:t>Connection conn = </a:t>
            </a:r>
            <a:r>
              <a:rPr lang="en-US" sz="1500" dirty="0" err="1"/>
              <a:t>ds.getConnection</a:t>
            </a:r>
            <a:r>
              <a:rPr lang="en-US" sz="1500" dirty="0"/>
              <a:t>();</a:t>
            </a:r>
            <a:endParaRPr lang="en-US" sz="1500" dirty="0" smtClean="0"/>
          </a:p>
          <a:p>
            <a:endParaRPr lang="en-US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39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Методы</a:t>
            </a:r>
          </a:p>
          <a:p>
            <a:pPr marL="457200" lvl="1" indent="0">
              <a:buNone/>
            </a:pPr>
            <a:r>
              <a:rPr lang="en-US" sz="2400" dirty="0"/>
              <a:t>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 </a:t>
            </a:r>
            <a:r>
              <a:rPr lang="en-US" sz="2400" i="1" dirty="0">
                <a:solidFill>
                  <a:srgbClr val="808080"/>
                </a:solidFill>
              </a:rPr>
              <a:t>//switch off autocommit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connection.commit(); </a:t>
            </a:r>
            <a:r>
              <a:rPr lang="en-US" sz="2400" i="1" dirty="0">
                <a:solidFill>
                  <a:srgbClr val="808080"/>
                </a:solidFill>
              </a:rPr>
              <a:t>//commits current transaction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connection.rollback(); </a:t>
            </a:r>
            <a:r>
              <a:rPr lang="en-US" sz="2400" i="1" dirty="0">
                <a:solidFill>
                  <a:srgbClr val="808080"/>
                </a:solidFill>
              </a:rPr>
              <a:t>//rollbacks current </a:t>
            </a:r>
            <a:r>
              <a:rPr lang="en-US" sz="2400" i="1" dirty="0" smtClean="0">
                <a:solidFill>
                  <a:srgbClr val="808080"/>
                </a:solidFill>
              </a:rPr>
              <a:t>transaction</a:t>
            </a:r>
          </a:p>
          <a:p>
            <a:pPr marL="457200" lvl="1" indent="0">
              <a:buNone/>
            </a:pPr>
            <a:r>
              <a:rPr lang="en-US" sz="2400" i="1" dirty="0">
                <a:solidFill>
                  <a:srgbClr val="808080"/>
                </a:solidFill>
              </a:rPr>
              <a:t>//creates simple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Statement </a:t>
            </a:r>
            <a:r>
              <a:rPr lang="en-US" sz="2400" dirty="0"/>
              <a:t>statement</a:t>
            </a:r>
            <a:r>
              <a:rPr lang="en-US" sz="2400" dirty="0"/>
              <a:t> = connection.createStatement(); </a:t>
            </a:r>
            <a:r>
              <a:rPr lang="en-US" sz="2400" i="1" dirty="0">
                <a:solidFill>
                  <a:srgbClr val="808080"/>
                </a:solidFill>
              </a:rPr>
              <a:t/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i="1" dirty="0">
                <a:solidFill>
                  <a:srgbClr val="808080"/>
                </a:solidFill>
              </a:rPr>
              <a:t>//creates prepared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PreparedStatement prepared =</a:t>
            </a:r>
            <a:br>
              <a:rPr lang="en-US" sz="2400" dirty="0"/>
            </a:br>
            <a:r>
              <a:rPr lang="en-US" sz="2400" dirty="0"/>
              <a:t>        connection.prepareStatement(</a:t>
            </a:r>
            <a:r>
              <a:rPr lang="en-US" sz="2400" b="1" dirty="0">
                <a:solidFill>
                  <a:srgbClr val="008000"/>
                </a:solidFill>
              </a:rPr>
              <a:t>"select </a:t>
            </a:r>
            <a:r>
              <a:rPr lang="en-US" sz="2400" i="1" dirty="0">
                <a:solidFill>
                  <a:srgbClr val="008000"/>
                </a:solidFill>
              </a:rPr>
              <a:t>*</a:t>
            </a:r>
            <a:r>
              <a:rPr lang="en-US" sz="2400" b="1" dirty="0">
                <a:solidFill>
                  <a:srgbClr val="008000"/>
                </a:solidFill>
              </a:rPr>
              <a:t> from </a:t>
            </a:r>
            <a:r>
              <a:rPr lang="en-US" sz="2400" b="1" dirty="0" err="1" smtClean="0">
                <a:solidFill>
                  <a:srgbClr val="008000"/>
                </a:solidFill>
              </a:rPr>
              <a:t>INFORMATION_SCHEMA.tables</a:t>
            </a:r>
            <a:r>
              <a:rPr lang="en-US" sz="2400" b="1" dirty="0">
                <a:solidFill>
                  <a:srgbClr val="008000"/>
                </a:solidFill>
              </a:rPr>
              <a:t>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i="1" dirty="0">
                <a:solidFill>
                  <a:srgbClr val="808080"/>
                </a:solidFill>
              </a:rPr>
              <a:t>//creates callable statement</a:t>
            </a:r>
            <a:br>
              <a:rPr lang="en-US" sz="2400" i="1" dirty="0">
                <a:solidFill>
                  <a:srgbClr val="808080"/>
                </a:solidFill>
              </a:rPr>
            </a:br>
            <a:r>
              <a:rPr lang="en-US" sz="2400" dirty="0"/>
              <a:t>CallableStatement call = connection.prepareCall(</a:t>
            </a:r>
            <a:r>
              <a:rPr lang="en-US" sz="2400" b="1" dirty="0">
                <a:solidFill>
                  <a:srgbClr val="008000"/>
                </a:solidFill>
              </a:rPr>
              <a:t>"{call </a:t>
            </a:r>
            <a:r>
              <a:rPr lang="en-US" sz="2400" i="1" dirty="0">
                <a:solidFill>
                  <a:srgbClr val="008000"/>
                </a:solidFill>
              </a:rPr>
              <a:t>upper</a:t>
            </a:r>
            <a:r>
              <a:rPr lang="en-US" sz="2400" b="1" dirty="0">
                <a:solidFill>
                  <a:srgbClr val="008000"/>
                </a:solidFill>
              </a:rPr>
              <a:t>(?)}"</a:t>
            </a:r>
            <a:r>
              <a:rPr lang="en-US" sz="2400" dirty="0"/>
              <a:t>);</a:t>
            </a:r>
            <a:endParaRPr lang="en-US" sz="2400" dirty="0" smtClean="0"/>
          </a:p>
          <a:p>
            <a:pPr lvl="1"/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124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Используется для выполнения простых </a:t>
            </a:r>
            <a:r>
              <a:rPr lang="en-US" dirty="0" smtClean="0"/>
              <a:t>SQL </a:t>
            </a:r>
            <a:r>
              <a:rPr lang="ru-RU" dirty="0" smtClean="0"/>
              <a:t>запросов без параметров</a:t>
            </a:r>
          </a:p>
          <a:p>
            <a:pPr marL="457200" lvl="1" indent="0">
              <a:buNone/>
            </a:pPr>
            <a:r>
              <a:rPr lang="en-US" sz="1800" dirty="0"/>
              <a:t>Statement </a:t>
            </a:r>
            <a:r>
              <a:rPr lang="en-US" sz="1800" dirty="0" err="1"/>
              <a:t>statement</a:t>
            </a:r>
            <a:r>
              <a:rPr lang="en-US" sz="1800" dirty="0"/>
              <a:t> = connection.createStatement</a:t>
            </a:r>
            <a:r>
              <a:rPr lang="en-US" sz="1800" dirty="0" smtClean="0"/>
              <a:t>();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ResultSet rs = statement.executeQuery(</a:t>
            </a:r>
            <a:r>
              <a:rPr lang="en-US" sz="1800" b="1" dirty="0">
                <a:solidFill>
                  <a:srgbClr val="008000"/>
                </a:solidFill>
              </a:rPr>
              <a:t>"select </a:t>
            </a:r>
            <a:r>
              <a:rPr lang="en-US" sz="1800" i="1" dirty="0">
                <a:solidFill>
                  <a:srgbClr val="008000"/>
                </a:solidFill>
              </a:rPr>
              <a:t>*</a:t>
            </a:r>
            <a:r>
              <a:rPr lang="en-US" sz="1800" b="1" dirty="0">
                <a:solidFill>
                  <a:srgbClr val="008000"/>
                </a:solidFill>
              </a:rPr>
              <a:t> from students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dirty="0" smtClean="0"/>
              <a:t>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smtClean="0">
                <a:solidFill>
                  <a:srgbClr val="000080"/>
                </a:solidFill>
              </a:rPr>
              <a:t>int </a:t>
            </a:r>
            <a:r>
              <a:rPr lang="en-US" sz="1800" dirty="0" smtClean="0"/>
              <a:t>rowsAffected </a:t>
            </a:r>
            <a:r>
              <a:rPr lang="en-US" sz="1800" dirty="0"/>
              <a:t>= </a:t>
            </a:r>
            <a:endParaRPr lang="en-US" sz="1800" dirty="0" smtClean="0"/>
          </a:p>
          <a:p>
            <a:pPr marL="457200" lvl="1" indent="0">
              <a:buNone/>
            </a:pPr>
            <a:r>
              <a:rPr lang="en-US" sz="1800" dirty="0"/>
              <a:t>	</a:t>
            </a:r>
            <a:r>
              <a:rPr lang="en-US" sz="1800" dirty="0" err="1" smtClean="0"/>
              <a:t>statement.executeUpdate</a:t>
            </a:r>
            <a:r>
              <a:rPr lang="en-US" sz="1800" dirty="0" smtClean="0"/>
              <a:t>(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b="1" dirty="0">
                <a:solidFill>
                  <a:srgbClr val="008000"/>
                </a:solidFill>
              </a:rPr>
              <a:t>delete from students where id = 1</a:t>
            </a:r>
            <a:r>
              <a:rPr lang="en-US" sz="1800" b="1" dirty="0" smtClean="0">
                <a:solidFill>
                  <a:srgbClr val="008000"/>
                </a:solidFill>
              </a:rPr>
              <a:t>"</a:t>
            </a:r>
            <a:r>
              <a:rPr lang="en-US" sz="1800" dirty="0" smtClean="0"/>
              <a:t>);</a:t>
            </a:r>
            <a:endParaRPr lang="ru-RU" sz="1800" dirty="0" smtClean="0"/>
          </a:p>
          <a:p>
            <a:pPr marL="457200" lvl="1" indent="0">
              <a:buNone/>
            </a:pPr>
            <a:r>
              <a:rPr lang="en-US" sz="1800" dirty="0"/>
              <a:t/>
            </a:r>
            <a:br>
              <a:rPr lang="en-US" sz="1800" dirty="0"/>
            </a:br>
            <a:r>
              <a:rPr lang="en-US" sz="1800" b="1" dirty="0" err="1">
                <a:solidFill>
                  <a:srgbClr val="000080"/>
                </a:solidFill>
              </a:rPr>
              <a:t>boolean</a:t>
            </a:r>
            <a:r>
              <a:rPr lang="en-US" sz="1800" b="1" dirty="0">
                <a:solidFill>
                  <a:srgbClr val="000080"/>
                </a:solidFill>
              </a:rPr>
              <a:t> </a:t>
            </a:r>
            <a:r>
              <a:rPr lang="en-US" sz="1800" dirty="0" err="1"/>
              <a:t>isInserted</a:t>
            </a:r>
            <a:r>
              <a:rPr lang="en-US" sz="1800" dirty="0"/>
              <a:t> = statement</a:t>
            </a:r>
            <a:br>
              <a:rPr lang="en-US" sz="1800" dirty="0"/>
            </a:br>
            <a:r>
              <a:rPr lang="en-US" sz="1800" dirty="0"/>
              <a:t>        .execute(</a:t>
            </a:r>
            <a:r>
              <a:rPr lang="en-US" sz="1800" b="1" dirty="0">
                <a:solidFill>
                  <a:srgbClr val="008000"/>
                </a:solidFill>
              </a:rPr>
              <a:t>"insert into students values(1, '</a:t>
            </a:r>
            <a:r>
              <a:rPr lang="en-US" sz="1800" b="1" dirty="0" err="1">
                <a:solidFill>
                  <a:srgbClr val="008000"/>
                </a:solidFill>
              </a:rPr>
              <a:t>Petrov</a:t>
            </a:r>
            <a:r>
              <a:rPr lang="en-US" sz="1800" b="1" dirty="0">
                <a:solidFill>
                  <a:srgbClr val="008000"/>
                </a:solidFill>
              </a:rPr>
              <a:t> Petr')"</a:t>
            </a:r>
            <a:r>
              <a:rPr lang="en-US" sz="1800" dirty="0"/>
              <a:t>);</a:t>
            </a:r>
            <a:endParaRPr lang="ru-RU" sz="1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412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Prepared</a:t>
            </a:r>
            <a:r>
              <a:rPr lang="en-US" dirty="0" smtClean="0"/>
              <a:t>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Наследник класса </a:t>
            </a:r>
            <a:r>
              <a:rPr lang="en-US" dirty="0" smtClean="0"/>
              <a:t>Statement</a:t>
            </a:r>
          </a:p>
          <a:p>
            <a:r>
              <a:rPr lang="ru-RU" dirty="0" smtClean="0"/>
              <a:t>Сохраняет и переиспользует план выполнения запроса</a:t>
            </a:r>
          </a:p>
          <a:p>
            <a:r>
              <a:rPr lang="ru-RU" dirty="0" smtClean="0"/>
              <a:t>Позволяет передавать </a:t>
            </a:r>
            <a:r>
              <a:rPr lang="en-US" dirty="0" smtClean="0"/>
              <a:t>in </a:t>
            </a:r>
            <a:r>
              <a:rPr lang="ru-RU" dirty="0" smtClean="0"/>
              <a:t>параметры в запросы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1900" dirty="0"/>
              <a:t>PreparedStatement prepared =</a:t>
            </a:r>
            <a:br>
              <a:rPr lang="en-US" sz="1900" dirty="0"/>
            </a:br>
            <a:r>
              <a:rPr lang="en-US" sz="1900" dirty="0"/>
              <a:t>        connection.prepareStatement(</a:t>
            </a:r>
            <a:r>
              <a:rPr lang="en-US" sz="1900" b="1" dirty="0">
                <a:solidFill>
                  <a:srgbClr val="008000"/>
                </a:solidFill>
              </a:rPr>
              <a:t>"select </a:t>
            </a:r>
            <a:r>
              <a:rPr lang="en-US" sz="1900" i="1" dirty="0">
                <a:solidFill>
                  <a:srgbClr val="008000"/>
                </a:solidFill>
              </a:rPr>
              <a:t>*</a:t>
            </a:r>
            <a:r>
              <a:rPr lang="en-US" sz="1900" b="1" dirty="0">
                <a:solidFill>
                  <a:srgbClr val="008000"/>
                </a:solidFill>
              </a:rPr>
              <a:t> from students where name = ?"</a:t>
            </a:r>
            <a:r>
              <a:rPr lang="en-US" sz="1900" dirty="0"/>
              <a:t>);</a:t>
            </a:r>
            <a:br>
              <a:rPr lang="en-US" sz="1900" dirty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prepared.setString(</a:t>
            </a:r>
            <a:r>
              <a:rPr lang="en-US" sz="1900" dirty="0">
                <a:solidFill>
                  <a:srgbClr val="0000FF"/>
                </a:solidFill>
              </a:rPr>
              <a:t>1</a:t>
            </a:r>
            <a:r>
              <a:rPr lang="en-US" sz="1900" dirty="0"/>
              <a:t>, </a:t>
            </a:r>
            <a:r>
              <a:rPr lang="en-US" sz="1900" b="1" dirty="0">
                <a:solidFill>
                  <a:srgbClr val="008000"/>
                </a:solidFill>
              </a:rPr>
              <a:t>"Petr Petrov"</a:t>
            </a:r>
            <a:r>
              <a:rPr lang="en-US" sz="1900" dirty="0"/>
              <a:t>);</a:t>
            </a:r>
            <a:br>
              <a:rPr lang="en-US" sz="1900" dirty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ResultSet rs = prepared.executeQuery();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669757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CallableStatement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Наследник класса </a:t>
            </a:r>
            <a:r>
              <a:rPr lang="en-US" dirty="0" smtClean="0"/>
              <a:t>PreparedStatement</a:t>
            </a:r>
          </a:p>
          <a:p>
            <a:r>
              <a:rPr lang="ru-RU" dirty="0" smtClean="0"/>
              <a:t>Используется для выполнения хранимых процедур с входными и выходными параметрами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en-US" sz="2000" dirty="0"/>
              <a:t>statement.execute(</a:t>
            </a:r>
            <a:r>
              <a:rPr lang="en-US" sz="2000" b="1" dirty="0">
                <a:solidFill>
                  <a:srgbClr val="008000"/>
                </a:solidFill>
              </a:rPr>
              <a:t>"create or replace function greating(p_name character varying, out p_great character varying)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"as $$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   begin p_name := 'Hello '||p_text; " </a:t>
            </a:r>
            <a:r>
              <a:rPr lang="en-US" sz="2000" dirty="0"/>
              <a:t>+</a:t>
            </a:r>
            <a:br>
              <a:rPr lang="en-US" sz="2000" dirty="0"/>
            </a:br>
            <a:r>
              <a:rPr lang="en-US" sz="2000" dirty="0"/>
              <a:t>        </a:t>
            </a:r>
            <a:r>
              <a:rPr lang="en-US" sz="2000" b="1" dirty="0">
                <a:solidFill>
                  <a:srgbClr val="008000"/>
                </a:solidFill>
              </a:rPr>
              <a:t>"end $$ LANGUAGE 'plpgsql';"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CallableStatement call = connection.prepareCall(</a:t>
            </a:r>
            <a:r>
              <a:rPr lang="en-US" sz="2000" b="1" dirty="0">
                <a:solidFill>
                  <a:srgbClr val="008000"/>
                </a:solidFill>
              </a:rPr>
              <a:t>"{call </a:t>
            </a:r>
            <a:r>
              <a:rPr lang="en-US" sz="2000" i="1" dirty="0">
                <a:solidFill>
                  <a:srgbClr val="008000"/>
                </a:solidFill>
              </a:rPr>
              <a:t>greating</a:t>
            </a:r>
            <a:r>
              <a:rPr lang="en-US" sz="2000" b="1" dirty="0">
                <a:solidFill>
                  <a:srgbClr val="008000"/>
                </a:solidFill>
              </a:rPr>
              <a:t>(?, ?)}"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call.setString(</a:t>
            </a:r>
            <a:r>
              <a:rPr lang="en-US" sz="2000" dirty="0">
                <a:solidFill>
                  <a:srgbClr val="0000FF"/>
                </a:solidFill>
              </a:rPr>
              <a:t>1</a:t>
            </a:r>
            <a:r>
              <a:rPr lang="en-US" sz="2000" dirty="0"/>
              <a:t>, </a:t>
            </a:r>
            <a:r>
              <a:rPr lang="en-US" sz="2000" b="1" dirty="0">
                <a:solidFill>
                  <a:srgbClr val="008000"/>
                </a:solidFill>
              </a:rPr>
              <a:t>"Petr"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call.registerOutParameter(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, Types.</a:t>
            </a:r>
            <a:r>
              <a:rPr lang="en-US" sz="2000" b="1" i="1" dirty="0">
                <a:solidFill>
                  <a:srgbClr val="660E7A"/>
                </a:solidFill>
              </a:rPr>
              <a:t>VARCHAR</a:t>
            </a:r>
            <a:r>
              <a:rPr lang="en-US" sz="2000" dirty="0"/>
              <a:t>);</a:t>
            </a:r>
            <a:br>
              <a:rPr lang="en-US" sz="2000" dirty="0"/>
            </a:br>
            <a:r>
              <a:rPr lang="en-US" sz="2000" dirty="0"/>
              <a:t>call.execute();</a:t>
            </a:r>
            <a:br>
              <a:rPr lang="en-US" sz="2000" dirty="0"/>
            </a:br>
            <a:r>
              <a:rPr lang="en-US" sz="2000" dirty="0"/>
              <a:t>String greating = call.getString(</a:t>
            </a:r>
            <a:r>
              <a:rPr lang="en-US" sz="2000" dirty="0">
                <a:solidFill>
                  <a:srgbClr val="0000FF"/>
                </a:solidFill>
              </a:rPr>
              <a:t>2</a:t>
            </a:r>
            <a:r>
              <a:rPr lang="en-US" sz="2000" dirty="0"/>
              <a:t>);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1882802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ResultSet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Позволяет получать данные возвращаемые запросом</a:t>
            </a:r>
          </a:p>
          <a:p>
            <a:r>
              <a:rPr lang="ru-RU" dirty="0" smtClean="0"/>
              <a:t>Позволяет менять данные и сохранять их в базу</a:t>
            </a:r>
            <a:endParaRPr lang="en-US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2100" dirty="0"/>
              <a:t>ResultSet students = statement.executeQuery(</a:t>
            </a:r>
            <a:r>
              <a:rPr lang="en-US" sz="2100" b="1" dirty="0">
                <a:solidFill>
                  <a:srgbClr val="008000"/>
                </a:solidFill>
              </a:rPr>
              <a:t>"select id, name from students"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b="1" dirty="0">
                <a:solidFill>
                  <a:srgbClr val="000080"/>
                </a:solidFill>
              </a:rPr>
              <a:t>while</a:t>
            </a:r>
            <a:r>
              <a:rPr lang="en-US" sz="2100" dirty="0"/>
              <a:t>(students.next()) {</a:t>
            </a:r>
            <a:br>
              <a:rPr lang="en-US" sz="2100" dirty="0"/>
            </a:br>
            <a:r>
              <a:rPr lang="en-US" sz="2100" dirty="0"/>
              <a:t>    </a:t>
            </a:r>
            <a:r>
              <a:rPr lang="en-US" sz="2100" b="1" dirty="0">
                <a:solidFill>
                  <a:srgbClr val="000080"/>
                </a:solidFill>
              </a:rPr>
              <a:t>int </a:t>
            </a:r>
            <a:r>
              <a:rPr lang="en-US" sz="2100" dirty="0"/>
              <a:t>id = students.getInt(</a:t>
            </a:r>
            <a:r>
              <a:rPr lang="en-US" sz="2100" b="1" dirty="0">
                <a:solidFill>
                  <a:srgbClr val="008000"/>
                </a:solidFill>
              </a:rPr>
              <a:t>"id"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String name = students.getString(</a:t>
            </a:r>
            <a:r>
              <a:rPr lang="en-US" sz="2100" b="1" dirty="0">
                <a:solidFill>
                  <a:srgbClr val="008000"/>
                </a:solidFill>
              </a:rPr>
              <a:t>"name"</a:t>
            </a:r>
            <a:r>
              <a:rPr lang="en-US" sz="2100" dirty="0"/>
              <a:t>);</a:t>
            </a:r>
            <a:br>
              <a:rPr lang="en-US" sz="2100" dirty="0"/>
            </a:br>
            <a:r>
              <a:rPr lang="en-US" sz="2100" dirty="0"/>
              <a:t>    System.</a:t>
            </a:r>
            <a:r>
              <a:rPr lang="en-US" sz="2100" b="1" i="1" dirty="0">
                <a:solidFill>
                  <a:srgbClr val="660E7A"/>
                </a:solidFill>
              </a:rPr>
              <a:t>out</a:t>
            </a:r>
            <a:r>
              <a:rPr lang="en-US" sz="2100" dirty="0"/>
              <a:t>.println(id + </a:t>
            </a:r>
            <a:r>
              <a:rPr lang="en-US" sz="2100" b="1" dirty="0">
                <a:solidFill>
                  <a:srgbClr val="008000"/>
                </a:solidFill>
              </a:rPr>
              <a:t>" = " </a:t>
            </a:r>
            <a:r>
              <a:rPr lang="en-US" sz="2100" dirty="0"/>
              <a:t>+ name);</a:t>
            </a:r>
            <a:br>
              <a:rPr lang="en-US" sz="2100" dirty="0"/>
            </a:br>
            <a:r>
              <a:rPr lang="en-US" sz="2100" dirty="0" smtClean="0"/>
              <a:t>}</a:t>
            </a:r>
            <a:endParaRPr lang="ru-RU" sz="2100" dirty="0" smtClean="0"/>
          </a:p>
          <a:p>
            <a:pPr marL="0" indent="0">
              <a:buNone/>
            </a:pPr>
            <a:r>
              <a:rPr lang="en-US" sz="2400" dirty="0"/>
              <a:t>students.moveToInsertRow();</a:t>
            </a:r>
            <a:br>
              <a:rPr lang="en-US" sz="2400" dirty="0"/>
            </a:br>
            <a:r>
              <a:rPr lang="en-US" sz="2400" dirty="0"/>
              <a:t>students.updateInt(</a:t>
            </a:r>
            <a:r>
              <a:rPr lang="en-US" sz="2400" b="1" dirty="0">
                <a:solidFill>
                  <a:srgbClr val="008000"/>
                </a:solidFill>
              </a:rPr>
              <a:t>"id"</a:t>
            </a:r>
            <a:r>
              <a:rPr lang="en-US" sz="2400" dirty="0"/>
              <a:t>, </a:t>
            </a:r>
            <a:r>
              <a:rPr lang="en-US" sz="2400" dirty="0" smtClean="0">
                <a:solidFill>
                  <a:srgbClr val="0000FF"/>
                </a:solidFill>
              </a:rPr>
              <a:t>1</a:t>
            </a:r>
            <a:r>
              <a:rPr lang="ru-RU" sz="2400" dirty="0" smtClean="0">
                <a:solidFill>
                  <a:srgbClr val="0000FF"/>
                </a:solidFill>
              </a:rPr>
              <a:t>0</a:t>
            </a:r>
            <a:r>
              <a:rPr lang="en-US" sz="2400" dirty="0" smtClean="0"/>
              <a:t>);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/>
              <a:t>students.updateString(</a:t>
            </a:r>
            <a:r>
              <a:rPr lang="en-US" sz="2400" b="1" dirty="0">
                <a:solidFill>
                  <a:srgbClr val="008000"/>
                </a:solidFill>
              </a:rPr>
              <a:t>"name"</a:t>
            </a:r>
            <a:r>
              <a:rPr lang="en-US" sz="2400" dirty="0"/>
              <a:t>, </a:t>
            </a:r>
            <a:r>
              <a:rPr lang="en-US" sz="2400" b="1" dirty="0">
                <a:solidFill>
                  <a:srgbClr val="008000"/>
                </a:solidFill>
              </a:rPr>
              <a:t>"Ivan Ivanov"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students.insertRow();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66439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Транзакции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ru-RU" sz="2100" dirty="0" smtClean="0"/>
          </a:p>
          <a:p>
            <a:pPr marL="0" indent="0">
              <a:buNone/>
            </a:pP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(</a:t>
            </a:r>
            <a:br>
              <a:rPr lang="en-US" sz="2400" dirty="0"/>
            </a:br>
            <a:r>
              <a:rPr lang="en-US" sz="2400" dirty="0"/>
              <a:t>        Connection </a:t>
            </a:r>
            <a:r>
              <a:rPr lang="en-US" sz="2400" dirty="0"/>
              <a:t>connection</a:t>
            </a:r>
            <a:r>
              <a:rPr lang="en-US" sz="2400" dirty="0"/>
              <a:t> = </a:t>
            </a:r>
            <a:r>
              <a:rPr lang="en-US" sz="2400" dirty="0" smtClean="0"/>
              <a:t>DriverManager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en-US" sz="2400" dirty="0" smtClean="0"/>
              <a:t>.</a:t>
            </a:r>
            <a:r>
              <a:rPr lang="en-US" sz="2400" i="1" dirty="0" smtClean="0"/>
              <a:t>getConnection</a:t>
            </a:r>
            <a:r>
              <a:rPr lang="en-US" sz="2400" dirty="0"/>
              <a:t>(</a:t>
            </a:r>
            <a:r>
              <a:rPr lang="en-US" sz="2400" b="1" dirty="0">
                <a:solidFill>
                  <a:srgbClr val="008000"/>
                </a:solidFill>
              </a:rPr>
              <a:t>"jdbc:postgresql://localhost:5432/test"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Statement stmt = connection.createStatement();</a:t>
            </a:r>
            <a:br>
              <a:rPr lang="en-US" sz="2400" dirty="0"/>
            </a:br>
            <a:r>
              <a:rPr lang="en-US" sz="2400" dirty="0"/>
              <a:t>){</a:t>
            </a:r>
            <a:br>
              <a:rPr lang="en-US" sz="2400" dirty="0"/>
            </a:br>
            <a:r>
              <a:rPr lang="en-US" sz="2400" dirty="0"/>
              <a:t>    </a:t>
            </a:r>
            <a:r>
              <a:rPr lang="en-US" sz="2400" b="1" dirty="0">
                <a:solidFill>
                  <a:srgbClr val="000080"/>
                </a:solidFill>
              </a:rPr>
              <a:t>try </a:t>
            </a:r>
            <a:r>
              <a:rPr lang="en-US" sz="2400" dirty="0"/>
              <a:t>{</a:t>
            </a:r>
            <a:br>
              <a:rPr lang="en-US" sz="2400" dirty="0"/>
            </a:br>
            <a:r>
              <a:rPr lang="en-US" sz="2400" dirty="0"/>
              <a:t>        connection.setAutoCommit(</a:t>
            </a:r>
            <a:r>
              <a:rPr lang="en-US" sz="2400" b="1" dirty="0">
                <a:solidFill>
                  <a:srgbClr val="000080"/>
                </a:solidFill>
              </a:rPr>
              <a:t>false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stmt.execute(</a:t>
            </a:r>
            <a:r>
              <a:rPr lang="en-US" sz="2400" b="1" dirty="0">
                <a:solidFill>
                  <a:srgbClr val="008000"/>
                </a:solidFill>
              </a:rPr>
              <a:t>"insert into student values(1, 'Petr Petrov')"</a:t>
            </a:r>
            <a:r>
              <a:rPr lang="en-US" sz="2400" dirty="0"/>
              <a:t>);</a:t>
            </a:r>
            <a:br>
              <a:rPr lang="en-US" sz="2400" dirty="0"/>
            </a:br>
            <a:r>
              <a:rPr lang="en-US" sz="2400" dirty="0"/>
              <a:t>        connection.commit();</a:t>
            </a:r>
            <a:br>
              <a:rPr lang="en-US" sz="2400" dirty="0"/>
            </a:br>
            <a:r>
              <a:rPr lang="en-US" sz="2400" dirty="0"/>
              <a:t>    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    connection.rollback();</a:t>
            </a:r>
            <a:br>
              <a:rPr lang="en-US" sz="2400" dirty="0"/>
            </a:br>
            <a:r>
              <a:rPr lang="en-US" sz="2400" dirty="0"/>
              <a:t>    }</a:t>
            </a:r>
            <a:br>
              <a:rPr lang="en-US" sz="2400" dirty="0"/>
            </a:br>
            <a:r>
              <a:rPr lang="en-US" sz="2400" dirty="0"/>
              <a:t>} </a:t>
            </a:r>
            <a:r>
              <a:rPr lang="en-US" sz="2400" b="1" dirty="0">
                <a:solidFill>
                  <a:srgbClr val="000080"/>
                </a:solidFill>
              </a:rPr>
              <a:t>catch </a:t>
            </a:r>
            <a:r>
              <a:rPr lang="en-US" sz="2400" dirty="0"/>
              <a:t>(SQLException e) {</a:t>
            </a:r>
            <a:br>
              <a:rPr lang="en-US" sz="2400" dirty="0"/>
            </a:br>
            <a:r>
              <a:rPr lang="en-US" sz="2400" dirty="0"/>
              <a:t>    e.printStackTrace();</a:t>
            </a:r>
            <a:br>
              <a:rPr lang="en-US" sz="2400" dirty="0"/>
            </a:br>
            <a:r>
              <a:rPr lang="en-US" sz="2400" dirty="0"/>
              <a:t>}</a:t>
            </a:r>
            <a:endParaRPr lang="ru-RU" sz="2100" dirty="0" smtClean="0"/>
          </a:p>
        </p:txBody>
      </p:sp>
    </p:spTree>
    <p:extLst>
      <p:ext uri="{BB962C8B-B14F-4D97-AF65-F5344CB8AC3E}">
        <p14:creationId xmlns:p14="http://schemas.microsoft.com/office/powerpoint/2010/main" val="2350627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246</Words>
  <Application>Microsoft Office PowerPoint</Application>
  <PresentationFormat>On-screen Show (4:3)</PresentationFormat>
  <Paragraphs>79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Работа с базами данных в Java </vt:lpstr>
      <vt:lpstr>Основные понятия</vt:lpstr>
      <vt:lpstr>Connection</vt:lpstr>
      <vt:lpstr>Connection</vt:lpstr>
      <vt:lpstr>Statement</vt:lpstr>
      <vt:lpstr>PreparedStatement</vt:lpstr>
      <vt:lpstr>CallableStatement</vt:lpstr>
      <vt:lpstr>ResultSet</vt:lpstr>
      <vt:lpstr>Транзакции</vt:lpstr>
      <vt:lpstr>Пакетное исполнение запросов</vt:lpstr>
      <vt:lpstr>Где используется</vt:lpstr>
      <vt:lpstr>Сценарии</vt:lpstr>
      <vt:lpstr>Декораторы потоков</vt:lpstr>
      <vt:lpstr>Специальные потоки</vt:lpstr>
      <vt:lpstr>InputStream и Reader</vt:lpstr>
      <vt:lpstr>OutputStream и Writer</vt:lpstr>
      <vt:lpstr>Дополнительные библиотеки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Ввод-вывод в Java </dc:title>
  <dc:creator>Gavrilov, Eugene</dc:creator>
  <cp:lastModifiedBy>Vasily Perov</cp:lastModifiedBy>
  <cp:revision>30</cp:revision>
  <dcterms:created xsi:type="dcterms:W3CDTF">2015-10-07T14:47:00Z</dcterms:created>
  <dcterms:modified xsi:type="dcterms:W3CDTF">2018-10-22T11:14:27Z</dcterms:modified>
</cp:coreProperties>
</file>