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91" r:id="rId4"/>
    <p:sldId id="290" r:id="rId5"/>
    <p:sldId id="295" r:id="rId6"/>
    <p:sldId id="298" r:id="rId7"/>
    <p:sldId id="294" r:id="rId8"/>
    <p:sldId id="29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Scalikejdbc</a:t>
            </a:r>
            <a:endParaRPr lang="ru-RU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Описание библиотеки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Конфигурация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en-US" sz="2400" dirty="0" err="1" smtClean="0"/>
              <a:t>QueryDSL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Scalikejdbc</a:t>
            </a:r>
            <a:r>
              <a:rPr lang="en-US" dirty="0" smtClean="0">
                <a:solidFill>
                  <a:prstClr val="black"/>
                </a:solidFill>
                <a:latin typeface="Cambria" panose="02040503050406030204" pitchFamily="18" charset="0"/>
              </a:rPr>
              <a:t>– 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это 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библиотека-обертка над </a:t>
            </a:r>
            <a:r>
              <a:rPr lang="en-US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java 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jdbc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, которая включает в себя:</a:t>
            </a: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Облегченную работу с 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jdbc</a:t>
            </a:r>
            <a:r>
              <a:rPr lang="en-US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 statement</a:t>
            </a:r>
            <a:r>
              <a:rPr lang="ru-RU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и</a:t>
            </a:r>
            <a:r>
              <a:rPr lang="ru-RU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resultset</a:t>
            </a:r>
            <a:endParaRPr lang="en-US" b="1" dirty="0" smtClean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Прозрачное преобразование типов данных между 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scala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 и базой данных</a:t>
            </a:r>
            <a:endParaRPr lang="en-US" dirty="0" smtClean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Встроенная защита от 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sql</a:t>
            </a:r>
            <a:r>
              <a:rPr lang="en-US" b="1" dirty="0" smtClean="0">
                <a:solidFill>
                  <a:prstClr val="black"/>
                </a:solidFill>
                <a:latin typeface="Cambria" panose="02040503050406030204" pitchFamily="18" charset="0"/>
              </a:rPr>
              <a:t> injection</a:t>
            </a: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Встроенное конфигурирование </a:t>
            </a: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Облегченная работа с сущностям, хранящимися в базе данных (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SQLInterpolation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)</a:t>
            </a:r>
            <a:endParaRPr lang="en-US" dirty="0" smtClean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pPr lvl="3"/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Типизированные запросы к базе данных (</a:t>
            </a:r>
            <a:r>
              <a:rPr lang="en-US" b="1" dirty="0" err="1" smtClean="0">
                <a:solidFill>
                  <a:prstClr val="black"/>
                </a:solidFill>
                <a:latin typeface="Cambria" panose="02040503050406030204" pitchFamily="18" charset="0"/>
              </a:rPr>
              <a:t>QueryDSL</a:t>
            </a:r>
            <a:r>
              <a:rPr lang="ru-RU" dirty="0" smtClean="0">
                <a:solidFill>
                  <a:prstClr val="black"/>
                </a:solidFill>
                <a:latin typeface="Cambria" panose="02040503050406030204" pitchFamily="18" charset="0"/>
              </a:rPr>
              <a:t>)</a:t>
            </a:r>
          </a:p>
          <a:p>
            <a:pPr lvl="3"/>
            <a:r>
              <a:rPr lang="en-US" dirty="0">
                <a:solidFill>
                  <a:prstClr val="black"/>
                </a:solidFill>
                <a:latin typeface="Cambria" panose="02040503050406030204" pitchFamily="18" charset="0"/>
              </a:rPr>
              <a:t>e</a:t>
            </a:r>
            <a:r>
              <a:rPr lang="en-US" dirty="0" smtClean="0">
                <a:solidFill>
                  <a:prstClr val="black"/>
                </a:solidFill>
                <a:latin typeface="Cambria" panose="02040503050406030204" pitchFamily="18" charset="0"/>
              </a:rPr>
              <a:t>tc.</a:t>
            </a:r>
          </a:p>
          <a:p>
            <a:pPr lvl="3"/>
            <a:endParaRPr lang="en-US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616624"/>
          </a:xfrm>
        </p:spPr>
        <p:txBody>
          <a:bodyPr>
            <a:normAutofit fontScale="85000" lnSpcReduction="20000"/>
          </a:bodyPr>
          <a:lstStyle/>
          <a:p>
            <a:pPr lvl="2"/>
            <a:r>
              <a:rPr lang="ru-RU" dirty="0" smtClean="0"/>
              <a:t>Ручное создание пула соединений и работа с объектами базы данных. </a:t>
            </a:r>
          </a:p>
          <a:p>
            <a:pPr lvl="2"/>
            <a:r>
              <a:rPr lang="ru-RU" dirty="0" smtClean="0"/>
              <a:t>Параметры, передаваемые в виде шаблонов, будут преобразованы в па</a:t>
            </a:r>
            <a:r>
              <a:rPr lang="ru-RU" dirty="0" smtClean="0"/>
              <a:t>ра</a:t>
            </a:r>
            <a:r>
              <a:rPr lang="ru-RU" dirty="0" smtClean="0"/>
              <a:t>метры </a:t>
            </a:r>
            <a:r>
              <a:rPr lang="en-US" b="1" dirty="0" err="1" smtClean="0"/>
              <a:t>PreparedStatement</a:t>
            </a:r>
            <a:endParaRPr lang="ru-RU" b="1" dirty="0" smtClean="0"/>
          </a:p>
          <a:p>
            <a:pPr lvl="2"/>
            <a:r>
              <a:rPr lang="ru-RU" dirty="0" smtClean="0"/>
              <a:t>Типы базы данных преобразуются в типы </a:t>
            </a:r>
            <a:r>
              <a:rPr lang="en-US" b="1" dirty="0" err="1" smtClean="0"/>
              <a:t>scala</a:t>
            </a:r>
            <a:r>
              <a:rPr lang="en-US" dirty="0" smtClean="0"/>
              <a:t> </a:t>
            </a:r>
            <a:r>
              <a:rPr lang="en-US" b="1" dirty="0" smtClean="0"/>
              <a:t>(i.e. timestamp -&gt; </a:t>
            </a:r>
            <a:r>
              <a:rPr lang="en-US" b="1" dirty="0" err="1" smtClean="0"/>
              <a:t>LocalDateTime</a:t>
            </a:r>
            <a:r>
              <a:rPr lang="en-US" b="1" dirty="0" smtClean="0"/>
              <a:t>)</a:t>
            </a:r>
            <a:endParaRPr lang="ru-RU" b="1" dirty="0" smtClean="0"/>
          </a:p>
          <a:p>
            <a:pPr marL="594360" lvl="2" indent="0">
              <a:buNone/>
            </a:pPr>
            <a:endParaRPr lang="ru-RU" dirty="0" smtClean="0"/>
          </a:p>
          <a:p>
            <a:pPr marL="594360" lvl="2" indent="0">
              <a:buNone/>
            </a:pPr>
            <a:r>
              <a:rPr lang="en-US" sz="1400" dirty="0"/>
              <a:t>ConnectionPool.</a:t>
            </a:r>
            <a:r>
              <a:rPr lang="en-US" sz="1400" i="1" dirty="0"/>
              <a:t>singleton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"jdbc:h2:file:./</a:t>
            </a:r>
            <a:r>
              <a:rPr lang="en-US" sz="1400" b="1" dirty="0" err="1">
                <a:solidFill>
                  <a:srgbClr val="008000"/>
                </a:solidFill>
              </a:rPr>
              <a:t>jdbcTestDB</a:t>
            </a:r>
            <a:r>
              <a:rPr lang="en-US" sz="1400" b="1" dirty="0">
                <a:solidFill>
                  <a:srgbClr val="008000"/>
                </a:solidFill>
              </a:rPr>
              <a:t>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"user"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"pass"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400" b="1" dirty="0">
                <a:solidFill>
                  <a:srgbClr val="000080"/>
                </a:solidFill>
              </a:rPr>
              <a:t>implicit </a:t>
            </a:r>
            <a:r>
              <a:rPr lang="en-US" sz="1400" b="1" dirty="0" err="1">
                <a:solidFill>
                  <a:srgbClr val="000080"/>
                </a:solidFill>
              </a:rPr>
              <a:t>val</a:t>
            </a:r>
            <a:r>
              <a:rPr lang="en-US" sz="1400" b="1" dirty="0">
                <a:solidFill>
                  <a:srgbClr val="000080"/>
                </a:solidFill>
              </a:rPr>
              <a:t> </a:t>
            </a:r>
            <a:r>
              <a:rPr lang="en-US" sz="1400" dirty="0"/>
              <a:t>session = </a:t>
            </a:r>
            <a:r>
              <a:rPr lang="en-US" sz="1400" dirty="0" err="1"/>
              <a:t>AutoSession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i="1" dirty="0">
                <a:solidFill>
                  <a:srgbClr val="660E7A"/>
                </a:solidFill>
              </a:rPr>
              <a:t>logger</a:t>
            </a:r>
            <a:r>
              <a:rPr lang="en-US" sz="1400" dirty="0"/>
              <a:t>.info(</a:t>
            </a:r>
            <a:r>
              <a:rPr lang="en-US" sz="1400" b="1" dirty="0">
                <a:solidFill>
                  <a:srgbClr val="008000"/>
                </a:solidFill>
              </a:rPr>
              <a:t>"Dropping table"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400" b="1" dirty="0" err="1">
                <a:solidFill>
                  <a:srgbClr val="008000"/>
                </a:solidFill>
              </a:rPr>
              <a:t>sql"drop</a:t>
            </a:r>
            <a:r>
              <a:rPr lang="en-US" sz="1400" b="1" dirty="0">
                <a:solidFill>
                  <a:srgbClr val="008000"/>
                </a:solidFill>
              </a:rPr>
              <a:t> table if exists users"</a:t>
            </a:r>
            <a:r>
              <a:rPr lang="en-US" sz="1400" dirty="0"/>
              <a:t>.</a:t>
            </a:r>
            <a:r>
              <a:rPr lang="en-US" sz="1400" dirty="0" err="1"/>
              <a:t>execute.apply</a:t>
            </a:r>
            <a:r>
              <a:rPr lang="en-US" sz="1400" dirty="0"/>
              <a:t>()(session)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i="1" dirty="0">
                <a:solidFill>
                  <a:srgbClr val="660E7A"/>
                </a:solidFill>
              </a:rPr>
              <a:t>logger</a:t>
            </a:r>
            <a:r>
              <a:rPr lang="en-US" sz="1400" dirty="0"/>
              <a:t>.info(</a:t>
            </a:r>
            <a:r>
              <a:rPr lang="en-US" sz="1400" b="1" dirty="0">
                <a:solidFill>
                  <a:srgbClr val="008000"/>
                </a:solidFill>
              </a:rPr>
              <a:t>"Creating table"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400" b="1" dirty="0" err="1">
                <a:solidFill>
                  <a:srgbClr val="008000"/>
                </a:solidFill>
              </a:rPr>
              <a:t>sql</a:t>
            </a:r>
            <a:r>
              <a:rPr lang="en-US" sz="1400" b="1" dirty="0">
                <a:solidFill>
                  <a:srgbClr val="008000"/>
                </a:solidFill>
              </a:rPr>
              <a:t>"""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    create table users (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      </a:t>
            </a:r>
            <a:r>
              <a:rPr lang="en-US" sz="1400" b="1" dirty="0">
                <a:solidFill>
                  <a:srgbClr val="660E7A"/>
                </a:solidFill>
              </a:rPr>
              <a:t>id</a:t>
            </a:r>
            <a:r>
              <a:rPr lang="en-US" sz="1400" b="1" dirty="0">
                <a:solidFill>
                  <a:srgbClr val="008000"/>
                </a:solidFill>
              </a:rPr>
              <a:t>          </a:t>
            </a:r>
            <a:r>
              <a:rPr lang="en-US" sz="1400" b="1" dirty="0" err="1">
                <a:solidFill>
                  <a:srgbClr val="008000"/>
                </a:solidFill>
              </a:rPr>
              <a:t>int</a:t>
            </a:r>
            <a:r>
              <a:rPr lang="en-US" sz="1400" b="1" dirty="0">
                <a:solidFill>
                  <a:srgbClr val="008000"/>
                </a:solidFill>
              </a:rPr>
              <a:t>,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      </a:t>
            </a:r>
            <a:r>
              <a:rPr lang="en-US" sz="1400" b="1" dirty="0">
                <a:solidFill>
                  <a:srgbClr val="660E7A"/>
                </a:solidFill>
              </a:rPr>
              <a:t>name</a:t>
            </a:r>
            <a:r>
              <a:rPr lang="en-US" sz="1400" b="1" dirty="0">
                <a:solidFill>
                  <a:srgbClr val="008000"/>
                </a:solidFill>
              </a:rPr>
              <a:t>        varchar(100),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      </a:t>
            </a:r>
            <a:r>
              <a:rPr lang="en-US" sz="1400" b="1" dirty="0" err="1">
                <a:solidFill>
                  <a:srgbClr val="660E7A"/>
                </a:solidFill>
              </a:rPr>
              <a:t>created_time</a:t>
            </a:r>
            <a:r>
              <a:rPr lang="en-US" sz="1400" b="1" dirty="0">
                <a:solidFill>
                  <a:srgbClr val="008000"/>
                </a:solidFill>
              </a:rPr>
              <a:t> timestamp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   )"""</a:t>
            </a:r>
            <a:r>
              <a:rPr lang="en-US" sz="1400" dirty="0"/>
              <a:t>.</a:t>
            </a:r>
            <a:r>
              <a:rPr lang="en-US" sz="1400" dirty="0" err="1"/>
              <a:t>execute.apply</a:t>
            </a:r>
            <a:r>
              <a:rPr lang="en-US" sz="1400" dirty="0" smtClean="0"/>
              <a:t>()</a:t>
            </a:r>
            <a:endParaRPr lang="ru-RU" sz="1400" dirty="0" smtClean="0"/>
          </a:p>
          <a:p>
            <a:pPr marL="594360" lvl="2" indent="0">
              <a:buNone/>
            </a:pPr>
            <a:endParaRPr lang="ru-RU" sz="1400" dirty="0" smtClean="0"/>
          </a:p>
          <a:p>
            <a:pPr marL="594360" lvl="2" indent="0">
              <a:buNone/>
            </a:pPr>
            <a:r>
              <a:rPr lang="en-US" sz="1400" i="1" dirty="0">
                <a:solidFill>
                  <a:srgbClr val="660E7A"/>
                </a:solidFill>
              </a:rPr>
              <a:t>logger</a:t>
            </a:r>
            <a:r>
              <a:rPr lang="en-US" sz="1400" dirty="0"/>
              <a:t>.info(</a:t>
            </a:r>
            <a:r>
              <a:rPr lang="en-US" sz="1400" b="1" dirty="0">
                <a:solidFill>
                  <a:srgbClr val="008000"/>
                </a:solidFill>
              </a:rPr>
              <a:t>"Inserting rows"</a:t>
            </a:r>
            <a:r>
              <a:rPr lang="en-US" sz="1400" dirty="0"/>
              <a:t>)</a:t>
            </a:r>
            <a:endParaRPr lang="ru-RU" sz="1400" b="1" dirty="0" smtClean="0">
              <a:solidFill>
                <a:srgbClr val="000080"/>
              </a:solidFill>
            </a:endParaRPr>
          </a:p>
          <a:p>
            <a:pPr marL="594360" lvl="2" indent="0">
              <a:buNone/>
            </a:pPr>
            <a:r>
              <a:rPr lang="en-US" sz="1400" b="1" dirty="0" err="1" smtClean="0">
                <a:solidFill>
                  <a:srgbClr val="000080"/>
                </a:solidFill>
              </a:rPr>
              <a:t>val</a:t>
            </a:r>
            <a:r>
              <a:rPr lang="en-US" sz="1400" b="1" dirty="0" smtClean="0">
                <a:solidFill>
                  <a:srgbClr val="000080"/>
                </a:solidFill>
              </a:rPr>
              <a:t> </a:t>
            </a:r>
            <a:r>
              <a:rPr lang="en-US" sz="1400" dirty="0"/>
              <a:t>user = User(</a:t>
            </a:r>
            <a:r>
              <a:rPr lang="en-US" sz="1400" dirty="0">
                <a:solidFill>
                  <a:srgbClr val="0000FF"/>
                </a:solidFill>
              </a:rPr>
              <a:t>2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</a:t>
            </a:r>
            <a:r>
              <a:rPr lang="en-US" sz="1400" b="1" dirty="0" err="1">
                <a:solidFill>
                  <a:srgbClr val="008000"/>
                </a:solidFill>
              </a:rPr>
              <a:t>Petrov</a:t>
            </a:r>
            <a:r>
              <a:rPr lang="en-US" sz="1400" b="1" dirty="0">
                <a:solidFill>
                  <a:srgbClr val="008000"/>
                </a:solidFill>
              </a:rPr>
              <a:t>"</a:t>
            </a:r>
            <a:r>
              <a:rPr lang="en-US" sz="1400" dirty="0"/>
              <a:t>, </a:t>
            </a:r>
            <a:r>
              <a:rPr lang="en-US" sz="1400" dirty="0" err="1"/>
              <a:t>LocalDateTime.now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400" b="1" dirty="0" err="1">
                <a:solidFill>
                  <a:srgbClr val="008000"/>
                </a:solidFill>
              </a:rPr>
              <a:t>sql"insert</a:t>
            </a:r>
            <a:r>
              <a:rPr lang="en-US" sz="1400" b="1" dirty="0">
                <a:solidFill>
                  <a:srgbClr val="008000"/>
                </a:solidFill>
              </a:rPr>
              <a:t> into users values(</a:t>
            </a:r>
            <a:r>
              <a:rPr lang="en-US" sz="1400" b="1" dirty="0">
                <a:solidFill>
                  <a:srgbClr val="00B8BB"/>
                </a:solidFill>
              </a:rPr>
              <a:t>$</a:t>
            </a:r>
            <a:r>
              <a:rPr lang="en-US" sz="1400" dirty="0"/>
              <a:t>{user.id}</a:t>
            </a:r>
            <a:r>
              <a:rPr lang="en-US" sz="1400" b="1" dirty="0">
                <a:solidFill>
                  <a:srgbClr val="008000"/>
                </a:solidFill>
              </a:rPr>
              <a:t>, </a:t>
            </a:r>
            <a:r>
              <a:rPr lang="en-US" sz="1400" b="1" dirty="0">
                <a:solidFill>
                  <a:srgbClr val="00B8BB"/>
                </a:solidFill>
              </a:rPr>
              <a:t>$</a:t>
            </a:r>
            <a:r>
              <a:rPr lang="en-US" sz="1400" dirty="0"/>
              <a:t>{user.name}</a:t>
            </a:r>
            <a:r>
              <a:rPr lang="en-US" sz="1400" b="1" dirty="0">
                <a:solidFill>
                  <a:srgbClr val="008000"/>
                </a:solidFill>
              </a:rPr>
              <a:t>, </a:t>
            </a:r>
            <a:r>
              <a:rPr lang="en-US" sz="1400" b="1" dirty="0">
                <a:solidFill>
                  <a:srgbClr val="00B8BB"/>
                </a:solidFill>
              </a:rPr>
              <a:t>$</a:t>
            </a:r>
            <a:r>
              <a:rPr lang="en-US" sz="1400" dirty="0"/>
              <a:t>{</a:t>
            </a:r>
            <a:r>
              <a:rPr lang="en-US" sz="1400" dirty="0" err="1"/>
              <a:t>user.createdTime</a:t>
            </a:r>
            <a:r>
              <a:rPr lang="en-US" sz="1400" dirty="0"/>
              <a:t>}</a:t>
            </a:r>
            <a:r>
              <a:rPr lang="en-US" sz="1400" b="1" dirty="0">
                <a:solidFill>
                  <a:srgbClr val="008000"/>
                </a:solidFill>
              </a:rPr>
              <a:t>)"</a:t>
            </a:r>
            <a:r>
              <a:rPr lang="en-US" sz="1400" dirty="0"/>
              <a:t>.</a:t>
            </a:r>
            <a:r>
              <a:rPr lang="en-US" sz="1400" dirty="0" err="1"/>
              <a:t>update.apply</a:t>
            </a:r>
            <a:r>
              <a:rPr lang="en-US" sz="1400" dirty="0"/>
              <a:t>()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i="1" dirty="0">
                <a:solidFill>
                  <a:srgbClr val="660E7A"/>
                </a:solidFill>
              </a:rPr>
              <a:t>logger</a:t>
            </a:r>
            <a:r>
              <a:rPr lang="en-US" sz="1400" dirty="0"/>
              <a:t>.info(</a:t>
            </a:r>
            <a:r>
              <a:rPr lang="en-US" sz="1400" b="1" dirty="0">
                <a:solidFill>
                  <a:srgbClr val="008000"/>
                </a:solidFill>
              </a:rPr>
              <a:t>"Selecting rows"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400" b="1" dirty="0" err="1">
                <a:solidFill>
                  <a:srgbClr val="000080"/>
                </a:solidFill>
              </a:rPr>
              <a:t>val</a:t>
            </a:r>
            <a:r>
              <a:rPr lang="en-US" sz="1400" b="1" dirty="0">
                <a:solidFill>
                  <a:srgbClr val="000080"/>
                </a:solidFill>
              </a:rPr>
              <a:t> </a:t>
            </a:r>
            <a:r>
              <a:rPr lang="en-US" sz="1400" dirty="0"/>
              <a:t>users = </a:t>
            </a:r>
            <a:r>
              <a:rPr lang="en-US" sz="1400" b="1" dirty="0" err="1">
                <a:solidFill>
                  <a:srgbClr val="008000"/>
                </a:solidFill>
              </a:rPr>
              <a:t>sql</a:t>
            </a:r>
            <a:r>
              <a:rPr lang="en-US" sz="1400" b="1" dirty="0">
                <a:solidFill>
                  <a:srgbClr val="008000"/>
                </a:solidFill>
              </a:rPr>
              <a:t>"""select </a:t>
            </a:r>
            <a:r>
              <a:rPr lang="en-US" sz="1400" i="1" dirty="0">
                <a:solidFill>
                  <a:srgbClr val="008000"/>
                </a:solidFill>
              </a:rPr>
              <a:t>*</a:t>
            </a:r>
            <a:r>
              <a:rPr lang="en-US" sz="1400" b="1" dirty="0">
                <a:solidFill>
                  <a:srgbClr val="008000"/>
                </a:solidFill>
              </a:rPr>
              <a:t> from users"""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  </a:t>
            </a:r>
            <a:r>
              <a:rPr lang="en-US" sz="1400" dirty="0"/>
              <a:t>.map(</a:t>
            </a:r>
            <a:r>
              <a:rPr lang="en-US" sz="1400" dirty="0" err="1"/>
              <a:t>rs</a:t>
            </a:r>
            <a:r>
              <a:rPr lang="en-US" sz="1400" dirty="0"/>
              <a:t> =&gt; </a:t>
            </a:r>
            <a:r>
              <a:rPr lang="en-US" sz="1400" i="1" dirty="0"/>
              <a:t>User</a:t>
            </a:r>
            <a:r>
              <a:rPr lang="en-US" sz="1400" dirty="0"/>
              <a:t>(rs.int(</a:t>
            </a:r>
            <a:r>
              <a:rPr lang="en-US" sz="1400" b="1" dirty="0">
                <a:solidFill>
                  <a:srgbClr val="008000"/>
                </a:solidFill>
              </a:rPr>
              <a:t>"id"</a:t>
            </a:r>
            <a:r>
              <a:rPr lang="en-US" sz="1400" dirty="0"/>
              <a:t>), </a:t>
            </a:r>
            <a:r>
              <a:rPr lang="en-US" sz="1400" dirty="0" err="1"/>
              <a:t>rs.string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"name"</a:t>
            </a:r>
            <a:r>
              <a:rPr lang="en-US" sz="1400" dirty="0"/>
              <a:t>), </a:t>
            </a:r>
            <a:r>
              <a:rPr lang="en-US" sz="1400" dirty="0" err="1"/>
              <a:t>rs.localDateTime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</a:t>
            </a:r>
            <a:r>
              <a:rPr lang="en-US" sz="1400" b="1" dirty="0" err="1">
                <a:solidFill>
                  <a:srgbClr val="008000"/>
                </a:solidFill>
              </a:rPr>
              <a:t>created_time</a:t>
            </a:r>
            <a:r>
              <a:rPr lang="en-US" sz="1400" b="1" dirty="0">
                <a:solidFill>
                  <a:srgbClr val="008000"/>
                </a:solidFill>
              </a:rPr>
              <a:t>"</a:t>
            </a:r>
            <a:r>
              <a:rPr lang="en-US" sz="1400" dirty="0"/>
              <a:t>)))</a:t>
            </a:r>
            <a:br>
              <a:rPr lang="en-US" sz="1400" dirty="0"/>
            </a:br>
            <a:r>
              <a:rPr lang="en-US" sz="1400" dirty="0"/>
              <a:t>  .list()</a:t>
            </a:r>
            <a:br>
              <a:rPr lang="en-US" sz="1400" dirty="0"/>
            </a:br>
            <a:r>
              <a:rPr lang="en-US" sz="1400" dirty="0"/>
              <a:t>  .apply()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3497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and </a:t>
            </a:r>
            <a:r>
              <a:rPr lang="en-US" dirty="0" err="1" smtClean="0"/>
              <a:t>resultset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4360" lvl="2" indent="0">
              <a:buNone/>
            </a:pPr>
            <a:r>
              <a:rPr lang="en-US" sz="1600" i="1" dirty="0">
                <a:solidFill>
                  <a:srgbClr val="808080"/>
                </a:solidFill>
              </a:rPr>
              <a:t>// statement</a:t>
            </a:r>
            <a:br>
              <a:rPr lang="en-US" sz="1600" i="1" dirty="0">
                <a:solidFill>
                  <a:srgbClr val="808080"/>
                </a:solidFill>
              </a:rPr>
            </a:br>
            <a:r>
              <a:rPr lang="en-US" sz="1600" b="1" dirty="0" err="1">
                <a:solidFill>
                  <a:srgbClr val="008000"/>
                </a:solidFill>
              </a:rPr>
              <a:t>sql"drop</a:t>
            </a:r>
            <a:r>
              <a:rPr lang="en-US" sz="1600" b="1" dirty="0">
                <a:solidFill>
                  <a:srgbClr val="008000"/>
                </a:solidFill>
              </a:rPr>
              <a:t> table if exists users"</a:t>
            </a:r>
            <a:r>
              <a:rPr lang="en-US" sz="1600" dirty="0"/>
              <a:t>.</a:t>
            </a:r>
            <a:r>
              <a:rPr lang="en-US" sz="1600" dirty="0" err="1"/>
              <a:t>execute.apply</a:t>
            </a:r>
            <a:r>
              <a:rPr lang="en-US" sz="1600" dirty="0"/>
              <a:t>()(session</a:t>
            </a:r>
            <a:r>
              <a:rPr lang="en-US" sz="1600" dirty="0" smtClean="0"/>
              <a:t>)</a:t>
            </a:r>
          </a:p>
          <a:p>
            <a:pPr marL="594360" lvl="2" indent="0">
              <a:buNone/>
            </a:pPr>
            <a:endParaRPr lang="en-US" sz="1600" dirty="0">
              <a:latin typeface="Cambria" panose="02040503050406030204" pitchFamily="18" charset="0"/>
            </a:endParaRPr>
          </a:p>
          <a:p>
            <a:pPr marL="594360" lvl="2" indent="0">
              <a:buNone/>
            </a:pPr>
            <a:r>
              <a:rPr lang="en-US" sz="1600" i="1" dirty="0">
                <a:solidFill>
                  <a:srgbClr val="808080"/>
                </a:solidFill>
              </a:rPr>
              <a:t>//prepared statement</a:t>
            </a:r>
            <a:br>
              <a:rPr lang="en-US" sz="1600" i="1" dirty="0">
                <a:solidFill>
                  <a:srgbClr val="808080"/>
                </a:solidFill>
              </a:rPr>
            </a:br>
            <a:r>
              <a:rPr lang="en-US" sz="1600" b="1" dirty="0" err="1">
                <a:solidFill>
                  <a:srgbClr val="008000"/>
                </a:solidFill>
              </a:rPr>
              <a:t>sql"insert</a:t>
            </a:r>
            <a:r>
              <a:rPr lang="en-US" sz="1600" b="1" dirty="0">
                <a:solidFill>
                  <a:srgbClr val="008000"/>
                </a:solidFill>
              </a:rPr>
              <a:t> into </a:t>
            </a:r>
            <a:r>
              <a:rPr lang="en-US" sz="1600" b="1" dirty="0" smtClean="0">
                <a:solidFill>
                  <a:srgbClr val="008000"/>
                </a:solidFill>
              </a:rPr>
              <a:t>users </a:t>
            </a:r>
            <a:r>
              <a:rPr lang="en-US" sz="1600" b="1" dirty="0">
                <a:solidFill>
                  <a:srgbClr val="008000"/>
                </a:solidFill>
              </a:rPr>
              <a:t>values(1, 'Ivanov', </a:t>
            </a:r>
            <a:r>
              <a:rPr lang="en-US" sz="1600" b="1" dirty="0">
                <a:solidFill>
                  <a:srgbClr val="00B8BB"/>
                </a:solidFill>
              </a:rPr>
              <a:t>$</a:t>
            </a:r>
            <a:r>
              <a:rPr lang="en-US" sz="1600" dirty="0"/>
              <a:t>{</a:t>
            </a:r>
            <a:r>
              <a:rPr lang="en-US" sz="1600" dirty="0" err="1"/>
              <a:t>LocalDateTime.</a:t>
            </a:r>
            <a:r>
              <a:rPr lang="en-US" sz="1600" i="1" dirty="0" err="1"/>
              <a:t>now</a:t>
            </a:r>
            <a:r>
              <a:rPr lang="en-US" sz="1600" dirty="0"/>
              <a:t>}</a:t>
            </a:r>
            <a:r>
              <a:rPr lang="en-US" sz="1600" b="1" dirty="0">
                <a:solidFill>
                  <a:srgbClr val="008000"/>
                </a:solidFill>
              </a:rPr>
              <a:t>)"</a:t>
            </a:r>
            <a:r>
              <a:rPr lang="en-US" sz="1600" dirty="0"/>
              <a:t>.</a:t>
            </a:r>
            <a:r>
              <a:rPr lang="en-US" sz="1600" dirty="0" err="1"/>
              <a:t>update.apply</a:t>
            </a:r>
            <a:r>
              <a:rPr lang="en-US" sz="1600" dirty="0" smtClean="0"/>
              <a:t>()</a:t>
            </a:r>
          </a:p>
          <a:p>
            <a:pPr marL="594360" lvl="2" indent="0">
              <a:buNone/>
            </a:pPr>
            <a:endParaRPr lang="en-US" sz="1600" dirty="0" smtClean="0">
              <a:latin typeface="Cambria" panose="02040503050406030204" pitchFamily="18" charset="0"/>
            </a:endParaRPr>
          </a:p>
          <a:p>
            <a:pPr marL="594360" lvl="2" indent="0">
              <a:buNone/>
            </a:pPr>
            <a:r>
              <a:rPr lang="en-US" sz="1600" i="1" dirty="0">
                <a:solidFill>
                  <a:srgbClr val="808080"/>
                </a:solidFill>
              </a:rPr>
              <a:t>//prepared statement and </a:t>
            </a:r>
            <a:r>
              <a:rPr lang="en-US" sz="1600" i="1" dirty="0" err="1">
                <a:solidFill>
                  <a:srgbClr val="808080"/>
                </a:solidFill>
              </a:rPr>
              <a:t>resultset</a:t>
            </a:r>
            <a:endParaRPr lang="en-US" sz="1600" dirty="0">
              <a:latin typeface="Cambria" panose="02040503050406030204" pitchFamily="18" charset="0"/>
            </a:endParaRPr>
          </a:p>
          <a:p>
            <a:pPr marL="594360" lvl="2" indent="0">
              <a:buNone/>
            </a:pPr>
            <a:r>
              <a:rPr lang="en-US" sz="1600" b="1" dirty="0" err="1">
                <a:solidFill>
                  <a:srgbClr val="000080"/>
                </a:solidFill>
              </a:rPr>
              <a:t>val</a:t>
            </a:r>
            <a:r>
              <a:rPr lang="en-US" sz="1600" b="1" dirty="0">
                <a:solidFill>
                  <a:srgbClr val="000080"/>
                </a:solidFill>
              </a:rPr>
              <a:t> </a:t>
            </a:r>
            <a:r>
              <a:rPr lang="en-US" sz="1600" dirty="0"/>
              <a:t>users = </a:t>
            </a:r>
            <a:r>
              <a:rPr lang="en-US" sz="1600" b="1" dirty="0" err="1">
                <a:solidFill>
                  <a:srgbClr val="008000"/>
                </a:solidFill>
              </a:rPr>
              <a:t>sql</a:t>
            </a:r>
            <a:r>
              <a:rPr lang="en-US" sz="1600" b="1" dirty="0">
                <a:solidFill>
                  <a:srgbClr val="008000"/>
                </a:solidFill>
              </a:rPr>
              <a:t>"""select * from users"""</a:t>
            </a:r>
            <a:br>
              <a:rPr lang="en-US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008000"/>
                </a:solidFill>
              </a:rPr>
              <a:t>  </a:t>
            </a:r>
            <a:r>
              <a:rPr lang="en-US" sz="1600" dirty="0"/>
              <a:t>.map(</a:t>
            </a:r>
            <a:r>
              <a:rPr lang="en-US" sz="1600" dirty="0" err="1"/>
              <a:t>resultset</a:t>
            </a:r>
            <a:r>
              <a:rPr lang="en-US" sz="1600" dirty="0"/>
              <a:t> =&gt; </a:t>
            </a:r>
            <a:br>
              <a:rPr lang="en-US" sz="1600" dirty="0"/>
            </a:br>
            <a:r>
              <a:rPr lang="en-US" sz="1600" dirty="0"/>
              <a:t>    User(</a:t>
            </a:r>
            <a:br>
              <a:rPr lang="en-US" sz="1600" dirty="0"/>
            </a:br>
            <a:r>
              <a:rPr lang="en-US" sz="1600" dirty="0"/>
              <a:t>      resultset.int(</a:t>
            </a:r>
            <a:r>
              <a:rPr lang="en-US" sz="1600" b="1" dirty="0">
                <a:solidFill>
                  <a:srgbClr val="008000"/>
                </a:solidFill>
              </a:rPr>
              <a:t>"id"</a:t>
            </a:r>
            <a:r>
              <a:rPr lang="en-US" sz="1600" dirty="0"/>
              <a:t>), </a:t>
            </a:r>
            <a:br>
              <a:rPr lang="en-US" sz="1600" dirty="0"/>
            </a:br>
            <a:r>
              <a:rPr lang="en-US" sz="1600" dirty="0"/>
              <a:t>      </a:t>
            </a:r>
            <a:r>
              <a:rPr lang="en-US" sz="1600" dirty="0" err="1"/>
              <a:t>resultset.string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"name"</a:t>
            </a:r>
            <a:r>
              <a:rPr lang="en-US" sz="1600" dirty="0"/>
              <a:t>), </a:t>
            </a:r>
            <a:br>
              <a:rPr lang="en-US" sz="1600" dirty="0"/>
            </a:br>
            <a:r>
              <a:rPr lang="en-US" sz="1600" dirty="0"/>
              <a:t>      </a:t>
            </a:r>
            <a:r>
              <a:rPr lang="en-US" sz="1600" dirty="0" err="1"/>
              <a:t>resultset.localDateTime</a:t>
            </a:r>
            <a:r>
              <a:rPr lang="en-US" sz="1600" dirty="0"/>
              <a:t>(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b="1" dirty="0" err="1">
                <a:solidFill>
                  <a:srgbClr val="008000"/>
                </a:solidFill>
              </a:rPr>
              <a:t>created_time</a:t>
            </a:r>
            <a:r>
              <a:rPr lang="en-US" sz="1600" b="1" dirty="0">
                <a:solidFill>
                  <a:srgbClr val="008000"/>
                </a:solidFill>
              </a:rPr>
              <a:t>"</a:t>
            </a:r>
            <a:r>
              <a:rPr lang="en-US" sz="1600" dirty="0"/>
              <a:t>))</a:t>
            </a:r>
            <a:br>
              <a:rPr lang="en-US" sz="1600" dirty="0"/>
            </a:br>
            <a:r>
              <a:rPr lang="en-US" sz="1600" dirty="0"/>
              <a:t>  )</a:t>
            </a:r>
            <a:br>
              <a:rPr lang="en-US" sz="1600" dirty="0"/>
            </a:br>
            <a:r>
              <a:rPr lang="en-US" sz="1600" dirty="0"/>
              <a:t>  .list()</a:t>
            </a:r>
            <a:br>
              <a:rPr lang="en-US" sz="1600" dirty="0"/>
            </a:br>
            <a:r>
              <a:rPr lang="en-US" sz="1600" dirty="0"/>
              <a:t>  .apply()</a:t>
            </a:r>
            <a:endParaRPr lang="ru-RU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9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Конфигурация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80728"/>
            <a:ext cx="7772400" cy="5544616"/>
          </a:xfrm>
        </p:spPr>
        <p:txBody>
          <a:bodyPr>
            <a:normAutofit fontScale="77500" lnSpcReduction="20000"/>
          </a:bodyPr>
          <a:lstStyle/>
          <a:p>
            <a:pPr marL="320040" lvl="1" indent="0"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Модуль </a:t>
            </a:r>
            <a:r>
              <a:rPr lang="en-US" sz="2000" b="1" dirty="0" err="1" smtClean="0">
                <a:solidFill>
                  <a:prstClr val="black"/>
                </a:solidFill>
              </a:rPr>
              <a:t>scalikejdbc-config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добавляет возможность загружать параметры соединений к базе данных из конфигурационного файла </a:t>
            </a:r>
            <a:r>
              <a:rPr lang="en-US" sz="2000" b="1" dirty="0" smtClean="0">
                <a:solidFill>
                  <a:prstClr val="black"/>
                </a:solidFill>
              </a:rPr>
              <a:t>resources/</a:t>
            </a:r>
            <a:r>
              <a:rPr lang="en-US" sz="2000" b="1" dirty="0" err="1" smtClean="0">
                <a:solidFill>
                  <a:prstClr val="black"/>
                </a:solidFill>
              </a:rPr>
              <a:t>application.conf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в следующем формате</a:t>
            </a:r>
            <a:r>
              <a:rPr lang="en-US" sz="2000" dirty="0" smtClean="0">
                <a:solidFill>
                  <a:prstClr val="black"/>
                </a:solidFill>
              </a:rPr>
              <a:t>:</a:t>
            </a:r>
          </a:p>
          <a:p>
            <a:pPr marL="320040" lvl="1" indent="0">
              <a:buNone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320040" lvl="1" indent="0">
              <a:buNone/>
            </a:pPr>
            <a:r>
              <a:rPr lang="en-US" sz="2000" dirty="0" err="1"/>
              <a:t>db</a:t>
            </a:r>
            <a:r>
              <a:rPr lang="en-US" sz="2000" dirty="0"/>
              <a:t> {</a:t>
            </a:r>
            <a:br>
              <a:rPr lang="en-US" sz="2000" dirty="0"/>
            </a:br>
            <a:r>
              <a:rPr lang="en-US" sz="2000" dirty="0"/>
              <a:t>  default {</a:t>
            </a:r>
            <a:br>
              <a:rPr lang="en-US" sz="2000" dirty="0"/>
            </a:br>
            <a:r>
              <a:rPr lang="en-US" sz="2000" dirty="0"/>
              <a:t>    driver = </a:t>
            </a:r>
            <a:r>
              <a:rPr lang="en-US" sz="2000" b="1" dirty="0">
                <a:solidFill>
                  <a:srgbClr val="008000"/>
                </a:solidFill>
              </a:rPr>
              <a:t>"org.h2.Driver"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 err="1"/>
              <a:t>url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"jdbc:h2:file:./</a:t>
            </a:r>
            <a:r>
              <a:rPr lang="en-US" sz="2000" b="1" dirty="0" err="1">
                <a:solidFill>
                  <a:srgbClr val="008000"/>
                </a:solidFill>
              </a:rPr>
              <a:t>defaultDB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/>
              <a:t>user = </a:t>
            </a:r>
            <a:r>
              <a:rPr lang="en-US" sz="2000" b="1" dirty="0">
                <a:solidFill>
                  <a:srgbClr val="008000"/>
                </a:solidFill>
              </a:rPr>
              <a:t>"user"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/>
              <a:t>password = </a:t>
            </a:r>
            <a:r>
              <a:rPr lang="en-US" sz="2000" b="1" dirty="0">
                <a:solidFill>
                  <a:srgbClr val="008000"/>
                </a:solidFill>
              </a:rPr>
              <a:t>"pass</a:t>
            </a:r>
            <a:r>
              <a:rPr lang="en-US" sz="2000" b="1" dirty="0" smtClean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8000"/>
                </a:solidFill>
              </a:rPr>
              <a:t/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 err="1"/>
              <a:t>poolInitialSize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poolMaxSize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7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poolConnectionTimeoutMillis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3000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poolValidationQuery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"select 1 as one"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</a:t>
            </a:r>
            <a:r>
              <a:rPr lang="en-US" sz="2000" dirty="0" smtClean="0"/>
              <a:t>}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iris {</a:t>
            </a:r>
            <a:br>
              <a:rPr lang="en-US" sz="2000" dirty="0"/>
            </a:br>
            <a:r>
              <a:rPr lang="en-US" sz="2000" dirty="0"/>
              <a:t>    driver = </a:t>
            </a:r>
            <a:r>
              <a:rPr lang="en-US" sz="2000" b="1" dirty="0">
                <a:solidFill>
                  <a:srgbClr val="008000"/>
                </a:solidFill>
              </a:rPr>
              <a:t>"org.h2.Driver"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 err="1"/>
              <a:t>url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"jdbc:h2:file:./</a:t>
            </a:r>
            <a:r>
              <a:rPr lang="en-US" sz="2000" b="1" dirty="0" err="1">
                <a:solidFill>
                  <a:srgbClr val="008000"/>
                </a:solidFill>
              </a:rPr>
              <a:t>irisDB</a:t>
            </a:r>
            <a:r>
              <a:rPr lang="en-US" sz="2000" b="1" dirty="0">
                <a:solidFill>
                  <a:srgbClr val="008000"/>
                </a:solidFill>
              </a:rPr>
              <a:t>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/>
              <a:t>user = </a:t>
            </a:r>
            <a:r>
              <a:rPr lang="en-US" sz="2000" b="1" dirty="0">
                <a:solidFill>
                  <a:srgbClr val="008000"/>
                </a:solidFill>
              </a:rPr>
              <a:t>"user"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/>
              <a:t>password = </a:t>
            </a:r>
            <a:r>
              <a:rPr lang="en-US" sz="2000" b="1" dirty="0">
                <a:solidFill>
                  <a:srgbClr val="008000"/>
                </a:solidFill>
              </a:rPr>
              <a:t>"pass</a:t>
            </a:r>
            <a:r>
              <a:rPr lang="en-US" sz="2000" b="1" dirty="0" smtClean="0">
                <a:solidFill>
                  <a:srgbClr val="008000"/>
                </a:solidFill>
              </a:rPr>
              <a:t>"</a:t>
            </a:r>
            <a:r>
              <a:rPr lang="en-US" sz="2000" b="1" dirty="0">
                <a:solidFill>
                  <a:srgbClr val="008000"/>
                </a:solidFill>
              </a:rPr>
              <a:t/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  </a:t>
            </a:r>
            <a:r>
              <a:rPr lang="en-US" sz="2000" dirty="0" err="1"/>
              <a:t>poolInitialSize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5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poolMaxSize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7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poolConnectionTimeoutMillis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00FF"/>
                </a:solidFill>
              </a:rPr>
              <a:t>3000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    </a:t>
            </a:r>
            <a:r>
              <a:rPr lang="en-US" sz="2000" dirty="0" err="1"/>
              <a:t>poolValidationQuery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"select 1 as one"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b="1" dirty="0">
                <a:solidFill>
                  <a:srgbClr val="008000"/>
                </a:solidFill>
              </a:rPr>
              <a:t>  </a:t>
            </a:r>
            <a:r>
              <a:rPr lang="en-US" sz="2000" dirty="0" smtClean="0"/>
              <a:t>}</a:t>
            </a:r>
          </a:p>
          <a:p>
            <a:pPr marL="320040" lvl="1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}</a:t>
            </a:r>
            <a:endParaRPr lang="ru-RU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90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Конфигурация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320040" lvl="1" indent="0"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Настройка </a:t>
            </a:r>
            <a:r>
              <a:rPr lang="en-US" sz="2000" b="1" dirty="0" smtClean="0">
                <a:solidFill>
                  <a:prstClr val="black"/>
                </a:solidFill>
              </a:rPr>
              <a:t>default </a:t>
            </a:r>
            <a:r>
              <a:rPr lang="ru-RU" sz="2000" dirty="0" smtClean="0">
                <a:solidFill>
                  <a:prstClr val="black"/>
                </a:solidFill>
              </a:rPr>
              <a:t>будет использоваться как база данных по умолчанию. К настройке </a:t>
            </a:r>
            <a:r>
              <a:rPr lang="en-US" sz="2000" b="1" dirty="0" smtClean="0">
                <a:solidFill>
                  <a:prstClr val="black"/>
                </a:solidFill>
              </a:rPr>
              <a:t>iris </a:t>
            </a:r>
            <a:r>
              <a:rPr lang="ru-RU" sz="2000" dirty="0" smtClean="0">
                <a:solidFill>
                  <a:prstClr val="black"/>
                </a:solidFill>
              </a:rPr>
              <a:t>будем обращаться по имени:</a:t>
            </a:r>
          </a:p>
          <a:p>
            <a:pPr marL="320040" lvl="1" indent="0">
              <a:buNone/>
            </a:pPr>
            <a:endParaRPr lang="ru-RU" sz="2000" i="1" dirty="0" smtClean="0">
              <a:solidFill>
                <a:srgbClr val="808080"/>
              </a:solidFill>
            </a:endParaRPr>
          </a:p>
          <a:p>
            <a:pPr marL="320040" lvl="1" indent="0">
              <a:buNone/>
            </a:pPr>
            <a:r>
              <a:rPr lang="ru-RU" sz="2000" i="1" dirty="0" smtClean="0">
                <a:solidFill>
                  <a:srgbClr val="808080"/>
                </a:solidFill>
              </a:rPr>
              <a:t>// </a:t>
            </a:r>
            <a:r>
              <a:rPr lang="ru-RU" sz="2000" i="1" dirty="0">
                <a:solidFill>
                  <a:srgbClr val="808080"/>
                </a:solidFill>
              </a:rPr>
              <a:t>инициализирует соединения ко всем базам в </a:t>
            </a:r>
            <a:r>
              <a:rPr lang="en-US" sz="2000" i="1" dirty="0" err="1">
                <a:solidFill>
                  <a:srgbClr val="808080"/>
                </a:solidFill>
              </a:rPr>
              <a:t>application.conf</a:t>
            </a:r>
            <a:r>
              <a:rPr lang="en-US" sz="2000" i="1" dirty="0">
                <a:solidFill>
                  <a:srgbClr val="808080"/>
                </a:solidFill>
              </a:rPr>
              <a:t/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scalikejdbc.config.DBs.setupAll</a:t>
            </a:r>
            <a:r>
              <a:rPr lang="en-US" sz="2000" dirty="0"/>
              <a:t>()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//</a:t>
            </a:r>
            <a:r>
              <a:rPr lang="ru-RU" sz="2000" i="1" dirty="0">
                <a:solidFill>
                  <a:srgbClr val="808080"/>
                </a:solidFill>
              </a:rPr>
              <a:t>удалит таблицу в базе </a:t>
            </a:r>
            <a:r>
              <a:rPr lang="en-US" sz="2000" i="1" dirty="0">
                <a:solidFill>
                  <a:srgbClr val="808080"/>
                </a:solidFill>
              </a:rPr>
              <a:t>default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scalikejdbc.DB.</a:t>
            </a:r>
            <a:r>
              <a:rPr lang="en-US" sz="2000" i="1" dirty="0" err="1"/>
              <a:t>autoCommit</a:t>
            </a:r>
            <a:r>
              <a:rPr lang="en-US" sz="2000" dirty="0"/>
              <a:t>( </a:t>
            </a:r>
            <a:r>
              <a:rPr lang="en-US" sz="2000" b="1" dirty="0">
                <a:solidFill>
                  <a:srgbClr val="000080"/>
                </a:solidFill>
              </a:rPr>
              <a:t>implicit </a:t>
            </a:r>
            <a:r>
              <a:rPr lang="en-US" sz="2000" dirty="0"/>
              <a:t>session =&gt;</a:t>
            </a:r>
            <a:br>
              <a:rPr lang="en-US" sz="2000" dirty="0"/>
            </a:br>
            <a:r>
              <a:rPr lang="en-US" sz="2000" dirty="0"/>
              <a:t>  </a:t>
            </a:r>
            <a:r>
              <a:rPr lang="en-US" sz="2000" b="1" dirty="0" err="1">
                <a:solidFill>
                  <a:srgbClr val="008000"/>
                </a:solidFill>
              </a:rPr>
              <a:t>sql"drop</a:t>
            </a:r>
            <a:r>
              <a:rPr lang="en-US" sz="2000" b="1" dirty="0">
                <a:solidFill>
                  <a:srgbClr val="008000"/>
                </a:solidFill>
              </a:rPr>
              <a:t> table if exists users"</a:t>
            </a:r>
            <a:r>
              <a:rPr lang="en-US" sz="2000" dirty="0"/>
              <a:t>.</a:t>
            </a:r>
            <a:r>
              <a:rPr lang="en-US" sz="2000" dirty="0" err="1"/>
              <a:t>execute.apply</a:t>
            </a:r>
            <a:r>
              <a:rPr lang="en-US" sz="2000" dirty="0"/>
              <a:t>()</a:t>
            </a:r>
            <a:br>
              <a:rPr lang="en-US" sz="2000" dirty="0"/>
            </a:b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// </a:t>
            </a:r>
            <a:r>
              <a:rPr lang="ru-RU" sz="2000" i="1" dirty="0">
                <a:solidFill>
                  <a:srgbClr val="808080"/>
                </a:solidFill>
              </a:rPr>
              <a:t>инициализирует соединение базе </a:t>
            </a:r>
            <a:r>
              <a:rPr lang="en-US" sz="2000" i="1" dirty="0">
                <a:solidFill>
                  <a:srgbClr val="808080"/>
                </a:solidFill>
              </a:rPr>
              <a:t>iris </a:t>
            </a:r>
            <a:r>
              <a:rPr lang="ru-RU" sz="2000" i="1" dirty="0">
                <a:solidFill>
                  <a:srgbClr val="808080"/>
                </a:solidFill>
              </a:rPr>
              <a:t>в </a:t>
            </a:r>
            <a:r>
              <a:rPr lang="en-US" sz="2000" i="1" dirty="0" err="1">
                <a:solidFill>
                  <a:srgbClr val="808080"/>
                </a:solidFill>
              </a:rPr>
              <a:t>application.conf</a:t>
            </a:r>
            <a:r>
              <a:rPr lang="en-US" sz="2000" i="1" dirty="0">
                <a:solidFill>
                  <a:srgbClr val="808080"/>
                </a:solidFill>
              </a:rPr>
              <a:t/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b="1" dirty="0" err="1">
                <a:solidFill>
                  <a:srgbClr val="000080"/>
                </a:solidFill>
              </a:rPr>
              <a:t>val</a:t>
            </a:r>
            <a:r>
              <a:rPr lang="en-US" sz="2000" b="1" dirty="0">
                <a:solidFill>
                  <a:srgbClr val="000080"/>
                </a:solidFill>
              </a:rPr>
              <a:t> </a:t>
            </a:r>
            <a:r>
              <a:rPr lang="en-US" sz="2000" dirty="0" err="1"/>
              <a:t>irisDB</a:t>
            </a:r>
            <a:r>
              <a:rPr lang="en-US" sz="2000" dirty="0"/>
              <a:t> = </a:t>
            </a:r>
            <a:r>
              <a:rPr lang="en-US" sz="2000" b="1" dirty="0">
                <a:solidFill>
                  <a:srgbClr val="008000"/>
                </a:solidFill>
              </a:rPr>
              <a:t>'iris</a:t>
            </a:r>
            <a:br>
              <a:rPr lang="en-US" sz="2000" b="1" dirty="0">
                <a:solidFill>
                  <a:srgbClr val="008000"/>
                </a:solidFill>
              </a:rPr>
            </a:br>
            <a:r>
              <a:rPr lang="en-US" sz="2000" dirty="0" err="1"/>
              <a:t>scalikejdbc.config.DBs.setup</a:t>
            </a:r>
            <a:r>
              <a:rPr lang="en-US" sz="2000" dirty="0"/>
              <a:t>(</a:t>
            </a:r>
            <a:r>
              <a:rPr lang="en-US" sz="2000" dirty="0" err="1"/>
              <a:t>irisDB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i="1" dirty="0">
                <a:solidFill>
                  <a:srgbClr val="808080"/>
                </a:solidFill>
              </a:rPr>
              <a:t>//</a:t>
            </a:r>
            <a:r>
              <a:rPr lang="ru-RU" sz="2000" i="1" dirty="0">
                <a:solidFill>
                  <a:srgbClr val="808080"/>
                </a:solidFill>
              </a:rPr>
              <a:t>удалит таблицу в базе </a:t>
            </a:r>
            <a:r>
              <a:rPr lang="en-US" sz="2000" i="1" dirty="0">
                <a:solidFill>
                  <a:srgbClr val="808080"/>
                </a:solidFill>
              </a:rPr>
              <a:t>iris</a:t>
            </a:r>
            <a:br>
              <a:rPr lang="en-US" sz="2000" i="1" dirty="0">
                <a:solidFill>
                  <a:srgbClr val="808080"/>
                </a:solidFill>
              </a:rPr>
            </a:br>
            <a:r>
              <a:rPr lang="en-US" sz="2000" dirty="0" err="1"/>
              <a:t>scalikejdbc.</a:t>
            </a:r>
            <a:r>
              <a:rPr lang="en-US" sz="2000" i="1" dirty="0" err="1"/>
              <a:t>NamedDB</a:t>
            </a:r>
            <a:r>
              <a:rPr lang="en-US" sz="2000" dirty="0"/>
              <a:t>(</a:t>
            </a:r>
            <a:r>
              <a:rPr lang="en-US" sz="2000" dirty="0" err="1"/>
              <a:t>irisDB</a:t>
            </a:r>
            <a:r>
              <a:rPr lang="en-US" sz="2000" dirty="0"/>
              <a:t>).</a:t>
            </a:r>
            <a:r>
              <a:rPr lang="en-US" sz="2000" dirty="0" err="1"/>
              <a:t>autoCommit</a:t>
            </a:r>
            <a:r>
              <a:rPr lang="en-US" sz="2000" dirty="0"/>
              <a:t>( </a:t>
            </a:r>
            <a:r>
              <a:rPr lang="en-US" sz="2000" b="1" dirty="0">
                <a:solidFill>
                  <a:srgbClr val="000080"/>
                </a:solidFill>
              </a:rPr>
              <a:t>implicit </a:t>
            </a:r>
            <a:r>
              <a:rPr lang="en-US" sz="2000" dirty="0"/>
              <a:t>session =&gt;</a:t>
            </a:r>
            <a:br>
              <a:rPr lang="en-US" sz="2000" dirty="0"/>
            </a:br>
            <a:r>
              <a:rPr lang="en-US" sz="2000" dirty="0"/>
              <a:t>  </a:t>
            </a:r>
            <a:r>
              <a:rPr lang="en-US" sz="2000" b="1" dirty="0" err="1">
                <a:solidFill>
                  <a:srgbClr val="008000"/>
                </a:solidFill>
              </a:rPr>
              <a:t>sql"drop</a:t>
            </a:r>
            <a:r>
              <a:rPr lang="en-US" sz="2000" b="1" dirty="0">
                <a:solidFill>
                  <a:srgbClr val="008000"/>
                </a:solidFill>
              </a:rPr>
              <a:t> table if exists users"</a:t>
            </a:r>
            <a:r>
              <a:rPr lang="en-US" sz="2000" dirty="0"/>
              <a:t>.</a:t>
            </a:r>
            <a:r>
              <a:rPr lang="en-US" sz="2000" dirty="0" err="1"/>
              <a:t>execute.apply</a:t>
            </a:r>
            <a:r>
              <a:rPr lang="en-US" sz="2000" dirty="0"/>
              <a:t>()</a:t>
            </a:r>
            <a:br>
              <a:rPr lang="en-US" sz="2000" dirty="0"/>
            </a:br>
            <a:r>
              <a:rPr lang="en-US" sz="2000" dirty="0"/>
              <a:t>)</a:t>
            </a:r>
            <a:endParaRPr lang="ru-RU" sz="20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SQLInterpolation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>
            <a:normAutofit/>
          </a:bodyPr>
          <a:lstStyle/>
          <a:p>
            <a:pPr lvl="2"/>
            <a:r>
              <a:rPr lang="ru-RU" dirty="0" smtClean="0">
                <a:solidFill>
                  <a:prstClr val="black"/>
                </a:solidFill>
              </a:rPr>
              <a:t>Осуществляет привязку объектов </a:t>
            </a:r>
            <a:r>
              <a:rPr lang="en-US" dirty="0" err="1" smtClean="0">
                <a:solidFill>
                  <a:prstClr val="black"/>
                </a:solidFill>
              </a:rPr>
              <a:t>scala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к объектам БД </a:t>
            </a:r>
            <a:r>
              <a:rPr lang="en-US" dirty="0" smtClean="0">
                <a:solidFill>
                  <a:prstClr val="black"/>
                </a:solidFill>
              </a:rPr>
              <a:t>. </a:t>
            </a:r>
            <a:r>
              <a:rPr lang="ru-RU" dirty="0" smtClean="0">
                <a:solidFill>
                  <a:prstClr val="black"/>
                </a:solidFill>
              </a:rPr>
              <a:t>Например</a:t>
            </a:r>
            <a:endParaRPr lang="ru-RU" dirty="0" smtClean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r>
              <a:rPr lang="ru-RU" sz="1700" i="1" dirty="0">
                <a:solidFill>
                  <a:srgbClr val="808080"/>
                </a:solidFill>
              </a:rPr>
              <a:t>// сущность, хранящаяся в БД</a:t>
            </a:r>
            <a:br>
              <a:rPr lang="ru-RU" sz="1700" i="1" dirty="0">
                <a:solidFill>
                  <a:srgbClr val="808080"/>
                </a:solidFill>
              </a:rPr>
            </a:br>
            <a:r>
              <a:rPr lang="en-US" sz="1700" b="1" dirty="0">
                <a:solidFill>
                  <a:srgbClr val="000080"/>
                </a:solidFill>
              </a:rPr>
              <a:t>case class </a:t>
            </a:r>
            <a:r>
              <a:rPr lang="en-US" sz="1700" dirty="0"/>
              <a:t>User(id: </a:t>
            </a:r>
            <a:r>
              <a:rPr lang="en-US" sz="1700" dirty="0" err="1"/>
              <a:t>Int</a:t>
            </a:r>
            <a:r>
              <a:rPr lang="en-US" sz="1700" dirty="0"/>
              <a:t>, name: </a:t>
            </a:r>
            <a:r>
              <a:rPr lang="en-US" sz="1700" dirty="0">
                <a:solidFill>
                  <a:srgbClr val="20999D"/>
                </a:solidFill>
              </a:rPr>
              <a:t>String</a:t>
            </a:r>
            <a:r>
              <a:rPr lang="en-US" sz="1700" dirty="0"/>
              <a:t>, </a:t>
            </a:r>
            <a:r>
              <a:rPr lang="en-US" sz="1700" dirty="0" err="1"/>
              <a:t>createdTime</a:t>
            </a:r>
            <a:r>
              <a:rPr lang="en-US" sz="1700" dirty="0"/>
              <a:t>: </a:t>
            </a:r>
            <a:r>
              <a:rPr lang="en-US" sz="1700" dirty="0" err="1"/>
              <a:t>LocalDateTime</a:t>
            </a:r>
            <a:r>
              <a:rPr lang="en-US" sz="1700" dirty="0"/>
              <a:t>)</a:t>
            </a:r>
            <a:br>
              <a:rPr lang="en-US" sz="1700" dirty="0"/>
            </a:br>
            <a:r>
              <a:rPr lang="en-US" sz="1700" dirty="0"/>
              <a:t/>
            </a:r>
            <a:br>
              <a:rPr lang="en-US" sz="1700" dirty="0"/>
            </a:br>
            <a:r>
              <a:rPr lang="en-US" sz="1700" b="1" dirty="0">
                <a:solidFill>
                  <a:srgbClr val="000080"/>
                </a:solidFill>
              </a:rPr>
              <a:t>object </a:t>
            </a:r>
            <a:r>
              <a:rPr lang="en-US" sz="1700" dirty="0"/>
              <a:t>User </a:t>
            </a:r>
            <a:r>
              <a:rPr lang="en-US" sz="1700" b="1" dirty="0">
                <a:solidFill>
                  <a:srgbClr val="000080"/>
                </a:solidFill>
              </a:rPr>
              <a:t>extends </a:t>
            </a:r>
            <a:r>
              <a:rPr lang="en-US" sz="1700" dirty="0" err="1"/>
              <a:t>SQLSyntaxSupport</a:t>
            </a:r>
            <a:r>
              <a:rPr lang="en-US" sz="1700" dirty="0"/>
              <a:t>[User] </a:t>
            </a:r>
            <a:r>
              <a:rPr lang="en-US" sz="1700" dirty="0" smtClean="0"/>
              <a:t>{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  </a:t>
            </a:r>
            <a:r>
              <a:rPr lang="en-US" sz="1700" i="1" dirty="0">
                <a:solidFill>
                  <a:srgbClr val="808080"/>
                </a:solidFill>
              </a:rPr>
              <a:t>//</a:t>
            </a:r>
            <a:r>
              <a:rPr lang="ru-RU" sz="1700" i="1" dirty="0">
                <a:solidFill>
                  <a:srgbClr val="808080"/>
                </a:solidFill>
              </a:rPr>
              <a:t>сущность </a:t>
            </a:r>
            <a:r>
              <a:rPr lang="en-US" sz="1700" i="1" dirty="0">
                <a:solidFill>
                  <a:srgbClr val="808080"/>
                </a:solidFill>
              </a:rPr>
              <a:t>User </a:t>
            </a:r>
            <a:r>
              <a:rPr lang="ru-RU" sz="1700" i="1" dirty="0">
                <a:solidFill>
                  <a:srgbClr val="808080"/>
                </a:solidFill>
              </a:rPr>
              <a:t>привязана к таблице </a:t>
            </a:r>
            <a:r>
              <a:rPr lang="en-US" sz="1700" i="1" dirty="0">
                <a:solidFill>
                  <a:srgbClr val="808080"/>
                </a:solidFill>
              </a:rPr>
              <a:t>users </a:t>
            </a:r>
            <a:r>
              <a:rPr lang="ru-RU" sz="1700" i="1" dirty="0">
                <a:solidFill>
                  <a:srgbClr val="808080"/>
                </a:solidFill>
              </a:rPr>
              <a:t>из базы </a:t>
            </a:r>
            <a:r>
              <a:rPr lang="en-US" sz="1700" i="1" dirty="0" err="1">
                <a:solidFill>
                  <a:srgbClr val="808080"/>
                </a:solidFill>
              </a:rPr>
              <a:t>jdbcTest</a:t>
            </a:r>
            <a:r>
              <a:rPr lang="en-US" sz="1700" i="1" dirty="0">
                <a:solidFill>
                  <a:srgbClr val="808080"/>
                </a:solidFill>
              </a:rPr>
              <a:t/>
            </a:r>
            <a:br>
              <a:rPr lang="en-US" sz="1700" i="1" dirty="0">
                <a:solidFill>
                  <a:srgbClr val="808080"/>
                </a:solidFill>
              </a:rPr>
            </a:br>
            <a:r>
              <a:rPr lang="en-US" sz="1700" i="1" dirty="0">
                <a:solidFill>
                  <a:srgbClr val="808080"/>
                </a:solidFill>
              </a:rPr>
              <a:t>  </a:t>
            </a:r>
            <a:r>
              <a:rPr lang="en-US" sz="1700" b="1" dirty="0">
                <a:solidFill>
                  <a:srgbClr val="000080"/>
                </a:solidFill>
              </a:rPr>
              <a:t>override </a:t>
            </a:r>
            <a:r>
              <a:rPr lang="en-US" sz="1700" b="1" dirty="0" err="1">
                <a:solidFill>
                  <a:srgbClr val="000080"/>
                </a:solidFill>
              </a:rPr>
              <a:t>val</a:t>
            </a:r>
            <a:r>
              <a:rPr lang="en-US" sz="1700" b="1" dirty="0">
                <a:solidFill>
                  <a:srgbClr val="000080"/>
                </a:solidFill>
              </a:rPr>
              <a:t> </a:t>
            </a:r>
            <a:r>
              <a:rPr lang="en-US" sz="1700" i="1" dirty="0" err="1">
                <a:solidFill>
                  <a:srgbClr val="660E7A"/>
                </a:solidFill>
              </a:rPr>
              <a:t>tableName</a:t>
            </a:r>
            <a:r>
              <a:rPr lang="en-US" sz="1700" dirty="0"/>
              <a:t>: </a:t>
            </a:r>
            <a:r>
              <a:rPr lang="en-US" sz="1700" dirty="0">
                <a:solidFill>
                  <a:srgbClr val="20999D"/>
                </a:solidFill>
              </a:rPr>
              <a:t>String </a:t>
            </a:r>
            <a:r>
              <a:rPr lang="en-US" sz="1700" dirty="0"/>
              <a:t>= </a:t>
            </a:r>
            <a:r>
              <a:rPr lang="en-US" sz="1700" b="1" dirty="0">
                <a:solidFill>
                  <a:srgbClr val="008000"/>
                </a:solidFill>
              </a:rPr>
              <a:t>"users"</a:t>
            </a:r>
            <a:br>
              <a:rPr lang="en-US" sz="1700" b="1" dirty="0">
                <a:solidFill>
                  <a:srgbClr val="008000"/>
                </a:solidFill>
              </a:rPr>
            </a:br>
            <a:r>
              <a:rPr lang="en-US" sz="1700" b="1" dirty="0">
                <a:solidFill>
                  <a:srgbClr val="008000"/>
                </a:solidFill>
              </a:rPr>
              <a:t>  </a:t>
            </a:r>
            <a:r>
              <a:rPr lang="en-US" sz="1700" b="1" dirty="0">
                <a:solidFill>
                  <a:srgbClr val="000080"/>
                </a:solidFill>
              </a:rPr>
              <a:t>override </a:t>
            </a:r>
            <a:r>
              <a:rPr lang="en-US" sz="1700" b="1" dirty="0" err="1">
                <a:solidFill>
                  <a:srgbClr val="000080"/>
                </a:solidFill>
              </a:rPr>
              <a:t>def</a:t>
            </a:r>
            <a:r>
              <a:rPr lang="en-US" sz="1700" b="1" dirty="0">
                <a:solidFill>
                  <a:srgbClr val="000080"/>
                </a:solidFill>
              </a:rPr>
              <a:t> </a:t>
            </a:r>
            <a:r>
              <a:rPr lang="en-US" sz="1700" dirty="0" err="1"/>
              <a:t>connectionPoolName</a:t>
            </a:r>
            <a:r>
              <a:rPr lang="en-US" sz="1700" dirty="0"/>
              <a:t>: Any = </a:t>
            </a:r>
            <a:r>
              <a:rPr lang="en-US" sz="1700" b="1" dirty="0" smtClean="0">
                <a:solidFill>
                  <a:srgbClr val="008000"/>
                </a:solidFill>
              </a:rPr>
              <a:t>'</a:t>
            </a:r>
            <a:r>
              <a:rPr lang="en-US" sz="1700" b="1" dirty="0" err="1" smtClean="0">
                <a:solidFill>
                  <a:srgbClr val="008000"/>
                </a:solidFill>
              </a:rPr>
              <a:t>jdbcTest</a:t>
            </a:r>
            <a:endParaRPr lang="en-US" sz="1700" b="1" dirty="0" smtClean="0">
              <a:solidFill>
                <a:srgbClr val="008000"/>
              </a:solidFill>
            </a:endParaRPr>
          </a:p>
          <a:p>
            <a:pPr marL="594360" lvl="2" indent="0">
              <a:buNone/>
            </a:pPr>
            <a:r>
              <a:rPr lang="en-US" sz="1700" b="1" dirty="0">
                <a:solidFill>
                  <a:srgbClr val="008000"/>
                </a:solidFill>
              </a:rPr>
              <a:t/>
            </a:r>
            <a:br>
              <a:rPr lang="en-US" sz="1700" b="1" dirty="0">
                <a:solidFill>
                  <a:srgbClr val="008000"/>
                </a:solidFill>
              </a:rPr>
            </a:br>
            <a:r>
              <a:rPr lang="en-US" sz="1700" b="1" dirty="0">
                <a:solidFill>
                  <a:srgbClr val="008000"/>
                </a:solidFill>
              </a:rPr>
              <a:t>  </a:t>
            </a:r>
            <a:r>
              <a:rPr lang="en-US" sz="1700" i="1" dirty="0">
                <a:solidFill>
                  <a:srgbClr val="808080"/>
                </a:solidFill>
              </a:rPr>
              <a:t>// </a:t>
            </a:r>
            <a:r>
              <a:rPr lang="ru-RU" sz="1700" i="1" dirty="0">
                <a:solidFill>
                  <a:srgbClr val="808080"/>
                </a:solidFill>
              </a:rPr>
              <a:t>нужно для автоматического </a:t>
            </a:r>
            <a:r>
              <a:rPr lang="ru-RU" sz="1700" i="1" dirty="0" err="1">
                <a:solidFill>
                  <a:srgbClr val="808080"/>
                </a:solidFill>
              </a:rPr>
              <a:t>маппинга</a:t>
            </a:r>
            <a:r>
              <a:rPr lang="ru-RU" sz="1700" i="1" dirty="0">
                <a:solidFill>
                  <a:srgbClr val="808080"/>
                </a:solidFill>
              </a:rPr>
              <a:t> объекта к строке БД и обратно</a:t>
            </a:r>
            <a:br>
              <a:rPr lang="ru-RU" sz="1700" i="1" dirty="0">
                <a:solidFill>
                  <a:srgbClr val="808080"/>
                </a:solidFill>
              </a:rPr>
            </a:br>
            <a:r>
              <a:rPr lang="ru-RU" sz="1700" i="1" dirty="0">
                <a:solidFill>
                  <a:srgbClr val="808080"/>
                </a:solidFill>
              </a:rPr>
              <a:t>  </a:t>
            </a:r>
            <a:r>
              <a:rPr lang="en-US" sz="1700" b="1" dirty="0" err="1">
                <a:solidFill>
                  <a:srgbClr val="000080"/>
                </a:solidFill>
              </a:rPr>
              <a:t>def</a:t>
            </a:r>
            <a:r>
              <a:rPr lang="en-US" sz="1700" b="1" dirty="0">
                <a:solidFill>
                  <a:srgbClr val="000080"/>
                </a:solidFill>
              </a:rPr>
              <a:t> </a:t>
            </a:r>
            <a:r>
              <a:rPr lang="en-US" sz="1700" dirty="0"/>
              <a:t>apply(u: </a:t>
            </a:r>
            <a:r>
              <a:rPr lang="en-US" sz="1700" dirty="0" err="1">
                <a:solidFill>
                  <a:srgbClr val="20999D"/>
                </a:solidFill>
              </a:rPr>
              <a:t>ResultName</a:t>
            </a:r>
            <a:r>
              <a:rPr lang="en-US" sz="1700" dirty="0"/>
              <a:t>[User])(</a:t>
            </a:r>
            <a:r>
              <a:rPr lang="en-US" sz="1700" dirty="0" err="1"/>
              <a:t>rs</a:t>
            </a:r>
            <a:r>
              <a:rPr lang="en-US" sz="1700" dirty="0"/>
              <a:t>: </a:t>
            </a:r>
            <a:r>
              <a:rPr lang="en-US" sz="1700" dirty="0" err="1"/>
              <a:t>WrappedResultSet</a:t>
            </a:r>
            <a:r>
              <a:rPr lang="en-US" sz="1700" dirty="0"/>
              <a:t>): User = {</a:t>
            </a:r>
            <a:br>
              <a:rPr lang="en-US" sz="1700" dirty="0"/>
            </a:br>
            <a:r>
              <a:rPr lang="en-US" sz="1700" dirty="0"/>
              <a:t>    </a:t>
            </a:r>
            <a:r>
              <a:rPr lang="en-US" sz="1700" b="1" dirty="0">
                <a:solidFill>
                  <a:srgbClr val="000080"/>
                </a:solidFill>
              </a:rPr>
              <a:t>new </a:t>
            </a:r>
            <a:r>
              <a:rPr lang="en-US" sz="1700" dirty="0"/>
              <a:t>User(rs.int(u.id), </a:t>
            </a:r>
            <a:r>
              <a:rPr lang="en-US" sz="1700" dirty="0" err="1"/>
              <a:t>rs.string</a:t>
            </a:r>
            <a:r>
              <a:rPr lang="en-US" sz="1700" dirty="0"/>
              <a:t>(u.name), </a:t>
            </a:r>
            <a:r>
              <a:rPr lang="en-US" sz="1700" dirty="0" err="1"/>
              <a:t>rs.localDateTime</a:t>
            </a:r>
            <a:r>
              <a:rPr lang="en-US" sz="1700" dirty="0"/>
              <a:t>(</a:t>
            </a:r>
            <a:r>
              <a:rPr lang="en-US" sz="1700" dirty="0" err="1"/>
              <a:t>u.createdTime</a:t>
            </a:r>
            <a:r>
              <a:rPr lang="en-US" sz="1700" dirty="0"/>
              <a:t>))</a:t>
            </a:r>
            <a:br>
              <a:rPr lang="en-US" sz="1700" dirty="0"/>
            </a:br>
            <a:r>
              <a:rPr lang="en-US" sz="1700" dirty="0"/>
              <a:t>  }</a:t>
            </a:r>
            <a:br>
              <a:rPr lang="en-US" sz="1700" dirty="0"/>
            </a:br>
            <a:r>
              <a:rPr lang="en-US" sz="1700" dirty="0"/>
              <a:t>}</a:t>
            </a:r>
            <a:endParaRPr lang="en-US" sz="1700" dirty="0" smtClean="0">
              <a:solidFill>
                <a:prstClr val="black"/>
              </a:solidFill>
            </a:endParaRPr>
          </a:p>
          <a:p>
            <a:pPr marL="1143000" lvl="4" indent="0">
              <a:buNone/>
            </a:pPr>
            <a:endParaRPr lang="ru-RU" i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QueryDSL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4967064"/>
          </a:xfrm>
        </p:spPr>
        <p:txBody>
          <a:bodyPr>
            <a:normAutofit/>
          </a:bodyPr>
          <a:lstStyle/>
          <a:p>
            <a:pPr marL="594360" lvl="2" indent="0">
              <a:buNone/>
            </a:pPr>
            <a:r>
              <a:rPr lang="ru-RU" sz="1800" dirty="0" smtClean="0">
                <a:solidFill>
                  <a:prstClr val="black"/>
                </a:solidFill>
              </a:rPr>
              <a:t>Использование объектов </a:t>
            </a:r>
            <a:r>
              <a:rPr lang="ru-RU" sz="1800" dirty="0" err="1" smtClean="0">
                <a:solidFill>
                  <a:prstClr val="black"/>
                </a:solidFill>
              </a:rPr>
              <a:t>маппинга</a:t>
            </a:r>
            <a:r>
              <a:rPr lang="ru-RU" sz="1800" dirty="0" smtClean="0">
                <a:solidFill>
                  <a:prstClr val="black"/>
                </a:solidFill>
              </a:rPr>
              <a:t> для построения типизированных запросов к базе данных (</a:t>
            </a:r>
            <a:r>
              <a:rPr lang="en-US" sz="1800" b="1" dirty="0" err="1" smtClean="0">
                <a:solidFill>
                  <a:prstClr val="black"/>
                </a:solidFill>
              </a:rPr>
              <a:t>QueryDSL</a:t>
            </a:r>
            <a:r>
              <a:rPr lang="ru-RU" sz="1800" dirty="0" smtClean="0">
                <a:solidFill>
                  <a:prstClr val="black"/>
                </a:solidFill>
              </a:rPr>
              <a:t>)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ru-RU" sz="1800" dirty="0" smtClean="0">
                <a:solidFill>
                  <a:prstClr val="black"/>
                </a:solidFill>
              </a:rPr>
              <a:t>с использованием шаблона проектирования </a:t>
            </a:r>
            <a:r>
              <a:rPr lang="en-US" sz="1800" b="1" dirty="0" smtClean="0">
                <a:solidFill>
                  <a:prstClr val="black"/>
                </a:solidFill>
              </a:rPr>
              <a:t>builder</a:t>
            </a:r>
            <a:endParaRPr lang="ru-RU" sz="1800" b="1" dirty="0" smtClean="0">
              <a:solidFill>
                <a:srgbClr val="000080"/>
              </a:solidFill>
            </a:endParaRPr>
          </a:p>
          <a:p>
            <a:pPr marL="594360" lvl="2" indent="0">
              <a:buNone/>
            </a:pPr>
            <a:endParaRPr lang="ru-RU" sz="1800" b="1" dirty="0" smtClean="0">
              <a:solidFill>
                <a:srgbClr val="000080"/>
              </a:solidFill>
            </a:endParaRPr>
          </a:p>
          <a:p>
            <a:pPr marL="594360" lvl="2" indent="0">
              <a:buNone/>
            </a:pPr>
            <a:r>
              <a:rPr lang="en-US" sz="1800" b="1" dirty="0" err="1" smtClean="0">
                <a:solidFill>
                  <a:srgbClr val="000080"/>
                </a:solidFill>
              </a:rPr>
              <a:t>val</a:t>
            </a:r>
            <a:r>
              <a:rPr lang="en-US" sz="1800" b="1" dirty="0" smtClean="0">
                <a:solidFill>
                  <a:srgbClr val="000080"/>
                </a:solidFill>
              </a:rPr>
              <a:t> </a:t>
            </a:r>
            <a:r>
              <a:rPr lang="en-US" sz="1800" dirty="0"/>
              <a:t>u = </a:t>
            </a:r>
            <a:r>
              <a:rPr lang="en-US" sz="1800" dirty="0" err="1"/>
              <a:t>User.syntax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8000"/>
                </a:solidFill>
              </a:rPr>
              <a:t>"u"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b="1" dirty="0" err="1">
                <a:solidFill>
                  <a:srgbClr val="000080"/>
                </a:solidFill>
              </a:rPr>
              <a:t>val</a:t>
            </a:r>
            <a:r>
              <a:rPr lang="en-US" sz="1800" b="1" dirty="0">
                <a:solidFill>
                  <a:srgbClr val="000080"/>
                </a:solidFill>
              </a:rPr>
              <a:t> </a:t>
            </a:r>
            <a:r>
              <a:rPr lang="en-US" sz="1800" dirty="0"/>
              <a:t>users = </a:t>
            </a:r>
            <a:r>
              <a:rPr lang="en-US" sz="1800" i="1" dirty="0" err="1"/>
              <a:t>NamedDB</a:t>
            </a:r>
            <a:r>
              <a:rPr lang="en-US" sz="1800" dirty="0"/>
              <a:t>(</a:t>
            </a:r>
            <a:r>
              <a:rPr lang="en-US" sz="1800" i="1" dirty="0" err="1">
                <a:solidFill>
                  <a:srgbClr val="660E7A"/>
                </a:solidFill>
              </a:rPr>
              <a:t>db</a:t>
            </a:r>
            <a:r>
              <a:rPr lang="en-US" sz="1800" dirty="0"/>
              <a:t>).</a:t>
            </a:r>
            <a:r>
              <a:rPr lang="en-US" sz="1800" dirty="0" err="1"/>
              <a:t>readOnly</a:t>
            </a:r>
            <a:r>
              <a:rPr lang="en-US" sz="1800" dirty="0"/>
              <a:t> { </a:t>
            </a:r>
            <a:r>
              <a:rPr lang="en-US" sz="1800" b="1" dirty="0">
                <a:solidFill>
                  <a:srgbClr val="000080"/>
                </a:solidFill>
              </a:rPr>
              <a:t>implicit </a:t>
            </a:r>
            <a:r>
              <a:rPr lang="en-US" sz="1800" dirty="0"/>
              <a:t>session =&gt;</a:t>
            </a:r>
            <a:br>
              <a:rPr lang="en-US" sz="1800" dirty="0"/>
            </a:br>
            <a:r>
              <a:rPr lang="en-US" sz="1800" dirty="0"/>
              <a:t>  </a:t>
            </a:r>
            <a:r>
              <a:rPr lang="en-US" sz="1800" i="1" dirty="0" err="1"/>
              <a:t>withSQL</a:t>
            </a:r>
            <a:r>
              <a:rPr lang="en-US" sz="1800" dirty="0" smtClean="0"/>
              <a:t>(</a:t>
            </a:r>
          </a:p>
          <a:p>
            <a:pPr marL="594360" lvl="2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    </a:t>
            </a:r>
            <a:r>
              <a:rPr lang="en-US" sz="1800" i="1" dirty="0" err="1">
                <a:solidFill>
                  <a:srgbClr val="660E7A"/>
                </a:solidFill>
              </a:rPr>
              <a:t>select</a:t>
            </a:r>
            <a:r>
              <a:rPr lang="en-US" sz="1800" dirty="0" err="1"/>
              <a:t>.</a:t>
            </a:r>
            <a:r>
              <a:rPr lang="en-US" sz="1800" i="1" dirty="0" err="1"/>
              <a:t>from</a:t>
            </a:r>
            <a:r>
              <a:rPr lang="en-US" sz="1800" dirty="0"/>
              <a:t>(User as u).where.in(u.id, </a:t>
            </a:r>
            <a:r>
              <a:rPr lang="en-US" sz="1800" i="1" dirty="0" err="1">
                <a:solidFill>
                  <a:srgbClr val="660E7A"/>
                </a:solidFill>
              </a:rPr>
              <a:t>Seq</a:t>
            </a:r>
            <a:r>
              <a:rPr lang="en-US" sz="1800" dirty="0"/>
              <a:t>(</a:t>
            </a:r>
            <a:r>
              <a:rPr lang="en-US" sz="1800" dirty="0">
                <a:solidFill>
                  <a:srgbClr val="0000FF"/>
                </a:solidFill>
              </a:rPr>
              <a:t>2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4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6</a:t>
            </a:r>
            <a:r>
              <a:rPr lang="en-US" sz="1800" dirty="0"/>
              <a:t>,</a:t>
            </a:r>
            <a:r>
              <a:rPr lang="en-US" sz="1800" dirty="0">
                <a:solidFill>
                  <a:srgbClr val="0000FF"/>
                </a:solidFill>
              </a:rPr>
              <a:t>8</a:t>
            </a:r>
            <a:r>
              <a:rPr lang="en-US" sz="1800" dirty="0"/>
              <a:t>)).</a:t>
            </a:r>
            <a:r>
              <a:rPr lang="en-US" sz="1800" dirty="0" err="1"/>
              <a:t>orderBy</a:t>
            </a:r>
            <a:r>
              <a:rPr lang="en-US" sz="1800" dirty="0"/>
              <a:t>(u.name).limit(</a:t>
            </a:r>
            <a:r>
              <a:rPr lang="en-US" sz="1800" dirty="0">
                <a:solidFill>
                  <a:srgbClr val="0000FF"/>
                </a:solidFill>
              </a:rPr>
              <a:t>3</a:t>
            </a:r>
            <a:r>
              <a:rPr lang="en-US" sz="1800" dirty="0" smtClean="0"/>
              <a:t>)</a:t>
            </a:r>
          </a:p>
          <a:p>
            <a:pPr marL="594360" lvl="2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  ).map( </a:t>
            </a:r>
            <a:r>
              <a:rPr lang="en-US" sz="1800" i="1" dirty="0"/>
              <a:t>User</a:t>
            </a:r>
            <a:r>
              <a:rPr lang="en-US" sz="1800" dirty="0"/>
              <a:t>(</a:t>
            </a:r>
            <a:r>
              <a:rPr lang="en-US" sz="1800" dirty="0" err="1"/>
              <a:t>u.</a:t>
            </a:r>
            <a:r>
              <a:rPr lang="en-US" sz="1800" i="1" dirty="0" err="1">
                <a:solidFill>
                  <a:srgbClr val="660E7A"/>
                </a:solidFill>
              </a:rPr>
              <a:t>resultName</a:t>
            </a:r>
            <a:r>
              <a:rPr lang="en-US" sz="1800" dirty="0"/>
              <a:t>)).list().apply()</a:t>
            </a:r>
            <a:br>
              <a:rPr lang="en-US" sz="1800" dirty="0"/>
            </a:br>
            <a:r>
              <a:rPr lang="en-US" sz="1800" dirty="0"/>
              <a:t>}</a:t>
            </a:r>
            <a:endParaRPr lang="ru-RU" sz="1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4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7386</TotalTime>
  <Words>212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Scalikejdbc</vt:lpstr>
      <vt:lpstr>Определение</vt:lpstr>
      <vt:lpstr>Примеры</vt:lpstr>
      <vt:lpstr>Statement and resultset</vt:lpstr>
      <vt:lpstr>Конфигурация</vt:lpstr>
      <vt:lpstr>Конфигурация</vt:lpstr>
      <vt:lpstr>SQLInterpolation</vt:lpstr>
      <vt:lpstr>QueryDSL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Vasily Perov</cp:lastModifiedBy>
  <cp:revision>203</cp:revision>
  <dcterms:created xsi:type="dcterms:W3CDTF">2010-10-21T18:17:39Z</dcterms:created>
  <dcterms:modified xsi:type="dcterms:W3CDTF">2018-12-03T11:48:47Z</dcterms:modified>
</cp:coreProperties>
</file>