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8" r:id="rId3"/>
    <p:sldId id="299" r:id="rId4"/>
    <p:sldId id="301" r:id="rId5"/>
    <p:sldId id="300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28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2AA129-117C-4546-A5BE-7522C021D45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mybatis.org/" TargetMode="External"/><Relationship Id="rId2" Type="http://schemas.openxmlformats.org/officeDocument/2006/relationships/hyperlink" Target="http://www.eclipse.org/eclipselink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atanucleus.org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ORM </a:t>
            </a:r>
            <a:r>
              <a:rPr lang="ru-RU" dirty="0" smtClean="0"/>
              <a:t>на примере </a:t>
            </a:r>
            <a:r>
              <a:rPr lang="en-US" dirty="0" smtClean="0"/>
              <a:t>Hibernate</a:t>
            </a:r>
            <a:endParaRPr lang="ru-RU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7093024" cy="2748880"/>
          </a:xfrm>
        </p:spPr>
        <p:txBody>
          <a:bodyPr>
            <a:normAutofit fontScale="92500" lnSpcReduction="10000"/>
          </a:bodyPr>
          <a:lstStyle/>
          <a:p>
            <a:pPr algn="r">
              <a:buFont typeface="Wingdings" pitchFamily="2" charset="2"/>
              <a:buChar char="Ø"/>
            </a:pPr>
            <a:r>
              <a:rPr lang="en-US" sz="2400" dirty="0" smtClean="0"/>
              <a:t> </a:t>
            </a:r>
            <a:r>
              <a:rPr lang="ru-RU" sz="2400" dirty="0" smtClean="0"/>
              <a:t>Что такое </a:t>
            </a:r>
            <a:r>
              <a:rPr lang="en-US" sz="2400" dirty="0" smtClean="0"/>
              <a:t>ORM</a:t>
            </a:r>
          </a:p>
          <a:p>
            <a:pPr algn="r">
              <a:buFont typeface="Wingdings" pitchFamily="2" charset="2"/>
              <a:buChar char="Ø"/>
            </a:pPr>
            <a:r>
              <a:rPr lang="ru-RU" sz="2400" dirty="0"/>
              <a:t> </a:t>
            </a:r>
            <a:r>
              <a:rPr lang="ru-RU" sz="2400" dirty="0" smtClean="0"/>
              <a:t>Конфигурирование </a:t>
            </a:r>
            <a:r>
              <a:rPr lang="en-US" sz="2400" dirty="0" smtClean="0"/>
              <a:t>Hibernate</a:t>
            </a:r>
            <a:endParaRPr lang="ru-RU" sz="2400" dirty="0" smtClean="0"/>
          </a:p>
          <a:p>
            <a:pPr algn="r">
              <a:buFont typeface="Wingdings" pitchFamily="2" charset="2"/>
              <a:buChar char="Ø"/>
            </a:pPr>
            <a:r>
              <a:rPr lang="en-US" sz="2400" dirty="0" smtClean="0"/>
              <a:t> </a:t>
            </a:r>
            <a:r>
              <a:rPr lang="ru-RU" sz="2400" dirty="0" smtClean="0"/>
              <a:t> </a:t>
            </a:r>
            <a:r>
              <a:rPr lang="en-US" sz="2400" dirty="0" smtClean="0"/>
              <a:t>XML </a:t>
            </a:r>
            <a:r>
              <a:rPr lang="ru-RU" sz="2400" dirty="0" smtClean="0"/>
              <a:t>мапинги</a:t>
            </a:r>
            <a:endParaRPr lang="ru-RU" sz="2400" dirty="0" smtClean="0"/>
          </a:p>
          <a:p>
            <a:pPr algn="r">
              <a:buFont typeface="Wingdings" pitchFamily="2" charset="2"/>
              <a:buChar char="Ø"/>
            </a:pPr>
            <a:r>
              <a:rPr lang="ru-RU" sz="2400" dirty="0" smtClean="0"/>
              <a:t>  </a:t>
            </a:r>
            <a:r>
              <a:rPr lang="en-US" sz="2400" dirty="0" smtClean="0"/>
              <a:t>JPA </a:t>
            </a:r>
            <a:r>
              <a:rPr lang="ru-RU" sz="2400" dirty="0" smtClean="0"/>
              <a:t>и аннотации</a:t>
            </a:r>
            <a:endParaRPr lang="en-US" sz="2400" dirty="0" smtClean="0"/>
          </a:p>
          <a:p>
            <a:pPr algn="r">
              <a:buFont typeface="Wingdings" pitchFamily="2" charset="2"/>
              <a:buChar char="Ø"/>
            </a:pPr>
            <a:r>
              <a:rPr lang="ru-RU" sz="2400" dirty="0" smtClean="0"/>
              <a:t>Транзакции</a:t>
            </a:r>
          </a:p>
          <a:p>
            <a:pPr algn="r">
              <a:buFont typeface="Wingdings" pitchFamily="2" charset="2"/>
              <a:buChar char="Ø"/>
            </a:pPr>
            <a:r>
              <a:rPr lang="ru-RU" sz="2400" dirty="0" smtClean="0"/>
              <a:t>Кэширование</a:t>
            </a:r>
            <a:r>
              <a:rPr lang="ru-RU" sz="2400" dirty="0" smtClean="0"/>
              <a:t> </a:t>
            </a:r>
            <a:endParaRPr lang="ru-RU" sz="2400" dirty="0" smtClean="0"/>
          </a:p>
          <a:p>
            <a:pPr algn="r">
              <a:buFont typeface="Wingdings" pitchFamily="2" charset="2"/>
              <a:buChar char="Ø"/>
            </a:pPr>
            <a:r>
              <a:rPr lang="ru-RU" sz="2400" dirty="0"/>
              <a:t> </a:t>
            </a:r>
            <a:r>
              <a:rPr lang="ru-RU" sz="2400" dirty="0"/>
              <a:t>Альтернативы</a:t>
            </a:r>
            <a:endParaRPr lang="ru-RU" sz="2400" dirty="0" smtClean="0"/>
          </a:p>
          <a:p>
            <a:pPr algn="r">
              <a:buFont typeface="Wingdings" pitchFamily="2" charset="2"/>
              <a:buChar char="Ø"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Маппинги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764704"/>
            <a:ext cx="8219256" cy="5760640"/>
          </a:xfrm>
        </p:spPr>
        <p:txBody>
          <a:bodyPr>
            <a:normAutofit/>
          </a:bodyPr>
          <a:lstStyle/>
          <a:p>
            <a:pPr lvl="2"/>
            <a:r>
              <a:rPr lang="ru-RU" dirty="0" smtClean="0"/>
              <a:t>Автоматические преобразования типов БД к типам </a:t>
            </a:r>
            <a:r>
              <a:rPr lang="en-US" dirty="0" smtClean="0"/>
              <a:t>java</a:t>
            </a:r>
          </a:p>
          <a:p>
            <a:pPr lvl="2"/>
            <a:r>
              <a:rPr lang="ru-RU" dirty="0" smtClean="0"/>
              <a:t>Поддержка автоинкрементных колонок</a:t>
            </a:r>
            <a:r>
              <a:rPr lang="ru-RU" dirty="0" smtClean="0"/>
              <a:t>:</a:t>
            </a:r>
          </a:p>
          <a:p>
            <a:pPr lvl="2"/>
            <a:r>
              <a:rPr lang="ru-RU" dirty="0" smtClean="0"/>
              <a:t>Связи </a:t>
            </a:r>
            <a:r>
              <a:rPr lang="en-US" dirty="0" smtClean="0"/>
              <a:t>one-one, </a:t>
            </a:r>
            <a:r>
              <a:rPr lang="ru-RU" dirty="0" smtClean="0"/>
              <a:t> </a:t>
            </a:r>
            <a:r>
              <a:rPr lang="en-US" dirty="0" smtClean="0"/>
              <a:t>one</a:t>
            </a:r>
            <a:r>
              <a:rPr lang="ru-RU" dirty="0" smtClean="0"/>
              <a:t>-</a:t>
            </a:r>
            <a:r>
              <a:rPr lang="en-US" dirty="0" smtClean="0"/>
              <a:t>many, many-many</a:t>
            </a:r>
            <a:endParaRPr lang="en-US" dirty="0"/>
          </a:p>
          <a:p>
            <a:pPr marL="594360" lvl="2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1539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Транзакции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764704"/>
            <a:ext cx="8219256" cy="5760640"/>
          </a:xfrm>
        </p:spPr>
        <p:txBody>
          <a:bodyPr>
            <a:normAutofit/>
          </a:bodyPr>
          <a:lstStyle/>
          <a:p>
            <a:pPr lvl="2"/>
            <a:r>
              <a:rPr lang="ru-RU" dirty="0" smtClean="0"/>
              <a:t>Нативные транзакции в </a:t>
            </a:r>
            <a:r>
              <a:rPr lang="en-US" dirty="0" smtClean="0"/>
              <a:t>Hibernate (</a:t>
            </a:r>
            <a:r>
              <a:rPr lang="ru-RU" dirty="0" smtClean="0"/>
              <a:t>локальные</a:t>
            </a:r>
            <a:r>
              <a:rPr lang="en-US" dirty="0" smtClean="0"/>
              <a:t>)</a:t>
            </a:r>
          </a:p>
          <a:p>
            <a:pPr marL="594360" lvl="2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session.beginTransaction</a:t>
            </a:r>
            <a:r>
              <a:rPr lang="en-US" dirty="0"/>
              <a:t>();</a:t>
            </a:r>
          </a:p>
          <a:p>
            <a:pPr marL="594360" lvl="2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session.save</a:t>
            </a:r>
            <a:r>
              <a:rPr lang="en-US" dirty="0" smtClean="0"/>
              <a:t>(user</a:t>
            </a:r>
            <a:r>
              <a:rPr lang="en-US" dirty="0"/>
              <a:t>);</a:t>
            </a:r>
          </a:p>
          <a:p>
            <a:pPr marL="594360" lvl="2" indent="0">
              <a:buNone/>
            </a:pPr>
            <a:r>
              <a:rPr lang="en-US" dirty="0" smtClean="0"/>
              <a:t>      </a:t>
            </a:r>
            <a:r>
              <a:rPr lang="en-US" dirty="0" err="1"/>
              <a:t>session.getTransaction</a:t>
            </a:r>
            <a:r>
              <a:rPr lang="en-US" dirty="0"/>
              <a:t>().commit</a:t>
            </a:r>
            <a:r>
              <a:rPr lang="en-US" dirty="0" smtClean="0"/>
              <a:t>();</a:t>
            </a:r>
          </a:p>
          <a:p>
            <a:pPr marL="594360" lvl="2" indent="0">
              <a:buNone/>
            </a:pPr>
            <a:endParaRPr lang="en-US" dirty="0"/>
          </a:p>
          <a:p>
            <a:pPr lvl="2"/>
            <a:r>
              <a:rPr lang="en-US" dirty="0" smtClean="0"/>
              <a:t>Hibernate </a:t>
            </a:r>
            <a:r>
              <a:rPr lang="ru-RU" dirty="0" smtClean="0"/>
              <a:t>поддерживает стандарт </a:t>
            </a:r>
            <a:r>
              <a:rPr lang="en-US" dirty="0" err="1" smtClean="0"/>
              <a:t>jta</a:t>
            </a:r>
            <a:r>
              <a:rPr lang="ru-RU" dirty="0" smtClean="0"/>
              <a:t>, что позваляет использовать распределенные транзакции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3807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Кэширование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764704"/>
            <a:ext cx="8219256" cy="5760640"/>
          </a:xfrm>
        </p:spPr>
        <p:txBody>
          <a:bodyPr>
            <a:normAutofit/>
          </a:bodyPr>
          <a:lstStyle/>
          <a:p>
            <a:pPr lvl="2"/>
            <a:r>
              <a:rPr lang="ru-RU" dirty="0" smtClean="0"/>
              <a:t>Кэш 1-ого уровня </a:t>
            </a:r>
            <a:r>
              <a:rPr lang="en-US" dirty="0" smtClean="0"/>
              <a:t>(</a:t>
            </a:r>
            <a:r>
              <a:rPr lang="ru-RU" dirty="0" smtClean="0"/>
              <a:t>сессионный кэш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endParaRPr lang="en-US" dirty="0" smtClean="0"/>
          </a:p>
          <a:p>
            <a:pPr lvl="3"/>
            <a:r>
              <a:rPr lang="ru-RU" dirty="0"/>
              <a:t>В</a:t>
            </a:r>
            <a:r>
              <a:rPr lang="ru-RU" dirty="0" smtClean="0"/>
              <a:t>ключен по умолчанию</a:t>
            </a:r>
          </a:p>
          <a:p>
            <a:pPr lvl="3"/>
            <a:r>
              <a:rPr lang="ru-RU" dirty="0" smtClean="0"/>
              <a:t>Объект </a:t>
            </a:r>
            <a:r>
              <a:rPr lang="en-US" dirty="0" smtClean="0"/>
              <a:t>session </a:t>
            </a:r>
            <a:r>
              <a:rPr lang="ru-RU" dirty="0" smtClean="0"/>
              <a:t>содержит методы по управлению кэшем 1-ого уровня</a:t>
            </a:r>
            <a:endParaRPr lang="en-US" dirty="0" smtClean="0"/>
          </a:p>
          <a:p>
            <a:pPr marL="868680" lvl="3" indent="0">
              <a:buNone/>
            </a:pPr>
            <a:r>
              <a:rPr lang="en-US" dirty="0" smtClean="0"/>
              <a:t> </a:t>
            </a:r>
            <a:r>
              <a:rPr lang="en-US" dirty="0" err="1" smtClean="0"/>
              <a:t>session.evict</a:t>
            </a:r>
            <a:r>
              <a:rPr lang="en-US" dirty="0" smtClean="0"/>
              <a:t>(object); //remove object from cache</a:t>
            </a:r>
            <a:endParaRPr lang="en-US" dirty="0"/>
          </a:p>
          <a:p>
            <a:pPr marL="594360" lvl="2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session.clear</a:t>
            </a:r>
            <a:r>
              <a:rPr lang="en-US" dirty="0" smtClean="0"/>
              <a:t>(); //remove all objects from cache</a:t>
            </a:r>
          </a:p>
          <a:p>
            <a:pPr marL="594360" lvl="2" indent="0">
              <a:buNone/>
            </a:pPr>
            <a:endParaRPr lang="en-US" dirty="0"/>
          </a:p>
          <a:p>
            <a:pPr lvl="2"/>
            <a:r>
              <a:rPr lang="ru-RU" dirty="0" smtClean="0"/>
              <a:t>Кэш 2-ого уровня</a:t>
            </a:r>
            <a:endParaRPr lang="en-US" dirty="0" smtClean="0"/>
          </a:p>
          <a:p>
            <a:pPr lvl="3"/>
            <a:r>
              <a:rPr lang="ru-RU" dirty="0" smtClean="0"/>
              <a:t>По умолчанию используется библиотека </a:t>
            </a:r>
            <a:r>
              <a:rPr lang="en-US" dirty="0" err="1" smtClean="0"/>
              <a:t>ehcache</a:t>
            </a:r>
            <a:endParaRPr lang="ru-RU" dirty="0" smtClean="0"/>
          </a:p>
          <a:p>
            <a:pPr lvl="3"/>
            <a:r>
              <a:rPr lang="ru-RU" dirty="0" smtClean="0"/>
              <a:t>Конфигурация для активации кэша 2-огоуровня</a:t>
            </a:r>
          </a:p>
          <a:p>
            <a:pPr marL="868680" lvl="3" indent="0">
              <a:buNone/>
            </a:pPr>
            <a:r>
              <a:rPr lang="en-US" dirty="0"/>
              <a:t>&lt;property </a:t>
            </a:r>
            <a:endParaRPr lang="ru-RU" dirty="0" smtClean="0"/>
          </a:p>
          <a:p>
            <a:pPr marL="868680" lvl="3" indent="0">
              <a:buNone/>
            </a:pPr>
            <a:r>
              <a:rPr lang="ru-RU" dirty="0"/>
              <a:t>	</a:t>
            </a:r>
            <a:r>
              <a:rPr lang="ru-RU" dirty="0" smtClean="0"/>
              <a:t>	</a:t>
            </a:r>
            <a:r>
              <a:rPr lang="en-US" dirty="0" smtClean="0"/>
              <a:t>name</a:t>
            </a:r>
            <a:r>
              <a:rPr lang="en-US" dirty="0"/>
              <a:t>="</a:t>
            </a:r>
            <a:r>
              <a:rPr lang="en-US" dirty="0" err="1"/>
              <a:t>hibernate.cache.use_second_level_cache</a:t>
            </a:r>
            <a:r>
              <a:rPr lang="en-US" dirty="0"/>
              <a:t>" </a:t>
            </a:r>
            <a:r>
              <a:rPr lang="ru-RU" dirty="0" smtClean="0"/>
              <a:t>			</a:t>
            </a:r>
            <a:r>
              <a:rPr lang="en-US" dirty="0" smtClean="0"/>
              <a:t>value</a:t>
            </a:r>
            <a:r>
              <a:rPr lang="en-US" dirty="0"/>
              <a:t>="true"/&gt;</a:t>
            </a:r>
          </a:p>
          <a:p>
            <a:pPr marL="868680" lvl="3" indent="0">
              <a:buNone/>
            </a:pPr>
            <a:r>
              <a:rPr lang="en-US" dirty="0"/>
              <a:t>    &lt;property </a:t>
            </a:r>
            <a:endParaRPr lang="ru-RU" dirty="0" smtClean="0"/>
          </a:p>
          <a:p>
            <a:pPr marL="868680" lvl="3" indent="0">
              <a:buNone/>
            </a:pPr>
            <a:r>
              <a:rPr lang="ru-RU" dirty="0"/>
              <a:t>	</a:t>
            </a:r>
            <a:r>
              <a:rPr lang="ru-RU" dirty="0" smtClean="0"/>
              <a:t>	</a:t>
            </a:r>
            <a:r>
              <a:rPr lang="en-US" dirty="0" smtClean="0"/>
              <a:t>name</a:t>
            </a:r>
            <a:r>
              <a:rPr lang="en-US" dirty="0"/>
              <a:t>="</a:t>
            </a:r>
            <a:r>
              <a:rPr lang="en-US" dirty="0" err="1"/>
              <a:t>hibernate.cache.region.factory_class</a:t>
            </a:r>
            <a:r>
              <a:rPr lang="en-US" dirty="0"/>
              <a:t>"</a:t>
            </a:r>
          </a:p>
          <a:p>
            <a:pPr marL="868680" lvl="3" indent="0">
              <a:buNone/>
            </a:pPr>
            <a:r>
              <a:rPr lang="ru-RU" dirty="0" smtClean="0"/>
              <a:t>		</a:t>
            </a:r>
            <a:r>
              <a:rPr lang="en-US" dirty="0" smtClean="0"/>
              <a:t>value</a:t>
            </a:r>
            <a:r>
              <a:rPr lang="en-US" dirty="0"/>
              <a:t>="</a:t>
            </a:r>
            <a:r>
              <a:rPr lang="en-US" dirty="0" err="1"/>
              <a:t>org.hibernate.cache.ehcache.EhCacheRegionFactory</a:t>
            </a:r>
            <a:r>
              <a:rPr lang="en-US" dirty="0" smtClean="0"/>
              <a:t>"/&gt;</a:t>
            </a:r>
            <a:endParaRPr lang="ru-RU" dirty="0" smtClean="0"/>
          </a:p>
          <a:p>
            <a:pPr marL="868680" lvl="3" indent="0">
              <a:buNone/>
            </a:pPr>
            <a:endParaRPr lang="ru-RU" dirty="0"/>
          </a:p>
          <a:p>
            <a:pPr marL="868680" lvl="3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2511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Кэширование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764704"/>
            <a:ext cx="8219256" cy="5760640"/>
          </a:xfrm>
        </p:spPr>
        <p:txBody>
          <a:bodyPr>
            <a:normAutofit/>
          </a:bodyPr>
          <a:lstStyle/>
          <a:p>
            <a:pPr lvl="2"/>
            <a:r>
              <a:rPr lang="ru-RU" dirty="0" smtClean="0"/>
              <a:t>Кэш 2-ого уровня</a:t>
            </a:r>
            <a:endParaRPr lang="en-US" dirty="0" smtClean="0"/>
          </a:p>
          <a:p>
            <a:pPr lvl="3"/>
            <a:r>
              <a:rPr lang="ru-RU" dirty="0" smtClean="0"/>
              <a:t>Кэш доступен всем </a:t>
            </a:r>
            <a:r>
              <a:rPr lang="en-US" dirty="0" smtClean="0"/>
              <a:t>Hibernate </a:t>
            </a:r>
            <a:r>
              <a:rPr lang="ru-RU" dirty="0" smtClean="0"/>
              <a:t>сессиям</a:t>
            </a:r>
            <a:r>
              <a:rPr lang="en-US" dirty="0" smtClean="0"/>
              <a:t>, </a:t>
            </a:r>
            <a:r>
              <a:rPr lang="ru-RU" dirty="0" smtClean="0"/>
              <a:t>то есть если мы в сессии 2 запрашиваем сущность, загруженную в кэш сессией 1  - запроса к БД не последует.</a:t>
            </a:r>
          </a:p>
          <a:p>
            <a:pPr lvl="3"/>
            <a:r>
              <a:rPr lang="ru-RU" dirty="0" smtClean="0"/>
              <a:t>По умолчанию используется библиотека </a:t>
            </a:r>
            <a:r>
              <a:rPr lang="en-US" dirty="0" err="1" smtClean="0"/>
              <a:t>ehcache</a:t>
            </a:r>
            <a:endParaRPr lang="ru-RU" dirty="0" smtClean="0"/>
          </a:p>
          <a:p>
            <a:pPr lvl="3"/>
            <a:r>
              <a:rPr lang="ru-RU" dirty="0" smtClean="0"/>
              <a:t>Конфигурация для активации кэша 2-ого уровня</a:t>
            </a:r>
          </a:p>
          <a:p>
            <a:pPr marL="868680" lvl="3" indent="0">
              <a:buNone/>
            </a:pPr>
            <a:r>
              <a:rPr lang="en-US" dirty="0"/>
              <a:t>&lt;property </a:t>
            </a:r>
            <a:endParaRPr lang="ru-RU" dirty="0" smtClean="0"/>
          </a:p>
          <a:p>
            <a:pPr marL="868680" lvl="3" indent="0">
              <a:buNone/>
            </a:pPr>
            <a:r>
              <a:rPr lang="ru-RU" dirty="0"/>
              <a:t>	</a:t>
            </a:r>
            <a:r>
              <a:rPr lang="ru-RU" dirty="0" smtClean="0"/>
              <a:t>	</a:t>
            </a:r>
            <a:r>
              <a:rPr lang="en-US" dirty="0" smtClean="0"/>
              <a:t>name</a:t>
            </a:r>
            <a:r>
              <a:rPr lang="en-US" dirty="0"/>
              <a:t>="</a:t>
            </a:r>
            <a:r>
              <a:rPr lang="en-US" dirty="0" err="1"/>
              <a:t>hibernate.cache.use_second_level_cache</a:t>
            </a:r>
            <a:r>
              <a:rPr lang="en-US" dirty="0"/>
              <a:t>" </a:t>
            </a:r>
            <a:r>
              <a:rPr lang="ru-RU" dirty="0" smtClean="0"/>
              <a:t>			</a:t>
            </a:r>
            <a:r>
              <a:rPr lang="en-US" dirty="0" smtClean="0"/>
              <a:t>value</a:t>
            </a:r>
            <a:r>
              <a:rPr lang="en-US" dirty="0"/>
              <a:t>="true"/&gt;</a:t>
            </a:r>
          </a:p>
          <a:p>
            <a:pPr marL="868680" lvl="3" indent="0">
              <a:buNone/>
            </a:pPr>
            <a:r>
              <a:rPr lang="en-US" dirty="0"/>
              <a:t>    &lt;property </a:t>
            </a:r>
            <a:endParaRPr lang="ru-RU" dirty="0" smtClean="0"/>
          </a:p>
          <a:p>
            <a:pPr marL="868680" lvl="3" indent="0">
              <a:buNone/>
            </a:pPr>
            <a:r>
              <a:rPr lang="ru-RU" dirty="0"/>
              <a:t>	</a:t>
            </a:r>
            <a:r>
              <a:rPr lang="ru-RU" dirty="0" smtClean="0"/>
              <a:t>	</a:t>
            </a:r>
            <a:r>
              <a:rPr lang="en-US" dirty="0" smtClean="0"/>
              <a:t>name</a:t>
            </a:r>
            <a:r>
              <a:rPr lang="en-US" dirty="0"/>
              <a:t>="</a:t>
            </a:r>
            <a:r>
              <a:rPr lang="en-US" dirty="0" err="1"/>
              <a:t>hibernate.cache.region.factory_class</a:t>
            </a:r>
            <a:r>
              <a:rPr lang="en-US" dirty="0"/>
              <a:t>"</a:t>
            </a:r>
          </a:p>
          <a:p>
            <a:pPr marL="868680" lvl="3" indent="0">
              <a:buNone/>
            </a:pPr>
            <a:r>
              <a:rPr lang="ru-RU" dirty="0" smtClean="0"/>
              <a:t>		</a:t>
            </a:r>
            <a:r>
              <a:rPr lang="en-US" dirty="0" smtClean="0"/>
              <a:t>value</a:t>
            </a:r>
            <a:r>
              <a:rPr lang="en-US" dirty="0"/>
              <a:t>="</a:t>
            </a:r>
            <a:r>
              <a:rPr lang="en-US" dirty="0" err="1"/>
              <a:t>org.hibernate.cache.ehcache.EhCacheRegionFactory</a:t>
            </a:r>
            <a:r>
              <a:rPr lang="en-US" dirty="0" smtClean="0"/>
              <a:t>"/&gt;</a:t>
            </a:r>
            <a:endParaRPr lang="ru-RU" dirty="0" smtClean="0"/>
          </a:p>
          <a:p>
            <a:pPr lvl="3">
              <a:buClr>
                <a:srgbClr val="A28E6A"/>
              </a:buClr>
            </a:pPr>
            <a:r>
              <a:rPr lang="ru-RU" dirty="0" smtClean="0">
                <a:solidFill>
                  <a:prstClr val="black"/>
                </a:solidFill>
              </a:rPr>
              <a:t>Сущность помеченная аннотацией </a:t>
            </a:r>
            <a:r>
              <a:rPr lang="en-US" dirty="0" smtClean="0">
                <a:solidFill>
                  <a:prstClr val="black"/>
                </a:solidFill>
              </a:rPr>
              <a:t>@Cacheable</a:t>
            </a:r>
            <a:r>
              <a:rPr lang="ru-RU" dirty="0" smtClean="0">
                <a:solidFill>
                  <a:prstClr val="black"/>
                </a:solidFill>
              </a:rPr>
              <a:t> попадает в кэш 2-ого уровня</a:t>
            </a:r>
          </a:p>
          <a:p>
            <a:pPr lvl="3">
              <a:buClr>
                <a:srgbClr val="A28E6A"/>
              </a:buClr>
            </a:pPr>
            <a:endParaRPr lang="ru-RU" dirty="0" smtClean="0"/>
          </a:p>
          <a:p>
            <a:pPr marL="868680" lvl="3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538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Альтернативные </a:t>
            </a:r>
            <a:r>
              <a:rPr lang="en-US" dirty="0" smtClean="0"/>
              <a:t>ORM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2"/>
            <a:r>
              <a:rPr lang="en-US" dirty="0" err="1" smtClean="0">
                <a:latin typeface="Cambria" panose="02040503050406030204" pitchFamily="18" charset="0"/>
              </a:rPr>
              <a:t>TopLink</a:t>
            </a:r>
            <a:r>
              <a:rPr lang="en-US" dirty="0" smtClean="0">
                <a:latin typeface="Cambria" panose="02040503050406030204" pitchFamily="18" charset="0"/>
              </a:rPr>
              <a:t> \ </a:t>
            </a:r>
            <a:r>
              <a:rPr lang="en-US" dirty="0" err="1" smtClean="0">
                <a:latin typeface="Cambria" panose="02040503050406030204" pitchFamily="18" charset="0"/>
              </a:rPr>
              <a:t>EclipseLink</a:t>
            </a:r>
            <a:r>
              <a:rPr lang="en-US" dirty="0" smtClean="0">
                <a:latin typeface="Cambria" panose="02040503050406030204" pitchFamily="18" charset="0"/>
              </a:rPr>
              <a:t> (</a:t>
            </a:r>
            <a:r>
              <a:rPr lang="en-US" dirty="0">
                <a:hlinkClick r:id="rId2"/>
              </a:rPr>
              <a:t>http://www.eclipse.org/eclipselink/</a:t>
            </a:r>
            <a:r>
              <a:rPr lang="en-US" dirty="0" smtClean="0">
                <a:latin typeface="Cambria" panose="02040503050406030204" pitchFamily="18" charset="0"/>
              </a:rPr>
              <a:t>)</a:t>
            </a:r>
          </a:p>
          <a:p>
            <a:pPr lvl="3"/>
            <a:r>
              <a:rPr lang="ru-RU" dirty="0" smtClean="0">
                <a:latin typeface="Cambria" panose="02040503050406030204" pitchFamily="18" charset="0"/>
              </a:rPr>
              <a:t>Реализаци </a:t>
            </a:r>
            <a:r>
              <a:rPr lang="en-US" dirty="0" smtClean="0">
                <a:latin typeface="Cambria" panose="02040503050406030204" pitchFamily="18" charset="0"/>
              </a:rPr>
              <a:t>JPA </a:t>
            </a:r>
            <a:r>
              <a:rPr lang="ru-RU" dirty="0" smtClean="0">
                <a:latin typeface="Cambria" panose="02040503050406030204" pitchFamily="18" charset="0"/>
              </a:rPr>
              <a:t>от </a:t>
            </a:r>
            <a:r>
              <a:rPr lang="en-US" dirty="0" smtClean="0">
                <a:latin typeface="Cambria" panose="02040503050406030204" pitchFamily="18" charset="0"/>
              </a:rPr>
              <a:t>Eclipse</a:t>
            </a:r>
          </a:p>
          <a:p>
            <a:pPr lvl="2"/>
            <a:r>
              <a:rPr lang="en-US" dirty="0" err="1" smtClean="0">
                <a:latin typeface="Cambria" panose="02040503050406030204" pitchFamily="18" charset="0"/>
              </a:rPr>
              <a:t>MyBatis</a:t>
            </a:r>
            <a:r>
              <a:rPr lang="en-US" dirty="0" smtClean="0">
                <a:latin typeface="Cambria" panose="02040503050406030204" pitchFamily="18" charset="0"/>
              </a:rPr>
              <a:t> \ </a:t>
            </a:r>
            <a:r>
              <a:rPr lang="en-US" dirty="0" err="1" smtClean="0">
                <a:latin typeface="Cambria" panose="02040503050406030204" pitchFamily="18" charset="0"/>
              </a:rPr>
              <a:t>Ibatis</a:t>
            </a:r>
            <a:r>
              <a:rPr lang="en-US" dirty="0" smtClean="0">
                <a:latin typeface="Cambria" panose="02040503050406030204" pitchFamily="18" charset="0"/>
              </a:rPr>
              <a:t> (</a:t>
            </a:r>
            <a:r>
              <a:rPr lang="en-US" dirty="0">
                <a:hlinkClick r:id="rId3"/>
              </a:rPr>
              <a:t>https://blog.mybatis.org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>
                <a:latin typeface="Cambria" panose="02040503050406030204" pitchFamily="18" charset="0"/>
              </a:rPr>
              <a:t>)</a:t>
            </a:r>
          </a:p>
          <a:p>
            <a:pPr lvl="3"/>
            <a:r>
              <a:rPr lang="ru-RU" dirty="0" smtClean="0">
                <a:latin typeface="Cambria" panose="02040503050406030204" pitchFamily="18" charset="0"/>
              </a:rPr>
              <a:t>Прост в использовании</a:t>
            </a:r>
            <a:endParaRPr lang="en-US" dirty="0" smtClean="0">
              <a:latin typeface="Cambria" panose="02040503050406030204" pitchFamily="18" charset="0"/>
            </a:endParaRPr>
          </a:p>
          <a:p>
            <a:pPr lvl="3"/>
            <a:r>
              <a:rPr lang="ru-RU" dirty="0" smtClean="0">
                <a:latin typeface="Cambria" panose="02040503050406030204" pitchFamily="18" charset="0"/>
              </a:rPr>
              <a:t>Не потребляет много ресурсов</a:t>
            </a:r>
          </a:p>
          <a:p>
            <a:pPr lvl="3"/>
            <a:r>
              <a:rPr lang="ru-RU" dirty="0" smtClean="0">
                <a:latin typeface="Cambria" panose="02040503050406030204" pitchFamily="18" charset="0"/>
              </a:rPr>
              <a:t>Поддерживает </a:t>
            </a:r>
            <a:r>
              <a:rPr lang="en-US" dirty="0" smtClean="0">
                <a:latin typeface="Cambria" panose="02040503050406030204" pitchFamily="18" charset="0"/>
              </a:rPr>
              <a:t>JPA </a:t>
            </a:r>
            <a:r>
              <a:rPr lang="ru-RU" dirty="0" smtClean="0">
                <a:latin typeface="Cambria" panose="02040503050406030204" pitchFamily="18" charset="0"/>
              </a:rPr>
              <a:t>частично</a:t>
            </a:r>
          </a:p>
          <a:p>
            <a:pPr lvl="2"/>
            <a:r>
              <a:rPr lang="en-US" dirty="0" err="1" smtClean="0">
                <a:latin typeface="Cambria" panose="02040503050406030204" pitchFamily="18" charset="0"/>
              </a:rPr>
              <a:t>DataNucleus</a:t>
            </a:r>
            <a:r>
              <a:rPr lang="en-US" dirty="0" smtClean="0">
                <a:latin typeface="Cambria" panose="02040503050406030204" pitchFamily="18" charset="0"/>
              </a:rPr>
              <a:t> \ JPOX (</a:t>
            </a:r>
            <a:r>
              <a:rPr lang="en-US" dirty="0">
                <a:hlinkClick r:id="rId4"/>
              </a:rPr>
              <a:t>http://www.datanucleus.org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>
                <a:latin typeface="Cambria" panose="02040503050406030204" pitchFamily="18" charset="0"/>
              </a:rPr>
              <a:t>)</a:t>
            </a:r>
          </a:p>
          <a:p>
            <a:pPr lvl="3"/>
            <a:r>
              <a:rPr lang="ru-RU" dirty="0" smtClean="0">
                <a:latin typeface="Cambria" panose="02040503050406030204" pitchFamily="18" charset="0"/>
              </a:rPr>
              <a:t>Поддержка </a:t>
            </a:r>
            <a:r>
              <a:rPr lang="en-US" dirty="0" smtClean="0">
                <a:latin typeface="Cambria" panose="02040503050406030204" pitchFamily="18" charset="0"/>
              </a:rPr>
              <a:t>JPA, JDO, REST</a:t>
            </a:r>
          </a:p>
          <a:p>
            <a:pPr lvl="3"/>
            <a:r>
              <a:rPr lang="ru-RU" dirty="0" smtClean="0">
                <a:latin typeface="Cambria" panose="02040503050406030204" pitchFamily="18" charset="0"/>
              </a:rPr>
              <a:t>Работает также с рядом </a:t>
            </a:r>
            <a:r>
              <a:rPr lang="en-US" dirty="0" smtClean="0">
                <a:latin typeface="Cambria" panose="02040503050406030204" pitchFamily="18" charset="0"/>
              </a:rPr>
              <a:t>NoSQL </a:t>
            </a:r>
            <a:r>
              <a:rPr lang="ru-RU" dirty="0" smtClean="0">
                <a:latin typeface="Cambria" panose="02040503050406030204" pitchFamily="18" charset="0"/>
              </a:rPr>
              <a:t>баз (</a:t>
            </a:r>
            <a:r>
              <a:rPr lang="en-US" dirty="0" smtClean="0">
                <a:latin typeface="Cambria" panose="02040503050406030204" pitchFamily="18" charset="0"/>
              </a:rPr>
              <a:t>Cassandra, MongoDB, etc</a:t>
            </a:r>
            <a:r>
              <a:rPr lang="en-US" dirty="0">
                <a:latin typeface="Cambria" panose="02040503050406030204" pitchFamily="18" charset="0"/>
              </a:rPr>
              <a:t>.</a:t>
            </a:r>
            <a:r>
              <a:rPr lang="ru-RU" dirty="0" smtClean="0">
                <a:latin typeface="Cambria" panose="02040503050406030204" pitchFamily="18" charset="0"/>
              </a:rPr>
              <a:t>)</a:t>
            </a:r>
            <a:endParaRPr lang="en-US" dirty="0" smtClean="0">
              <a:latin typeface="Cambria" panose="02040503050406030204" pitchFamily="18" charset="0"/>
            </a:endParaRPr>
          </a:p>
          <a:p>
            <a:pPr lvl="3"/>
            <a:endParaRPr lang="ru-RU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94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ORM 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2"/>
            <a:r>
              <a:rPr lang="en-US" dirty="0" smtClean="0"/>
              <a:t>Object relational mapping – </a:t>
            </a:r>
            <a:r>
              <a:rPr lang="ru-RU" dirty="0" smtClean="0"/>
              <a:t>это технология связывающая сущности (данные) в хранилище данных (не обяхательно </a:t>
            </a:r>
            <a:r>
              <a:rPr lang="en-US" dirty="0" smtClean="0"/>
              <a:t>RDBMS</a:t>
            </a:r>
            <a:r>
              <a:rPr lang="ru-RU" dirty="0" smtClean="0"/>
              <a:t>)</a:t>
            </a:r>
            <a:r>
              <a:rPr lang="en-US" dirty="0" smtClean="0"/>
              <a:t> </a:t>
            </a:r>
            <a:r>
              <a:rPr lang="ru-RU" dirty="0" smtClean="0"/>
              <a:t>с сущностями объектно ориентированных языков программирования. По сути создается «виртуальная объектная база данных», которая используется в среде исполнения языка програмирования.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587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Hibernate 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2"/>
            <a:r>
              <a:rPr lang="ru-RU" dirty="0" smtClean="0"/>
              <a:t>Это </a:t>
            </a:r>
            <a:r>
              <a:rPr lang="en-US" dirty="0" smtClean="0"/>
              <a:t>ORM</a:t>
            </a:r>
            <a:endParaRPr lang="ru-RU" dirty="0" smtClean="0"/>
          </a:p>
          <a:p>
            <a:pPr lvl="3"/>
            <a:r>
              <a:rPr lang="ru-RU" dirty="0" smtClean="0"/>
              <a:t>Разработан на языке </a:t>
            </a:r>
            <a:r>
              <a:rPr lang="en-US" dirty="0" smtClean="0"/>
              <a:t>Java</a:t>
            </a:r>
            <a:endParaRPr lang="ru-RU" dirty="0"/>
          </a:p>
          <a:p>
            <a:pPr lvl="3"/>
            <a:r>
              <a:rPr lang="ru-RU" dirty="0" smtClean="0"/>
              <a:t>Для работы с реляционными БД из </a:t>
            </a:r>
            <a:r>
              <a:rPr lang="en-US" dirty="0" smtClean="0"/>
              <a:t>Java</a:t>
            </a:r>
            <a:endParaRPr lang="ru-RU" dirty="0" smtClean="0"/>
          </a:p>
          <a:p>
            <a:pPr lvl="3"/>
            <a:r>
              <a:rPr lang="ru-RU" dirty="0" smtClean="0"/>
              <a:t>Реализует </a:t>
            </a:r>
            <a:r>
              <a:rPr lang="en-US" dirty="0" smtClean="0"/>
              <a:t>JPA (java persistence API) – </a:t>
            </a:r>
            <a:r>
              <a:rPr lang="ru-RU" dirty="0" smtClean="0"/>
              <a:t>стандарт для управления реляционными данными с использованием языка програмирования </a:t>
            </a:r>
            <a:r>
              <a:rPr lang="en-US" dirty="0" smtClean="0"/>
              <a:t>Java</a:t>
            </a:r>
          </a:p>
          <a:p>
            <a:pPr lvl="3"/>
            <a:r>
              <a:rPr lang="ru-RU" dirty="0" smtClean="0"/>
              <a:t>Интегрирован в </a:t>
            </a:r>
            <a:r>
              <a:rPr lang="en-US" dirty="0" smtClean="0"/>
              <a:t>Spring (</a:t>
            </a:r>
            <a:r>
              <a:rPr lang="ru-RU" dirty="0" smtClean="0"/>
              <a:t>модуль </a:t>
            </a:r>
            <a:r>
              <a:rPr lang="en-US" dirty="0" smtClean="0"/>
              <a:t>Spring Data)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708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Архитектура </a:t>
            </a:r>
            <a:r>
              <a:rPr lang="en-US" dirty="0" smtClean="0"/>
              <a:t>Hibernate </a:t>
            </a:r>
            <a:endParaRPr lang="ru-RU" dirty="0"/>
          </a:p>
        </p:txBody>
      </p:sp>
      <p:pic>
        <p:nvPicPr>
          <p:cNvPr id="1026" name="Picture 2" descr="Hibernate-Architecture.png (548×470)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1495425"/>
            <a:ext cx="5219700" cy="447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40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Конфигурирование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2"/>
            <a:r>
              <a:rPr lang="ru-RU" dirty="0" smtClean="0"/>
              <a:t>Н</a:t>
            </a:r>
            <a:r>
              <a:rPr lang="ru-RU" dirty="0" smtClean="0"/>
              <a:t>астройки </a:t>
            </a:r>
            <a:r>
              <a:rPr lang="en-US" dirty="0" smtClean="0"/>
              <a:t>Hibernate</a:t>
            </a:r>
            <a:r>
              <a:rPr lang="ru-RU" dirty="0" smtClean="0"/>
              <a:t>:</a:t>
            </a:r>
          </a:p>
          <a:p>
            <a:pPr lvl="3"/>
            <a:r>
              <a:rPr lang="ru-RU" dirty="0" smtClean="0"/>
              <a:t>Источник данных</a:t>
            </a:r>
          </a:p>
          <a:p>
            <a:pPr lvl="3"/>
            <a:r>
              <a:rPr lang="ru-RU" dirty="0" smtClean="0"/>
              <a:t>Маппинг между сущностями БД и объектами </a:t>
            </a:r>
            <a:r>
              <a:rPr lang="en-US" dirty="0" smtClean="0"/>
              <a:t>Java</a:t>
            </a:r>
          </a:p>
          <a:p>
            <a:pPr lvl="3"/>
            <a:r>
              <a:rPr lang="ru-RU" dirty="0" smtClean="0"/>
              <a:t>Настройки управления транзакциями</a:t>
            </a:r>
          </a:p>
          <a:p>
            <a:pPr lvl="3"/>
            <a:r>
              <a:rPr lang="ru-RU" dirty="0" smtClean="0"/>
              <a:t>Настройки кэширования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052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Источник данных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764704"/>
            <a:ext cx="8219256" cy="5544616"/>
          </a:xfrm>
        </p:spPr>
        <p:txBody>
          <a:bodyPr>
            <a:normAutofit/>
          </a:bodyPr>
          <a:lstStyle/>
          <a:p>
            <a:pPr lvl="2"/>
            <a:r>
              <a:rPr lang="ru-RU" dirty="0" smtClean="0"/>
              <a:t>Н</a:t>
            </a:r>
            <a:r>
              <a:rPr lang="ru-RU" dirty="0" smtClean="0"/>
              <a:t>астройка в файле </a:t>
            </a:r>
            <a:r>
              <a:rPr lang="en-US" dirty="0" smtClean="0"/>
              <a:t>hibernate.cfg.xml</a:t>
            </a:r>
            <a:r>
              <a:rPr lang="ru-RU" dirty="0" smtClean="0"/>
              <a:t>:</a:t>
            </a:r>
            <a:endParaRPr lang="en-US" dirty="0" smtClean="0"/>
          </a:p>
          <a:p>
            <a:pPr marL="594360" lvl="2" indent="0">
              <a:buNone/>
            </a:pPr>
            <a:r>
              <a:rPr lang="en-US" dirty="0"/>
              <a:t>&lt;hibernate-configuration&gt;</a:t>
            </a:r>
          </a:p>
          <a:p>
            <a:pPr marL="594360" lvl="2" indent="0">
              <a:buNone/>
            </a:pPr>
            <a:r>
              <a:rPr lang="en-US" dirty="0"/>
              <a:t>    &lt;session-factory&gt;</a:t>
            </a:r>
          </a:p>
          <a:p>
            <a:pPr marL="594360" lvl="2" indent="0">
              <a:buNone/>
            </a:pPr>
            <a:r>
              <a:rPr lang="en-US" dirty="0"/>
              <a:t>        &lt;property name="connection.url"&gt;jdbc:h2:mem:SO&lt;/property&gt;</a:t>
            </a:r>
          </a:p>
          <a:p>
            <a:pPr marL="594360" lvl="2" indent="0">
              <a:buNone/>
            </a:pPr>
            <a:r>
              <a:rPr lang="en-US" dirty="0"/>
              <a:t>        &lt;property name="</a:t>
            </a:r>
            <a:r>
              <a:rPr lang="en-US" dirty="0" err="1"/>
              <a:t>connection.driver_class</a:t>
            </a:r>
            <a:r>
              <a:rPr lang="en-US" dirty="0"/>
              <a:t>"&gt;org.h2.Driver&lt;/property&gt;</a:t>
            </a:r>
          </a:p>
          <a:p>
            <a:pPr marL="594360" lvl="2" indent="0">
              <a:buNone/>
            </a:pPr>
            <a:r>
              <a:rPr lang="en-US" dirty="0"/>
              <a:t>        &lt;property name="</a:t>
            </a:r>
            <a:r>
              <a:rPr lang="en-US" dirty="0" err="1"/>
              <a:t>connection.username</a:t>
            </a:r>
            <a:r>
              <a:rPr lang="en-US" dirty="0"/>
              <a:t>"&gt;&lt;/property&gt;</a:t>
            </a:r>
          </a:p>
          <a:p>
            <a:pPr marL="594360" lvl="2" indent="0">
              <a:buNone/>
            </a:pPr>
            <a:r>
              <a:rPr lang="en-US" dirty="0"/>
              <a:t>        &lt;property name="</a:t>
            </a:r>
            <a:r>
              <a:rPr lang="en-US" dirty="0" err="1"/>
              <a:t>connection.password</a:t>
            </a:r>
            <a:r>
              <a:rPr lang="en-US" dirty="0"/>
              <a:t>"&gt;&lt;/property&gt;</a:t>
            </a:r>
          </a:p>
          <a:p>
            <a:pPr marL="594360" lvl="2" indent="0">
              <a:buNone/>
            </a:pPr>
            <a:r>
              <a:rPr lang="en-US" dirty="0"/>
              <a:t>        &lt;property name="</a:t>
            </a:r>
            <a:r>
              <a:rPr lang="en-US" dirty="0" err="1"/>
              <a:t>connection.pool_size</a:t>
            </a:r>
            <a:r>
              <a:rPr lang="en-US" dirty="0"/>
              <a:t>"&gt;1&lt;/property&gt;</a:t>
            </a:r>
          </a:p>
          <a:p>
            <a:pPr marL="594360" lvl="2" indent="0">
              <a:buNone/>
            </a:pPr>
            <a:r>
              <a:rPr lang="en-US" dirty="0"/>
              <a:t>        &lt;property name="</a:t>
            </a:r>
            <a:r>
              <a:rPr lang="en-US" dirty="0" err="1"/>
              <a:t>current_session_context_class</a:t>
            </a:r>
            <a:r>
              <a:rPr lang="en-US" dirty="0"/>
              <a:t>"&gt;thread&lt;/property&gt;</a:t>
            </a:r>
          </a:p>
          <a:p>
            <a:pPr marL="594360" lvl="2" indent="0">
              <a:buNone/>
            </a:pPr>
            <a:r>
              <a:rPr lang="en-US" dirty="0"/>
              <a:t>        &lt;property name="</a:t>
            </a:r>
            <a:r>
              <a:rPr lang="en-US" dirty="0" err="1"/>
              <a:t>show_sql</a:t>
            </a:r>
            <a:r>
              <a:rPr lang="en-US" dirty="0"/>
              <a:t>"&gt;true&lt;/property&gt;</a:t>
            </a:r>
          </a:p>
          <a:p>
            <a:pPr marL="594360" lvl="2" indent="0">
              <a:buNone/>
            </a:pPr>
            <a:r>
              <a:rPr lang="en-US" dirty="0"/>
              <a:t>        &lt;property name="dialect"&gt;org.hibernate.dialect.H2Dialect&lt;/property&gt;</a:t>
            </a:r>
          </a:p>
          <a:p>
            <a:pPr marL="594360" lvl="2" indent="0">
              <a:buNone/>
            </a:pPr>
            <a:r>
              <a:rPr lang="en-US" dirty="0"/>
              <a:t>    &lt;/session-factory&gt;</a:t>
            </a:r>
          </a:p>
          <a:p>
            <a:pPr marL="594360" lvl="2" indent="0">
              <a:buNone/>
            </a:pPr>
            <a:r>
              <a:rPr lang="en-US" dirty="0"/>
              <a:t>&lt;/hibernate-configuration&gt;</a:t>
            </a:r>
            <a:endParaRPr lang="ru-RU" dirty="0" smtClean="0"/>
          </a:p>
          <a:p>
            <a:pPr lvl="2"/>
            <a:endParaRPr lang="ru-RU" dirty="0" smtClean="0"/>
          </a:p>
          <a:p>
            <a:pPr lvl="2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3062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Источник данных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51521" y="4620072"/>
            <a:ext cx="8219256" cy="432048"/>
          </a:xfrm>
        </p:spPr>
        <p:txBody>
          <a:bodyPr>
            <a:normAutofit/>
          </a:bodyPr>
          <a:lstStyle/>
          <a:p>
            <a:pPr lvl="2"/>
            <a:r>
              <a:rPr lang="ru-RU" dirty="0" smtClean="0"/>
              <a:t>Н</a:t>
            </a:r>
            <a:r>
              <a:rPr lang="ru-RU" dirty="0" smtClean="0"/>
              <a:t>астройка в</a:t>
            </a:r>
            <a:r>
              <a:rPr lang="en-US" dirty="0" smtClean="0"/>
              <a:t> </a:t>
            </a:r>
            <a:r>
              <a:rPr lang="ru-RU" dirty="0" smtClean="0"/>
              <a:t>коде:</a:t>
            </a:r>
            <a:endParaRPr lang="en-US" dirty="0" smtClean="0"/>
          </a:p>
          <a:p>
            <a:pPr marL="594360" lvl="2" indent="0">
              <a:buNone/>
            </a:pPr>
            <a:endParaRPr lang="ru-RU" dirty="0" smtClean="0"/>
          </a:p>
        </p:txBody>
      </p:sp>
      <p:pic>
        <p:nvPicPr>
          <p:cNvPr id="3078" name="Picture 6" descr="hibernate-java-config.PNG (754×551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03758"/>
            <a:ext cx="7181850" cy="524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908720"/>
            <a:ext cx="2052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Настройка в коде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367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Маппинг объектов на сущности БД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764704"/>
            <a:ext cx="8219256" cy="4752528"/>
          </a:xfrm>
        </p:spPr>
        <p:txBody>
          <a:bodyPr>
            <a:normAutofit fontScale="92500"/>
          </a:bodyPr>
          <a:lstStyle/>
          <a:p>
            <a:pPr lvl="2"/>
            <a:r>
              <a:rPr lang="ru-RU" dirty="0" smtClean="0"/>
              <a:t>Н</a:t>
            </a:r>
            <a:r>
              <a:rPr lang="ru-RU" dirty="0" smtClean="0"/>
              <a:t>астройка в  </a:t>
            </a:r>
            <a:r>
              <a:rPr lang="en-US" dirty="0" smtClean="0"/>
              <a:t>xml</a:t>
            </a:r>
            <a:r>
              <a:rPr lang="ru-RU" dirty="0" smtClean="0"/>
              <a:t>:</a:t>
            </a:r>
            <a:endParaRPr lang="en-US" dirty="0" smtClean="0"/>
          </a:p>
          <a:p>
            <a:pPr marL="594360" lvl="2" indent="0">
              <a:buNone/>
            </a:pPr>
            <a:r>
              <a:rPr lang="en-US" dirty="0"/>
              <a:t>&lt;?xml version="1.0"?&gt;</a:t>
            </a:r>
          </a:p>
          <a:p>
            <a:pPr marL="594360" lvl="2" indent="0">
              <a:buNone/>
            </a:pPr>
            <a:r>
              <a:rPr lang="en-US" dirty="0"/>
              <a:t>&lt;hibernate-mapping&gt;</a:t>
            </a:r>
          </a:p>
          <a:p>
            <a:pPr marL="594360" lvl="2" indent="0">
              <a:buNone/>
            </a:pPr>
            <a:r>
              <a:rPr lang="en-US" dirty="0"/>
              <a:t>    &lt;class name="org.mai.dep110.hibernate.xml.User" table="users"&gt;</a:t>
            </a:r>
          </a:p>
          <a:p>
            <a:pPr marL="594360" lvl="2" indent="0">
              <a:buNone/>
            </a:pPr>
            <a:r>
              <a:rPr lang="en-US" dirty="0"/>
              <a:t>        &lt;id column="id" name="id" type="</a:t>
            </a:r>
            <a:r>
              <a:rPr lang="en-US" dirty="0" err="1"/>
              <a:t>java.lang.Long</a:t>
            </a:r>
            <a:r>
              <a:rPr lang="en-US" dirty="0"/>
              <a:t>"&gt;</a:t>
            </a:r>
          </a:p>
          <a:p>
            <a:pPr marL="594360" lvl="2" indent="0">
              <a:buNone/>
            </a:pPr>
            <a:r>
              <a:rPr lang="en-US" dirty="0"/>
              <a:t>            &lt;generator class="increment"/&gt;</a:t>
            </a:r>
          </a:p>
          <a:p>
            <a:pPr marL="594360" lvl="2" indent="0">
              <a:buNone/>
            </a:pPr>
            <a:r>
              <a:rPr lang="en-US" dirty="0"/>
              <a:t>        &lt;/id&gt;</a:t>
            </a:r>
          </a:p>
          <a:p>
            <a:pPr marL="594360" lvl="2" indent="0">
              <a:buNone/>
            </a:pPr>
            <a:r>
              <a:rPr lang="en-US" dirty="0"/>
              <a:t>        &lt;property column="</a:t>
            </a:r>
            <a:r>
              <a:rPr lang="en-US" dirty="0" err="1"/>
              <a:t>display_name</a:t>
            </a:r>
            <a:r>
              <a:rPr lang="en-US" dirty="0"/>
              <a:t>" name="</a:t>
            </a:r>
            <a:r>
              <a:rPr lang="en-US" dirty="0" err="1"/>
              <a:t>displayName</a:t>
            </a:r>
            <a:r>
              <a:rPr lang="en-US" dirty="0"/>
              <a:t>" type="</a:t>
            </a:r>
            <a:r>
              <a:rPr lang="en-US" dirty="0" err="1"/>
              <a:t>java.lang.String</a:t>
            </a:r>
            <a:r>
              <a:rPr lang="en-US" dirty="0"/>
              <a:t>"/&gt;</a:t>
            </a:r>
          </a:p>
          <a:p>
            <a:pPr marL="594360" lvl="2" indent="0">
              <a:buNone/>
            </a:pPr>
            <a:r>
              <a:rPr lang="en-US" dirty="0"/>
              <a:t>        &lt;property column="location" name="location" type="</a:t>
            </a:r>
            <a:r>
              <a:rPr lang="en-US" dirty="0" err="1"/>
              <a:t>java.lang.String</a:t>
            </a:r>
            <a:r>
              <a:rPr lang="en-US" dirty="0"/>
              <a:t>"/&gt;</a:t>
            </a:r>
          </a:p>
          <a:p>
            <a:pPr marL="594360" lvl="2" indent="0">
              <a:buNone/>
            </a:pPr>
            <a:r>
              <a:rPr lang="en-US" dirty="0"/>
              <a:t>        &lt;property column="</a:t>
            </a:r>
            <a:r>
              <a:rPr lang="en-US" dirty="0" err="1"/>
              <a:t>creation_date</a:t>
            </a:r>
            <a:r>
              <a:rPr lang="en-US" dirty="0"/>
              <a:t>" name="</a:t>
            </a:r>
            <a:r>
              <a:rPr lang="en-US" dirty="0" err="1"/>
              <a:t>creationDate</a:t>
            </a:r>
            <a:r>
              <a:rPr lang="en-US" dirty="0"/>
              <a:t>" type="</a:t>
            </a:r>
            <a:r>
              <a:rPr lang="en-US" dirty="0" err="1"/>
              <a:t>java.time.LocalDateTime</a:t>
            </a:r>
            <a:r>
              <a:rPr lang="en-US" dirty="0"/>
              <a:t>"/&gt;</a:t>
            </a:r>
          </a:p>
          <a:p>
            <a:pPr marL="594360" lvl="2" indent="0">
              <a:buNone/>
            </a:pPr>
            <a:r>
              <a:rPr lang="en-US" dirty="0"/>
              <a:t>    &lt;/class&gt;</a:t>
            </a:r>
          </a:p>
          <a:p>
            <a:pPr marL="594360" lvl="2" indent="0">
              <a:buNone/>
            </a:pPr>
            <a:r>
              <a:rPr lang="en-US" dirty="0"/>
              <a:t>&lt;/hibernate-mapping&gt;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19160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Маппинг объектов на сущности БД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764704"/>
            <a:ext cx="8219256" cy="5760640"/>
          </a:xfrm>
        </p:spPr>
        <p:txBody>
          <a:bodyPr>
            <a:normAutofit fontScale="92500" lnSpcReduction="10000"/>
          </a:bodyPr>
          <a:lstStyle/>
          <a:p>
            <a:pPr lvl="2"/>
            <a:r>
              <a:rPr lang="ru-RU" dirty="0" smtClean="0"/>
              <a:t>Н</a:t>
            </a:r>
            <a:r>
              <a:rPr lang="ru-RU" dirty="0" smtClean="0"/>
              <a:t>астройка в стандарте </a:t>
            </a:r>
            <a:r>
              <a:rPr lang="en-US" dirty="0" smtClean="0"/>
              <a:t>JPA (</a:t>
            </a:r>
            <a:r>
              <a:rPr lang="ru-RU" dirty="0" smtClean="0"/>
              <a:t>нужен </a:t>
            </a:r>
            <a:r>
              <a:rPr lang="en-US" dirty="0" smtClean="0"/>
              <a:t>JPA </a:t>
            </a:r>
            <a:r>
              <a:rPr lang="ru-RU" dirty="0" smtClean="0"/>
              <a:t>провайдер</a:t>
            </a:r>
            <a:r>
              <a:rPr lang="en-US" dirty="0" smtClean="0"/>
              <a:t>)</a:t>
            </a:r>
            <a:r>
              <a:rPr lang="ru-RU" dirty="0" smtClean="0"/>
              <a:t>:</a:t>
            </a:r>
            <a:endParaRPr lang="en-US" dirty="0"/>
          </a:p>
          <a:p>
            <a:pPr marL="594360" lvl="2" indent="0">
              <a:buNone/>
            </a:pPr>
            <a:endParaRPr lang="en-US" dirty="0" smtClean="0"/>
          </a:p>
          <a:p>
            <a:pPr marL="594360" lvl="2" indent="0">
              <a:buNone/>
            </a:pPr>
            <a:r>
              <a:rPr lang="en-US" dirty="0" smtClean="0"/>
              <a:t>@</a:t>
            </a:r>
            <a:r>
              <a:rPr lang="en-US" dirty="0"/>
              <a:t>Entity</a:t>
            </a:r>
          </a:p>
          <a:p>
            <a:pPr marL="594360" lvl="2" indent="0">
              <a:buNone/>
            </a:pPr>
            <a:r>
              <a:rPr lang="en-US" dirty="0"/>
              <a:t>@Table(name = "users")</a:t>
            </a:r>
          </a:p>
          <a:p>
            <a:pPr marL="594360" lvl="2" indent="0">
              <a:buNone/>
            </a:pPr>
            <a:r>
              <a:rPr lang="en-US" dirty="0"/>
              <a:t>public class User {</a:t>
            </a:r>
          </a:p>
          <a:p>
            <a:pPr marL="594360" lvl="2" indent="0">
              <a:buNone/>
            </a:pPr>
            <a:r>
              <a:rPr lang="en-US" dirty="0"/>
              <a:t>    @Id</a:t>
            </a:r>
          </a:p>
          <a:p>
            <a:pPr marL="594360" lvl="2" indent="0">
              <a:buNone/>
            </a:pPr>
            <a:r>
              <a:rPr lang="en-US" dirty="0"/>
              <a:t>    @Column(name = "id")</a:t>
            </a:r>
          </a:p>
          <a:p>
            <a:pPr marL="594360" lvl="2" indent="0">
              <a:buNone/>
            </a:pPr>
            <a:r>
              <a:rPr lang="en-US" dirty="0"/>
              <a:t>    Integer id;</a:t>
            </a:r>
          </a:p>
          <a:p>
            <a:pPr marL="594360" lvl="2" indent="0">
              <a:buNone/>
            </a:pPr>
            <a:endParaRPr lang="en-US" dirty="0"/>
          </a:p>
          <a:p>
            <a:pPr marL="594360" lvl="2" indent="0">
              <a:buNone/>
            </a:pPr>
            <a:r>
              <a:rPr lang="en-US" dirty="0"/>
              <a:t>    @Column(name = "</a:t>
            </a:r>
            <a:r>
              <a:rPr lang="en-US" dirty="0" err="1"/>
              <a:t>display_name</a:t>
            </a:r>
            <a:r>
              <a:rPr lang="en-US" dirty="0"/>
              <a:t>")</a:t>
            </a:r>
          </a:p>
          <a:p>
            <a:pPr marL="594360" lvl="2" indent="0">
              <a:buNone/>
            </a:pPr>
            <a:r>
              <a:rPr lang="en-US" dirty="0"/>
              <a:t>    String </a:t>
            </a:r>
            <a:r>
              <a:rPr lang="en-US" dirty="0" err="1"/>
              <a:t>displayName</a:t>
            </a:r>
            <a:r>
              <a:rPr lang="en-US" dirty="0"/>
              <a:t>;</a:t>
            </a:r>
          </a:p>
          <a:p>
            <a:pPr marL="594360" lvl="2" indent="0">
              <a:buNone/>
            </a:pPr>
            <a:endParaRPr lang="en-US" dirty="0"/>
          </a:p>
          <a:p>
            <a:pPr marL="594360" lvl="2" indent="0">
              <a:buNone/>
            </a:pPr>
            <a:r>
              <a:rPr lang="en-US" dirty="0"/>
              <a:t>    @Column(name = "location")</a:t>
            </a:r>
          </a:p>
          <a:p>
            <a:pPr marL="594360" lvl="2" indent="0">
              <a:buNone/>
            </a:pPr>
            <a:r>
              <a:rPr lang="en-US" dirty="0"/>
              <a:t>    String location;</a:t>
            </a:r>
          </a:p>
          <a:p>
            <a:pPr marL="594360" lvl="2" indent="0">
              <a:buNone/>
            </a:pPr>
            <a:endParaRPr lang="en-US" dirty="0"/>
          </a:p>
          <a:p>
            <a:pPr marL="594360" lvl="2" indent="0">
              <a:buNone/>
            </a:pPr>
            <a:r>
              <a:rPr lang="en-US" dirty="0"/>
              <a:t>    @Column(name = "</a:t>
            </a:r>
            <a:r>
              <a:rPr lang="en-US" dirty="0" err="1"/>
              <a:t>creation_date</a:t>
            </a:r>
            <a:r>
              <a:rPr lang="en-US" dirty="0"/>
              <a:t>")</a:t>
            </a:r>
          </a:p>
          <a:p>
            <a:pPr marL="594360" lvl="2" indent="0">
              <a:buNone/>
            </a:pPr>
            <a:r>
              <a:rPr lang="en-US" dirty="0"/>
              <a:t>    </a:t>
            </a:r>
            <a:r>
              <a:rPr lang="en-US" dirty="0" err="1"/>
              <a:t>LocalDateTime</a:t>
            </a:r>
            <a:r>
              <a:rPr lang="en-US" dirty="0"/>
              <a:t> </a:t>
            </a:r>
            <a:r>
              <a:rPr lang="en-US" dirty="0" err="1"/>
              <a:t>creationDate</a:t>
            </a:r>
            <a:r>
              <a:rPr lang="en-US" dirty="0" smtClean="0"/>
              <a:t>;</a:t>
            </a:r>
            <a:endParaRPr lang="en-US" dirty="0"/>
          </a:p>
          <a:p>
            <a:pPr marL="594360" lvl="2" indent="0">
              <a:buNone/>
            </a:pPr>
            <a:r>
              <a:rPr lang="en-US" dirty="0"/>
              <a:t>}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08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7546</TotalTime>
  <Words>583</Words>
  <Application>Microsoft Office PowerPoint</Application>
  <PresentationFormat>On-screen Show (4:3)</PresentationFormat>
  <Paragraphs>119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Cambria</vt:lpstr>
      <vt:lpstr>Franklin Gothic Book</vt:lpstr>
      <vt:lpstr>Perpetua</vt:lpstr>
      <vt:lpstr>Wingdings</vt:lpstr>
      <vt:lpstr>Wingdings 2</vt:lpstr>
      <vt:lpstr>Equity</vt:lpstr>
      <vt:lpstr>ORM на примере Hibernate</vt:lpstr>
      <vt:lpstr>ORM </vt:lpstr>
      <vt:lpstr>Hibernate </vt:lpstr>
      <vt:lpstr>Архитектура Hibernate </vt:lpstr>
      <vt:lpstr>Конфигурирование </vt:lpstr>
      <vt:lpstr>Источник данных</vt:lpstr>
      <vt:lpstr>Источник данных</vt:lpstr>
      <vt:lpstr>Маппинг объектов на сущности БД</vt:lpstr>
      <vt:lpstr>Маппинг объектов на сущности БД</vt:lpstr>
      <vt:lpstr>Маппинги</vt:lpstr>
      <vt:lpstr>Транзакции</vt:lpstr>
      <vt:lpstr>Кэширование</vt:lpstr>
      <vt:lpstr>Кэширование</vt:lpstr>
      <vt:lpstr>Альтернативные ORM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Коллекции в Java</dc:title>
  <dc:creator>Eugene</dc:creator>
  <cp:lastModifiedBy>Perov, Vasiliy</cp:lastModifiedBy>
  <cp:revision>204</cp:revision>
  <dcterms:created xsi:type="dcterms:W3CDTF">2010-10-21T18:17:39Z</dcterms:created>
  <dcterms:modified xsi:type="dcterms:W3CDTF">2019-12-16T12:46:17Z</dcterms:modified>
</cp:coreProperties>
</file>