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3" r:id="rId10"/>
    <p:sldId id="265" r:id="rId11"/>
    <p:sldId id="266" r:id="rId12"/>
    <p:sldId id="271" r:id="rId13"/>
    <p:sldId id="270" r:id="rId14"/>
    <p:sldId id="267" r:id="rId15"/>
    <p:sldId id="268" r:id="rId16"/>
    <p:sldId id="269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DA43F-A60B-4682-BD2E-4D8263120787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8A9A7-626F-4C18-A070-F4CE9E522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911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DA43F-A60B-4682-BD2E-4D8263120787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8A9A7-626F-4C18-A070-F4CE9E522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425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DA43F-A60B-4682-BD2E-4D8263120787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8A9A7-626F-4C18-A070-F4CE9E522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139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DA43F-A60B-4682-BD2E-4D8263120787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8A9A7-626F-4C18-A070-F4CE9E522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461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DA43F-A60B-4682-BD2E-4D8263120787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8A9A7-626F-4C18-A070-F4CE9E522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749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DA43F-A60B-4682-BD2E-4D8263120787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8A9A7-626F-4C18-A070-F4CE9E522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10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DA43F-A60B-4682-BD2E-4D8263120787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8A9A7-626F-4C18-A070-F4CE9E522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868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DA43F-A60B-4682-BD2E-4D8263120787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8A9A7-626F-4C18-A070-F4CE9E522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90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DA43F-A60B-4682-BD2E-4D8263120787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8A9A7-626F-4C18-A070-F4CE9E522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223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DA43F-A60B-4682-BD2E-4D8263120787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8A9A7-626F-4C18-A070-F4CE9E522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452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DA43F-A60B-4682-BD2E-4D8263120787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8A9A7-626F-4C18-A070-F4CE9E522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459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DA43F-A60B-4682-BD2E-4D8263120787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8A9A7-626F-4C18-A070-F4CE9E522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840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tcoinblockhalf.com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igiconomist.net/bitcoin-energy-consumption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Blockchain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Распределенная децентрализованная одноранговая сеть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75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Mining - </a:t>
            </a:r>
            <a:r>
              <a:rPr lang="ru-RU" dirty="0" smtClean="0"/>
              <a:t>детали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8692615" cy="427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430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12" y="332656"/>
            <a:ext cx="8550088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727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Mining – </a:t>
            </a:r>
            <a:r>
              <a:rPr lang="ru-RU" dirty="0" smtClean="0"/>
              <a:t>что получает победитель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Miner </a:t>
            </a:r>
            <a:r>
              <a:rPr lang="ru-RU" dirty="0" smtClean="0"/>
              <a:t>получает</a:t>
            </a:r>
            <a:r>
              <a:rPr lang="en-US" dirty="0" smtClean="0"/>
              <a:t>:</a:t>
            </a:r>
          </a:p>
          <a:p>
            <a:pPr lvl="1"/>
            <a:r>
              <a:rPr lang="ru-RU" dirty="0" smtClean="0"/>
              <a:t>Награду за новый блок</a:t>
            </a:r>
            <a:r>
              <a:rPr lang="en-US" dirty="0" smtClean="0"/>
              <a:t>: 12,5 BTC ($275k </a:t>
            </a:r>
            <a:r>
              <a:rPr lang="ru-RU" dirty="0" smtClean="0"/>
              <a:t>на ноябрь 2017</a:t>
            </a:r>
            <a:r>
              <a:rPr lang="en-US" dirty="0" smtClean="0"/>
              <a:t>)</a:t>
            </a:r>
            <a:endParaRPr lang="ru-RU" dirty="0" smtClean="0"/>
          </a:p>
          <a:p>
            <a:pPr lvl="1"/>
            <a:r>
              <a:rPr lang="ru-RU" dirty="0" smtClean="0"/>
              <a:t>Награду за попавшие в блок транзакции </a:t>
            </a:r>
          </a:p>
          <a:p>
            <a:pPr lvl="2"/>
            <a:r>
              <a:rPr lang="ru-RU" dirty="0" smtClean="0"/>
              <a:t>может быть в теории = 0</a:t>
            </a:r>
            <a:r>
              <a:rPr lang="en-US" dirty="0" smtClean="0"/>
              <a:t>, </a:t>
            </a:r>
            <a:r>
              <a:rPr lang="ru-RU" dirty="0" smtClean="0"/>
              <a:t>но тогда их никто не заинтересован включать в блок</a:t>
            </a:r>
          </a:p>
          <a:p>
            <a:r>
              <a:rPr lang="ru-RU" dirty="0" smtClean="0"/>
              <a:t>Стоимость генерации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342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Невозможно (или очень-очень сложно) подделать данные, зафиксированные в транзакциях. Чем дальше – тем сложнее.</a:t>
            </a:r>
          </a:p>
          <a:p>
            <a:r>
              <a:rPr lang="ru-RU" dirty="0" smtClean="0"/>
              <a:t>Сеть самонастраивается при изменении кол-ва узлов, чтобы новый блок появлялся, например, каждые 10 секунд</a:t>
            </a:r>
          </a:p>
          <a:p>
            <a:r>
              <a:rPr lang="ru-RU" dirty="0" smtClean="0"/>
              <a:t>За счет алгоритма консенсуса, узлы, которые не выполняют правила </a:t>
            </a:r>
            <a:r>
              <a:rPr lang="en-US" dirty="0" smtClean="0"/>
              <a:t>“</a:t>
            </a:r>
            <a:r>
              <a:rPr lang="ru-RU" dirty="0" smtClean="0"/>
              <a:t>устраняются</a:t>
            </a:r>
            <a:r>
              <a:rPr lang="en-US" dirty="0" smtClean="0"/>
              <a:t>”</a:t>
            </a:r>
            <a:r>
              <a:rPr lang="ru-RU" dirty="0" smtClean="0"/>
              <a:t> из сети</a:t>
            </a:r>
          </a:p>
          <a:p>
            <a:r>
              <a:rPr lang="ru-RU" dirty="0" smtClean="0"/>
              <a:t>Биткойн – как валюта</a:t>
            </a:r>
          </a:p>
          <a:p>
            <a:pPr lvl="1"/>
            <a:r>
              <a:rPr lang="ru-RU" dirty="0" smtClean="0"/>
              <a:t>Независима от регулятора</a:t>
            </a:r>
            <a:r>
              <a:rPr lang="en-US" dirty="0" smtClean="0"/>
              <a:t>/</a:t>
            </a:r>
            <a:r>
              <a:rPr lang="ru-RU" dirty="0" smtClean="0"/>
              <a:t>центробанка</a:t>
            </a:r>
            <a:r>
              <a:rPr lang="en-US" dirty="0" smtClean="0"/>
              <a:t>/</a:t>
            </a:r>
            <a:r>
              <a:rPr lang="ru-RU" dirty="0" smtClean="0"/>
              <a:t>печатного станка</a:t>
            </a:r>
          </a:p>
          <a:p>
            <a:pPr lvl="1"/>
            <a:r>
              <a:rPr lang="ru-RU" dirty="0" smtClean="0"/>
              <a:t>Принципиально дефляционная (ограниченное количество)</a:t>
            </a:r>
          </a:p>
          <a:p>
            <a:pPr lvl="1"/>
            <a:r>
              <a:rPr lang="en-US" dirty="0" smtClean="0">
                <a:hlinkClick r:id="rId2"/>
              </a:rPr>
              <a:t>http://www.bitcoinblockhalf.com</a:t>
            </a:r>
            <a:endParaRPr lang="ru-RU" dirty="0" smtClean="0"/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224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Разветвление цепочки блоков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Захват </a:t>
            </a:r>
            <a:r>
              <a:rPr lang="en-US" dirty="0" smtClean="0"/>
              <a:t>&gt; 50% </a:t>
            </a:r>
            <a:r>
              <a:rPr lang="ru-RU" dirty="0" smtClean="0"/>
              <a:t>мощностей майнинга</a:t>
            </a:r>
          </a:p>
          <a:p>
            <a:r>
              <a:rPr lang="ru-RU" dirty="0" smtClean="0"/>
              <a:t>Производительность</a:t>
            </a:r>
            <a:r>
              <a:rPr lang="en-US" dirty="0" smtClean="0"/>
              <a:t> (</a:t>
            </a:r>
            <a:r>
              <a:rPr lang="ru-RU" dirty="0" smtClean="0"/>
              <a:t>масштабируемость)</a:t>
            </a:r>
          </a:p>
          <a:p>
            <a:r>
              <a:rPr lang="ru-RU" dirty="0" smtClean="0"/>
              <a:t>Затраты электроэнергии на майнинг 30ТВтч в год </a:t>
            </a:r>
          </a:p>
          <a:p>
            <a:pPr lvl="1"/>
            <a:r>
              <a:rPr lang="en-US" dirty="0" smtClean="0">
                <a:hlinkClick r:id="rId2"/>
              </a:rPr>
              <a:t>https://digiconomist.net/bitcoin-energy-consumption</a:t>
            </a:r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87624" y="2446331"/>
            <a:ext cx="4941923" cy="1702749"/>
            <a:chOff x="893036" y="1181456"/>
            <a:chExt cx="4941923" cy="1702749"/>
          </a:xfrm>
        </p:grpSpPr>
        <p:sp>
          <p:nvSpPr>
            <p:cNvPr id="15" name="Rectangle 14"/>
            <p:cNvSpPr/>
            <p:nvPr/>
          </p:nvSpPr>
          <p:spPr>
            <a:xfrm>
              <a:off x="2836118" y="2097992"/>
              <a:ext cx="666572" cy="786213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3</a:t>
              </a: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616972" y="2097992"/>
              <a:ext cx="666572" cy="786213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4</a:t>
              </a: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055264" y="1181456"/>
              <a:ext cx="666572" cy="786213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2</a:t>
              </a:r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836118" y="1181456"/>
              <a:ext cx="666572" cy="786213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3</a:t>
              </a:r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616974" y="1181456"/>
              <a:ext cx="666572" cy="786213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4</a:t>
              </a:r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055264" y="2097992"/>
              <a:ext cx="666572" cy="786213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2</a:t>
              </a:r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93036" y="1704886"/>
              <a:ext cx="666572" cy="78621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mtClean="0"/>
                <a:t>1</a:t>
              </a:r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387531" y="1181456"/>
              <a:ext cx="666572" cy="786213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5</a:t>
              </a:r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168387" y="1181456"/>
              <a:ext cx="666572" cy="786213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6</a:t>
              </a:r>
              <a:r>
                <a:rPr lang="en-US" dirty="0" smtClean="0"/>
                <a:t>a</a:t>
              </a:r>
              <a:endParaRPr lang="en-US" dirty="0"/>
            </a:p>
          </p:txBody>
        </p:sp>
        <p:cxnSp>
          <p:nvCxnSpPr>
            <p:cNvPr id="24" name="Straight Connector 23"/>
            <p:cNvCxnSpPr>
              <a:stCxn id="20" idx="1"/>
              <a:endCxn id="21" idx="3"/>
            </p:cNvCxnSpPr>
            <p:nvPr/>
          </p:nvCxnSpPr>
          <p:spPr>
            <a:xfrm flipH="1" flipV="1">
              <a:off x="1559608" y="2097993"/>
              <a:ext cx="495656" cy="393106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17" idx="1"/>
              <a:endCxn id="21" idx="3"/>
            </p:cNvCxnSpPr>
            <p:nvPr/>
          </p:nvCxnSpPr>
          <p:spPr>
            <a:xfrm flipH="1">
              <a:off x="1559608" y="1574563"/>
              <a:ext cx="495656" cy="52343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2589376" y="1574563"/>
              <a:ext cx="444382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3318955" y="1574563"/>
              <a:ext cx="444382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4048534" y="1574563"/>
              <a:ext cx="444382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4884201" y="1576700"/>
              <a:ext cx="444382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2510923" y="2491099"/>
              <a:ext cx="444382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3318955" y="2491099"/>
              <a:ext cx="444382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2431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2.0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Blockchain</a:t>
            </a:r>
            <a:r>
              <a:rPr lang="en-US" dirty="0" smtClean="0"/>
              <a:t> 1.0:</a:t>
            </a:r>
          </a:p>
          <a:p>
            <a:pPr lvl="1"/>
            <a:r>
              <a:rPr lang="en-US" dirty="0" smtClean="0"/>
              <a:t>Bitcoin</a:t>
            </a:r>
          </a:p>
          <a:p>
            <a:pPr lvl="1"/>
            <a:r>
              <a:rPr lang="ru-RU" dirty="0" smtClean="0"/>
              <a:t>Транзакции - </a:t>
            </a:r>
            <a:r>
              <a:rPr lang="ru-RU" dirty="0"/>
              <a:t>т</a:t>
            </a:r>
            <a:r>
              <a:rPr lang="ru-RU" dirty="0" smtClean="0"/>
              <a:t>олько перевод денег со счета на счет</a:t>
            </a:r>
          </a:p>
          <a:p>
            <a:r>
              <a:rPr lang="en-US" dirty="0" err="1" smtClean="0"/>
              <a:t>Blockchain</a:t>
            </a:r>
            <a:r>
              <a:rPr lang="en-US" dirty="0" smtClean="0"/>
              <a:t> 2.0</a:t>
            </a:r>
          </a:p>
          <a:p>
            <a:pPr lvl="1"/>
            <a:r>
              <a:rPr lang="ru-RU" dirty="0" smtClean="0"/>
              <a:t>Смарт контракты – выполнение кода и хранение данных в рамках транзакции</a:t>
            </a:r>
          </a:p>
          <a:p>
            <a:pPr lvl="1"/>
            <a:r>
              <a:rPr lang="ru-RU" dirty="0" smtClean="0"/>
              <a:t>Выполнение код</a:t>
            </a:r>
            <a:r>
              <a:rPr lang="ru-RU" dirty="0"/>
              <a:t>а</a:t>
            </a:r>
            <a:r>
              <a:rPr lang="ru-RU" dirty="0" smtClean="0"/>
              <a:t> смарт контрактов не зависит от разработчика или того, кто создал экземпляр контракта (</a:t>
            </a:r>
            <a:r>
              <a:rPr lang="en-US" dirty="0" smtClean="0"/>
              <a:t>unstoppable application)</a:t>
            </a:r>
            <a:endParaRPr lang="ru-RU" dirty="0" smtClean="0"/>
          </a:p>
          <a:p>
            <a:pPr lvl="1"/>
            <a:r>
              <a:rPr lang="ru-RU" dirty="0" smtClean="0"/>
              <a:t>Смарт контракты могут оперировать деньгами в сети</a:t>
            </a:r>
            <a:r>
              <a:rPr lang="en-US" dirty="0" smtClean="0"/>
              <a:t> </a:t>
            </a:r>
            <a:r>
              <a:rPr lang="ru-RU" dirty="0" smtClean="0"/>
              <a:t>и вызывать другие смарт контракты</a:t>
            </a:r>
          </a:p>
          <a:p>
            <a:pPr lvl="1"/>
            <a:endParaRPr lang="ru-RU" dirty="0" smtClean="0"/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091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1.0 -&gt; 2.0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97266"/>
            <a:ext cx="6616774" cy="4825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522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Терминология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1741605"/>
              </p:ext>
            </p:extLst>
          </p:nvPr>
        </p:nvGraphicFramePr>
        <p:xfrm>
          <a:off x="457200" y="1600200"/>
          <a:ext cx="8229600" cy="321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6848"/>
                <a:gridCol w="36827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Ethereum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ООП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Смарт-контракт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на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smtClean="0"/>
                        <a:t>Solidity</a:t>
                      </a:r>
                      <a:endParaRPr lang="en-US" dirty="0" smtClean="0"/>
                    </a:p>
                    <a:p>
                      <a:r>
                        <a:rPr lang="ru-RU" dirty="0" smtClean="0"/>
                        <a:t>Компиляция в байт код </a:t>
                      </a:r>
                      <a:r>
                        <a:rPr lang="en-US" b="1" dirty="0" err="1" smtClean="0"/>
                        <a:t>solc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Экземпляр</a:t>
                      </a:r>
                      <a:r>
                        <a:rPr lang="ru-RU" baseline="0" dirty="0" smtClean="0"/>
                        <a:t> смарт-контракта</a:t>
                      </a:r>
                      <a:endParaRPr lang="en-US" baseline="0" dirty="0" smtClean="0"/>
                    </a:p>
                    <a:p>
                      <a:r>
                        <a:rPr lang="ru-RU" baseline="0" dirty="0" smtClean="0"/>
                        <a:t>Создается через транзакцию в </a:t>
                      </a:r>
                      <a:r>
                        <a:rPr lang="en-US" baseline="0" dirty="0" err="1" smtClean="0"/>
                        <a:t>Blockchain</a:t>
                      </a:r>
                      <a:endParaRPr lang="en-US" baseline="0" dirty="0" smtClean="0"/>
                    </a:p>
                    <a:p>
                      <a:r>
                        <a:rPr lang="ru-RU" baseline="0" dirty="0" smtClean="0"/>
                        <a:t>Ссылка на экземпляр – адрес аккаунта смарт-контракта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Экземпляр</a:t>
                      </a:r>
                      <a:r>
                        <a:rPr lang="ru-RU" baseline="0" dirty="0" smtClean="0"/>
                        <a:t> класса (объект)</a:t>
                      </a:r>
                    </a:p>
                    <a:p>
                      <a:r>
                        <a:rPr lang="ru-RU" baseline="0" dirty="0" smtClean="0"/>
                        <a:t>Ссылка на объект в памяти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</a:t>
                      </a:r>
                    </a:p>
                    <a:p>
                      <a:r>
                        <a:rPr lang="ru-RU" dirty="0" smtClean="0"/>
                        <a:t>Вызов метода – транзакция в </a:t>
                      </a:r>
                      <a:r>
                        <a:rPr lang="en-US" dirty="0" err="1" smtClean="0"/>
                        <a:t>Blockchain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Данные</a:t>
                      </a:r>
                      <a:r>
                        <a:rPr lang="ru-RU" baseline="0" dirty="0" smtClean="0"/>
                        <a:t> контракта – поля в смарт-контракте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Поля в</a:t>
                      </a:r>
                      <a:r>
                        <a:rPr lang="ru-RU" baseline="0" dirty="0" smtClean="0"/>
                        <a:t> классе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41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Цифровые корпорации – организации (банки, фонды</a:t>
            </a:r>
            <a:r>
              <a:rPr lang="en-US" dirty="0" smtClean="0"/>
              <a:t>, …</a:t>
            </a:r>
            <a:r>
              <a:rPr lang="ru-RU" dirty="0" smtClean="0"/>
              <a:t>), реализованные в виде смарт-контрактов для выполнения обязательств (</a:t>
            </a:r>
            <a:r>
              <a:rPr lang="en-US" dirty="0" smtClean="0"/>
              <a:t>smart bonds </a:t>
            </a:r>
            <a:r>
              <a:rPr lang="ru-RU" dirty="0" smtClean="0"/>
              <a:t>и другие инструменты) контрагентов – аккаунтов в </a:t>
            </a:r>
            <a:r>
              <a:rPr lang="en-US" dirty="0" err="1" smtClean="0"/>
              <a:t>Blockchain</a:t>
            </a:r>
            <a:r>
              <a:rPr lang="ru-RU" dirty="0" smtClean="0"/>
              <a:t> </a:t>
            </a:r>
          </a:p>
          <a:p>
            <a:r>
              <a:rPr lang="ru-RU" dirty="0" smtClean="0"/>
              <a:t>Демократические институты</a:t>
            </a:r>
            <a:r>
              <a:rPr lang="en-US" dirty="0" smtClean="0"/>
              <a:t> (</a:t>
            </a:r>
            <a:r>
              <a:rPr lang="ru-RU" dirty="0" smtClean="0"/>
              <a:t>голосование, выборы, ...)</a:t>
            </a:r>
            <a:endParaRPr lang="en-US" dirty="0" smtClean="0"/>
          </a:p>
          <a:p>
            <a:r>
              <a:rPr lang="en-US" dirty="0" smtClean="0"/>
              <a:t>Supply chains – </a:t>
            </a:r>
            <a:r>
              <a:rPr lang="ru-RU" dirty="0" smtClean="0"/>
              <a:t>хранение данных при производстве</a:t>
            </a:r>
            <a:r>
              <a:rPr lang="en-US" dirty="0" smtClean="0"/>
              <a:t>/</a:t>
            </a:r>
            <a:r>
              <a:rPr lang="ru-RU" dirty="0" smtClean="0"/>
              <a:t>переработке сырья в конечную продукцию – пищевая промышленность</a:t>
            </a:r>
          </a:p>
          <a:p>
            <a:r>
              <a:rPr lang="ru-RU" dirty="0" smtClean="0"/>
              <a:t>Свои валюты (</a:t>
            </a:r>
            <a:r>
              <a:rPr lang="en-US" dirty="0" smtClean="0"/>
              <a:t>Initial Coin Offering)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29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Solidity – </a:t>
            </a:r>
            <a:r>
              <a:rPr lang="ru-RU" dirty="0" smtClean="0"/>
              <a:t>тьюринг полный язык, можно писать неэффективный код и бесконечные циклы</a:t>
            </a:r>
          </a:p>
          <a:p>
            <a:r>
              <a:rPr lang="ru-RU" dirty="0" smtClean="0"/>
              <a:t>Энергозатраты на </a:t>
            </a:r>
            <a:r>
              <a:rPr lang="en-US" dirty="0" err="1" smtClean="0"/>
              <a:t>ProofOfWork</a:t>
            </a:r>
            <a:endParaRPr lang="en-US" dirty="0" smtClean="0"/>
          </a:p>
          <a:p>
            <a:pPr marL="457200" lvl="1" indent="0">
              <a:buNone/>
            </a:pPr>
            <a:r>
              <a:rPr lang="ru-RU" dirty="0" smtClean="0"/>
              <a:t>Альтернативы</a:t>
            </a:r>
            <a:r>
              <a:rPr lang="en-US" dirty="0" smtClean="0"/>
              <a:t>: </a:t>
            </a:r>
          </a:p>
          <a:p>
            <a:pPr marL="457200" lvl="1" indent="0">
              <a:buNone/>
            </a:pPr>
            <a:r>
              <a:rPr lang="en-US" dirty="0" smtClean="0"/>
              <a:t>- </a:t>
            </a:r>
            <a:r>
              <a:rPr lang="en-US" dirty="0" err="1" smtClean="0"/>
              <a:t>ProofOfStake</a:t>
            </a:r>
            <a:r>
              <a:rPr lang="en-US" dirty="0" smtClean="0"/>
              <a:t> (</a:t>
            </a:r>
            <a:r>
              <a:rPr lang="ru-RU" dirty="0" smtClean="0"/>
              <a:t>чем больше имеешь – тем больше потеряешь)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- Delegated Proof Of Stake</a:t>
            </a:r>
            <a:r>
              <a:rPr lang="ru-RU" dirty="0" smtClean="0"/>
              <a:t> (делегирование другим узлам)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- Proof of Stake Velocity </a:t>
            </a:r>
            <a:r>
              <a:rPr lang="ru-RU" dirty="0" smtClean="0"/>
              <a:t>(</a:t>
            </a:r>
            <a:r>
              <a:rPr lang="en-US" dirty="0" err="1" smtClean="0"/>
              <a:t>PoS</a:t>
            </a:r>
            <a:r>
              <a:rPr lang="en-US" dirty="0" smtClean="0"/>
              <a:t> </a:t>
            </a:r>
            <a:r>
              <a:rPr lang="ru-RU" dirty="0" smtClean="0"/>
              <a:t>+</a:t>
            </a:r>
            <a:r>
              <a:rPr lang="en-US" dirty="0" smtClean="0"/>
              <a:t> </a:t>
            </a:r>
            <a:r>
              <a:rPr lang="ru-RU" dirty="0" smtClean="0"/>
              <a:t>возраст </a:t>
            </a:r>
            <a:r>
              <a:rPr lang="en-US" dirty="0" smtClean="0"/>
              <a:t>“</a:t>
            </a:r>
            <a:r>
              <a:rPr lang="ru-RU" dirty="0" smtClean="0"/>
              <a:t>монет</a:t>
            </a:r>
            <a:r>
              <a:rPr lang="en-US" dirty="0" smtClean="0"/>
              <a:t>”</a:t>
            </a:r>
            <a:r>
              <a:rPr lang="ru-RU" dirty="0" smtClean="0"/>
              <a:t>)</a:t>
            </a:r>
            <a:endParaRPr lang="en-US" dirty="0" smtClean="0"/>
          </a:p>
          <a:p>
            <a:r>
              <a:rPr lang="ru-RU" dirty="0" smtClean="0"/>
              <a:t>Ограниченная производительность сети</a:t>
            </a:r>
          </a:p>
          <a:p>
            <a:r>
              <a:rPr lang="ru-RU" smtClean="0"/>
              <a:t>Отсутствие </a:t>
            </a:r>
            <a:r>
              <a:rPr lang="ru-RU" dirty="0" smtClean="0"/>
              <a:t>прав доступа (полная видимость всех транзакций)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648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доверия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890664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Банк</a:t>
            </a:r>
          </a:p>
          <a:p>
            <a:pPr>
              <a:buFontTx/>
              <a:buChar char="-"/>
            </a:pPr>
            <a:r>
              <a:rPr lang="ru-RU" dirty="0" smtClean="0"/>
              <a:t>Центробанк</a:t>
            </a:r>
          </a:p>
          <a:p>
            <a:pPr>
              <a:buFontTx/>
              <a:buChar char="-"/>
            </a:pPr>
            <a:r>
              <a:rPr lang="ru-RU" dirty="0" smtClean="0"/>
              <a:t>Нотариус</a:t>
            </a:r>
          </a:p>
          <a:p>
            <a:pPr>
              <a:buFontTx/>
              <a:buChar char="-"/>
            </a:pPr>
            <a:r>
              <a:rPr lang="ru-RU" dirty="0" smtClean="0"/>
              <a:t>Судья</a:t>
            </a:r>
          </a:p>
          <a:p>
            <a:pPr>
              <a:buFontTx/>
              <a:buChar char="-"/>
            </a:pPr>
            <a:r>
              <a:rPr lang="ru-RU" dirty="0" smtClean="0"/>
              <a:t>Государство</a:t>
            </a: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717032"/>
            <a:ext cx="1498210" cy="149590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779912" y="1740874"/>
            <a:ext cx="2573067" cy="1735679"/>
            <a:chOff x="3779912" y="1740874"/>
            <a:chExt cx="2573067" cy="173567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912" y="1740874"/>
              <a:ext cx="1295196" cy="1735679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5539615" y="3166620"/>
              <a:ext cx="81336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Chalkduster" charset="0"/>
                  <a:ea typeface="Chalkduster" charset="0"/>
                  <a:cs typeface="Chalkduster" charset="0"/>
                </a:rPr>
                <a:t>TRUST</a:t>
              </a:r>
              <a:endParaRPr lang="en-US" dirty="0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844824"/>
            <a:ext cx="1295595" cy="1470500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stCxn id="6" idx="2"/>
            <a:endCxn id="4" idx="1"/>
          </p:cNvCxnSpPr>
          <p:nvPr/>
        </p:nvCxnSpPr>
        <p:spPr>
          <a:xfrm>
            <a:off x="4427510" y="3476553"/>
            <a:ext cx="792562" cy="9884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2"/>
            <a:endCxn id="4" idx="3"/>
          </p:cNvCxnSpPr>
          <p:nvPr/>
        </p:nvCxnSpPr>
        <p:spPr>
          <a:xfrm flipH="1">
            <a:off x="6718282" y="3315324"/>
            <a:ext cx="877780" cy="114966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3"/>
            <a:endCxn id="8" idx="1"/>
          </p:cNvCxnSpPr>
          <p:nvPr/>
        </p:nvCxnSpPr>
        <p:spPr>
          <a:xfrm flipV="1">
            <a:off x="5075108" y="2580074"/>
            <a:ext cx="1873156" cy="2864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1823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Альтернативы </a:t>
            </a:r>
            <a:r>
              <a:rPr lang="en-US" dirty="0" err="1" smtClean="0"/>
              <a:t>Blockchain</a:t>
            </a:r>
            <a:r>
              <a:rPr lang="en-US" dirty="0" smtClean="0"/>
              <a:t> 2.0 </a:t>
            </a:r>
            <a:r>
              <a:rPr lang="ru-RU" dirty="0" smtClean="0"/>
              <a:t>для разработчиков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Ethereum</a:t>
            </a:r>
            <a:endParaRPr lang="en-US" dirty="0" smtClean="0"/>
          </a:p>
          <a:p>
            <a:r>
              <a:rPr lang="en-US" dirty="0" err="1" smtClean="0"/>
              <a:t>Hyperledger</a:t>
            </a:r>
            <a:r>
              <a:rPr lang="en-US" dirty="0" smtClean="0"/>
              <a:t> Fabric</a:t>
            </a:r>
          </a:p>
          <a:p>
            <a:r>
              <a:rPr lang="en-US" dirty="0" smtClean="0"/>
              <a:t>JPMorgan’s QUORUM (</a:t>
            </a:r>
            <a:r>
              <a:rPr lang="en-US" dirty="0" err="1" smtClean="0"/>
              <a:t>Ethereum</a:t>
            </a:r>
            <a:r>
              <a:rPr lang="en-US" dirty="0" smtClean="0"/>
              <a:t> based)</a:t>
            </a:r>
          </a:p>
          <a:p>
            <a:r>
              <a:rPr lang="en-US" dirty="0" smtClean="0"/>
              <a:t>R3’s CORDA</a:t>
            </a:r>
          </a:p>
          <a:p>
            <a:r>
              <a:rPr lang="en-US" dirty="0" smtClean="0"/>
              <a:t>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251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«Проблема византийских генералов»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66675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715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361950"/>
            <a:ext cx="8639175" cy="613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789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на </a:t>
            </a:r>
            <a:r>
              <a:rPr lang="en-US" dirty="0" err="1" smtClean="0"/>
              <a:t>Blockchain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Содержит реестр транзакций</a:t>
            </a:r>
            <a:endParaRPr lang="en-US" dirty="0" smtClean="0"/>
          </a:p>
          <a:p>
            <a:pPr lvl="1"/>
            <a:r>
              <a:rPr lang="ru-RU" dirty="0" smtClean="0"/>
              <a:t>Файл со со всеми транзакциями и аккаунтами (как бухгалтеская книга)</a:t>
            </a:r>
          </a:p>
          <a:p>
            <a:pPr marL="457200" lvl="1" indent="0">
              <a:buNone/>
            </a:pPr>
            <a:endParaRPr lang="ru-RU" dirty="0" smtClean="0"/>
          </a:p>
          <a:p>
            <a:r>
              <a:rPr lang="ru-RU" dirty="0" smtClean="0"/>
              <a:t>Копия реестра транзакций распространяется на все узлы</a:t>
            </a:r>
          </a:p>
          <a:p>
            <a:pPr lvl="1"/>
            <a:r>
              <a:rPr lang="ru-RU" dirty="0" smtClean="0"/>
              <a:t>Нет центрального узла (</a:t>
            </a:r>
            <a:r>
              <a:rPr lang="en-US" dirty="0" smtClean="0"/>
              <a:t>authority</a:t>
            </a:r>
            <a:r>
              <a:rPr lang="ru-RU" dirty="0" smtClean="0"/>
              <a:t>)</a:t>
            </a:r>
            <a:endParaRPr lang="en-US" dirty="0" smtClean="0"/>
          </a:p>
          <a:p>
            <a:pPr lvl="1"/>
            <a:r>
              <a:rPr lang="ru-RU" dirty="0" smtClean="0"/>
              <a:t>Никто не доверяет конкретному пользователю и коммуникационным каналам. Все проверяется по реестру транзакций.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ru-RU" dirty="0" smtClean="0"/>
              <a:t>Все доказательства (транзакций, работы, владения кошельком) основаны на криптографических алгоритмах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ru-RU" dirty="0" smtClean="0"/>
              <a:t>Обеспечивает уникальность идентификации пользователей и всех их транзакций</a:t>
            </a:r>
          </a:p>
          <a:p>
            <a:pPr lvl="1"/>
            <a:r>
              <a:rPr lang="ru-RU" dirty="0" smtClean="0"/>
              <a:t>Каждый пользователь</a:t>
            </a:r>
            <a:r>
              <a:rPr lang="en-US" dirty="0" smtClean="0"/>
              <a:t>/</a:t>
            </a:r>
            <a:r>
              <a:rPr lang="ru-RU" dirty="0" smtClean="0"/>
              <a:t>аккаунт определяется парой публичный</a:t>
            </a:r>
            <a:r>
              <a:rPr lang="en-US" dirty="0" smtClean="0"/>
              <a:t> </a:t>
            </a:r>
            <a:r>
              <a:rPr lang="ru-RU" dirty="0" smtClean="0"/>
              <a:t>ключ (</a:t>
            </a:r>
            <a:r>
              <a:rPr lang="en-US" dirty="0" smtClean="0"/>
              <a:t>ID </a:t>
            </a:r>
            <a:r>
              <a:rPr lang="ru-RU" dirty="0" smtClean="0"/>
              <a:t>аккаунта) и приватный ключ (пароль к аккаунту), которым подписываются все сообщения (транзакции, блоки транзакций, итп)</a:t>
            </a:r>
            <a:endParaRPr lang="en-US" dirty="0" smtClean="0"/>
          </a:p>
          <a:p>
            <a:pPr lvl="1"/>
            <a:r>
              <a:rPr lang="ru-RU" dirty="0" smtClean="0"/>
              <a:t>Все транзакции и аккаунты видимы всем участикам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09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- </a:t>
            </a:r>
            <a:r>
              <a:rPr lang="ru-RU" dirty="0" smtClean="0"/>
              <a:t>цепочка блоков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84984"/>
          </a:xfrm>
        </p:spPr>
        <p:txBody>
          <a:bodyPr/>
          <a:lstStyle/>
          <a:p>
            <a:r>
              <a:rPr lang="ru-RU" dirty="0" smtClean="0"/>
              <a:t>Связанный список </a:t>
            </a:r>
            <a:r>
              <a:rPr lang="en-US" dirty="0" smtClean="0"/>
              <a:t>(</a:t>
            </a:r>
            <a:r>
              <a:rPr lang="ru-RU" dirty="0" smtClean="0"/>
              <a:t>цепочку) блоков</a:t>
            </a:r>
          </a:p>
          <a:p>
            <a:r>
              <a:rPr lang="ru-RU" dirty="0" smtClean="0"/>
              <a:t>Каждый блок содержит </a:t>
            </a:r>
          </a:p>
          <a:p>
            <a:pPr lvl="1"/>
            <a:r>
              <a:rPr lang="ru-RU" dirty="0" smtClean="0"/>
              <a:t>данные (0</a:t>
            </a:r>
            <a:r>
              <a:rPr lang="en-US" dirty="0" smtClean="0"/>
              <a:t>..N </a:t>
            </a:r>
            <a:r>
              <a:rPr lang="ru-RU" dirty="0" smtClean="0"/>
              <a:t>транзакций)</a:t>
            </a:r>
          </a:p>
          <a:p>
            <a:pPr lvl="1"/>
            <a:r>
              <a:rPr lang="ru-RU" dirty="0" smtClean="0"/>
              <a:t>Хэш предыдущего блока в цепочке</a:t>
            </a:r>
          </a:p>
          <a:p>
            <a:pPr lvl="1"/>
            <a:r>
              <a:rPr lang="ru-RU" dirty="0" smtClean="0"/>
              <a:t>подписан сильным криптографическим хэшем</a:t>
            </a:r>
          </a:p>
          <a:p>
            <a:r>
              <a:rPr lang="ru-RU" dirty="0" smtClean="0"/>
              <a:t>Первый блок без предка – </a:t>
            </a:r>
            <a:r>
              <a:rPr lang="en-US" dirty="0" smtClean="0"/>
              <a:t>Genesis block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941168"/>
            <a:ext cx="5514975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811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- </a:t>
            </a:r>
            <a:r>
              <a:rPr lang="ru-RU" dirty="0" smtClean="0"/>
              <a:t>Пример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105" y="1628800"/>
            <a:ext cx="6867525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410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761427" cy="5163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- </a:t>
            </a:r>
            <a:r>
              <a:rPr lang="ru-RU" dirty="0" smtClean="0"/>
              <a:t>Сценарий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863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Mining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96952"/>
            <a:ext cx="6732240" cy="345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84783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Попытки найти число </a:t>
            </a:r>
            <a:r>
              <a:rPr lang="en-US" dirty="0" smtClean="0"/>
              <a:t>(“nonce”), </a:t>
            </a:r>
            <a:r>
              <a:rPr lang="ru-RU" dirty="0" smtClean="0"/>
              <a:t>которое, в комбинации со всеми текущими транзакциями</a:t>
            </a:r>
            <a:r>
              <a:rPr lang="en-US" dirty="0" smtClean="0"/>
              <a:t> </a:t>
            </a:r>
            <a:r>
              <a:rPr lang="ru-RU" dirty="0" smtClean="0"/>
              <a:t>хэшируется в значение, которое удовлетворяет условию </a:t>
            </a:r>
            <a:r>
              <a:rPr lang="en-US" dirty="0" smtClean="0"/>
              <a:t>“</a:t>
            </a:r>
            <a:r>
              <a:rPr lang="ru-RU" dirty="0" smtClean="0"/>
              <a:t>сложности</a:t>
            </a:r>
            <a:r>
              <a:rPr lang="en-US" dirty="0" smtClean="0"/>
              <a:t>” </a:t>
            </a:r>
            <a:r>
              <a:rPr lang="ru-RU" dirty="0" smtClean="0"/>
              <a:t>принятому в сети в текущий момент ( </a:t>
            </a:r>
            <a:r>
              <a:rPr lang="en-US" dirty="0" smtClean="0"/>
              <a:t>hash(nonce + transactions + previous block hash) &lt;= </a:t>
            </a:r>
            <a:r>
              <a:rPr lang="en-US" dirty="0" err="1" smtClean="0"/>
              <a:t>difficulty_limit</a:t>
            </a:r>
            <a:r>
              <a:rPr lang="en-US" dirty="0" smtClean="0"/>
              <a:t> )</a:t>
            </a:r>
            <a:endParaRPr lang="ru-RU" dirty="0" smtClean="0"/>
          </a:p>
          <a:p>
            <a:r>
              <a:rPr lang="ru-RU" dirty="0" smtClean="0"/>
              <a:t>Является одним из способов случайной выборки узла, который подписывает блок - </a:t>
            </a:r>
            <a:r>
              <a:rPr lang="en-US" dirty="0" smtClean="0"/>
              <a:t>Proof of Work</a:t>
            </a:r>
            <a:endParaRPr lang="ru-RU" dirty="0" smtClean="0"/>
          </a:p>
          <a:p>
            <a:r>
              <a:rPr lang="ru-RU" dirty="0" smtClean="0"/>
              <a:t>Узел получает вознаграждение за успешно найденный хэш и добавленный блок, для того, чтобы поощрять участников развивать сеть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298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665</Words>
  <Application>Microsoft Office PowerPoint</Application>
  <PresentationFormat>Экран (4:3)</PresentationFormat>
  <Paragraphs>116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Blockchain</vt:lpstr>
      <vt:lpstr>Проблема доверия</vt:lpstr>
      <vt:lpstr>«Проблема византийских генералов»</vt:lpstr>
      <vt:lpstr>Презентация PowerPoint</vt:lpstr>
      <vt:lpstr>Решение на Blockchain</vt:lpstr>
      <vt:lpstr>Blockchain - цепочка блоков</vt:lpstr>
      <vt:lpstr>Blockchain - Пример</vt:lpstr>
      <vt:lpstr>Blockchain - Сценарий</vt:lpstr>
      <vt:lpstr>Mining</vt:lpstr>
      <vt:lpstr>Mining - детали</vt:lpstr>
      <vt:lpstr>Презентация PowerPoint</vt:lpstr>
      <vt:lpstr>Mining – что получает победитель</vt:lpstr>
      <vt:lpstr>Свойства</vt:lpstr>
      <vt:lpstr>Проблемы</vt:lpstr>
      <vt:lpstr>Blockchain 2.0</vt:lpstr>
      <vt:lpstr>Blockchain 1.0 -&gt; 2.0</vt:lpstr>
      <vt:lpstr>Терминология</vt:lpstr>
      <vt:lpstr>Применения</vt:lpstr>
      <vt:lpstr>Проблемы</vt:lpstr>
      <vt:lpstr>Альтернативы Blockchain 2.0 для разработчиков</vt:lpstr>
    </vt:vector>
  </TitlesOfParts>
  <Company>Luxoft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Gavrilov, Eugene</dc:creator>
  <cp:lastModifiedBy>Windows User</cp:lastModifiedBy>
  <cp:revision>59</cp:revision>
  <dcterms:created xsi:type="dcterms:W3CDTF">2017-11-29T11:30:07Z</dcterms:created>
  <dcterms:modified xsi:type="dcterms:W3CDTF">2020-02-28T13:29:35Z</dcterms:modified>
</cp:coreProperties>
</file>