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7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6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7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5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0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4F8E-D188-42DC-918E-D22EB4826285}" type="datetimeFigureOut">
              <a:rPr lang="ru-RU" smtClean="0"/>
              <a:t>26.10.2018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dirty="0"/>
              <a:t>с </a:t>
            </a:r>
            <a:r>
              <a:rPr lang="ru-RU" dirty="0" smtClean="0"/>
              <a:t>базами </a:t>
            </a:r>
            <a:r>
              <a:rPr lang="ru-RU" dirty="0"/>
              <a:t>данных в </a:t>
            </a:r>
            <a:r>
              <a:rPr lang="en-US" dirty="0" smtClean="0"/>
              <a:t>Java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JDBC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2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Пакетное исполнение запросов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Statement statement = connection.createStatement();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String[] queries = </a:t>
            </a:r>
            <a:r>
              <a:rPr lang="en-US" sz="2400" b="1" dirty="0">
                <a:solidFill>
                  <a:srgbClr val="000080"/>
                </a:solidFill>
              </a:rPr>
              <a:t>new </a:t>
            </a:r>
            <a:r>
              <a:rPr lang="en-US" sz="2400" dirty="0"/>
              <a:t>String[] 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values(1, 'Petrov Petr')"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values(2, 'Ivanov Ivan')"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values(3, 'Fedorov Fedor')"</a:t>
            </a:r>
            <a:br>
              <a:rPr lang="en-US" sz="2400" b="1" dirty="0">
                <a:solidFill>
                  <a:srgbClr val="008000"/>
                </a:solidFill>
              </a:rPr>
            </a:br>
            <a:r>
              <a:rPr lang="en-US" sz="2400" dirty="0"/>
              <a:t>};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</a:t>
            </a:r>
            <a:r>
              <a:rPr lang="en-US" sz="2400" dirty="0"/>
              <a:t>(String query: queries) </a:t>
            </a:r>
            <a:br>
              <a:rPr lang="en-US" sz="2400" dirty="0"/>
            </a:br>
            <a:r>
              <a:rPr lang="en-US" sz="2400" dirty="0"/>
              <a:t>    statement.addBatch(query);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int</a:t>
            </a:r>
            <a:r>
              <a:rPr lang="en-US" sz="2400" dirty="0"/>
              <a:t>[] rowsAffected = statement.executeBatch();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357228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используется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Spring JDBC Template</a:t>
            </a:r>
          </a:p>
          <a:p>
            <a:r>
              <a:rPr lang="en-US" dirty="0" smtClean="0"/>
              <a:t>ORM (Object-relational mapping)</a:t>
            </a:r>
          </a:p>
          <a:p>
            <a:pPr lvl="1"/>
            <a:r>
              <a:rPr lang="en-US" dirty="0" smtClean="0"/>
              <a:t>Hibernate</a:t>
            </a:r>
          </a:p>
          <a:p>
            <a:pPr lvl="1"/>
            <a:r>
              <a:rPr lang="en-US" dirty="0" err="1" smtClean="0"/>
              <a:t>MyBatis</a:t>
            </a:r>
            <a:endParaRPr lang="en-US" dirty="0" smtClean="0"/>
          </a:p>
          <a:p>
            <a:pPr lvl="1"/>
            <a:r>
              <a:rPr lang="en-US" dirty="0" err="1" smtClean="0"/>
              <a:t>EclipseLink</a:t>
            </a:r>
            <a:r>
              <a:rPr lang="en-US" dirty="0" smtClean="0"/>
              <a:t> (</a:t>
            </a:r>
            <a:r>
              <a:rPr lang="en-US" dirty="0" err="1" smtClean="0"/>
              <a:t>TopLink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OpenJPA</a:t>
            </a:r>
            <a:endParaRPr lang="en-US" dirty="0" smtClean="0"/>
          </a:p>
          <a:p>
            <a:pPr lvl="1"/>
            <a:r>
              <a:rPr lang="en-US" dirty="0" smtClean="0"/>
              <a:t>Spring Data JPA</a:t>
            </a:r>
          </a:p>
        </p:txBody>
      </p:sp>
    </p:spTree>
    <p:extLst>
      <p:ext uri="{BB962C8B-B14F-4D97-AF65-F5344CB8AC3E}">
        <p14:creationId xmlns:p14="http://schemas.microsoft.com/office/powerpoint/2010/main" val="1086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JDBC (Java Data Base Connectivity) - </a:t>
            </a:r>
            <a:r>
              <a:rPr lang="ru-RU" sz="1800" dirty="0"/>
              <a:t> платформенно-независимый промышленный стандарт взаимодействия </a:t>
            </a:r>
            <a:r>
              <a:rPr lang="ru-RU" sz="1800" dirty="0" err="1"/>
              <a:t>Java</a:t>
            </a:r>
            <a:r>
              <a:rPr lang="ru-RU" sz="1800" dirty="0"/>
              <a:t>-приложений с различными </a:t>
            </a:r>
            <a:r>
              <a:rPr lang="ru-RU" sz="1800" dirty="0" smtClean="0"/>
              <a:t>базами данных</a:t>
            </a:r>
          </a:p>
          <a:p>
            <a:r>
              <a:rPr lang="ru-RU" sz="1800" dirty="0" smtClean="0"/>
              <a:t>Пакет </a:t>
            </a:r>
            <a:r>
              <a:rPr lang="en-US" sz="1800" dirty="0" err="1" smtClean="0"/>
              <a:t>java.sql</a:t>
            </a:r>
            <a:r>
              <a:rPr lang="en-US" sz="1800" dirty="0" smtClean="0"/>
              <a:t> </a:t>
            </a:r>
            <a:r>
              <a:rPr lang="ru-RU" sz="1800" dirty="0" smtClean="0"/>
              <a:t>содержит</a:t>
            </a:r>
            <a:r>
              <a:rPr lang="en-US" sz="1800" dirty="0" smtClean="0"/>
              <a:t> </a:t>
            </a:r>
            <a:r>
              <a:rPr lang="ru-RU" sz="1800" dirty="0" smtClean="0"/>
              <a:t>интерфейсы и абстрактные классы (</a:t>
            </a:r>
            <a:r>
              <a:rPr lang="en-US" sz="1300" dirty="0" smtClean="0"/>
              <a:t>Connection, </a:t>
            </a:r>
            <a:r>
              <a:rPr lang="en-US" sz="1300" i="1" dirty="0" smtClean="0"/>
              <a:t>Statement, etc.)</a:t>
            </a:r>
            <a:endParaRPr lang="ru-RU" sz="1300" i="1" dirty="0" smtClean="0"/>
          </a:p>
          <a:p>
            <a:r>
              <a:rPr lang="ru-RU" sz="1700" dirty="0" smtClean="0"/>
              <a:t>Драйвер </a:t>
            </a:r>
          </a:p>
          <a:p>
            <a:pPr lvl="1"/>
            <a:r>
              <a:rPr lang="ru-RU" sz="1300" dirty="0" smtClean="0"/>
              <a:t>Реализует протокол взаимодействия с конкретной базой данных (</a:t>
            </a:r>
            <a:r>
              <a:rPr lang="en-US" sz="1300" dirty="0" smtClean="0"/>
              <a:t>Oracle, </a:t>
            </a:r>
            <a:r>
              <a:rPr lang="en-US" sz="1300" dirty="0" err="1" smtClean="0"/>
              <a:t>Postgresql</a:t>
            </a:r>
            <a:r>
              <a:rPr lang="en-US" sz="1300" dirty="0" smtClean="0"/>
              <a:t>, </a:t>
            </a:r>
            <a:r>
              <a:rPr lang="en-US" sz="1300" dirty="0" err="1" smtClean="0"/>
              <a:t>MySql</a:t>
            </a:r>
            <a:r>
              <a:rPr lang="en-US" sz="1300" dirty="0" smtClean="0"/>
              <a:t>, etc.</a:t>
            </a:r>
            <a:r>
              <a:rPr lang="ru-RU" sz="1300" dirty="0" smtClean="0"/>
              <a:t>)</a:t>
            </a:r>
            <a:endParaRPr lang="en-US" sz="1300" dirty="0" smtClean="0"/>
          </a:p>
          <a:p>
            <a:pPr lvl="1"/>
            <a:r>
              <a:rPr lang="ru-RU" sz="1300" dirty="0" smtClean="0"/>
              <a:t>Предоставляет возможности работы с базой через стандартные абстракции из пакета </a:t>
            </a:r>
            <a:r>
              <a:rPr lang="en-US" sz="1300" dirty="0" err="1" smtClean="0"/>
              <a:t>java.sql</a:t>
            </a:r>
            <a:endParaRPr lang="en-US" sz="1300" dirty="0" smtClean="0"/>
          </a:p>
          <a:p>
            <a:r>
              <a:rPr lang="en-US" sz="1700" dirty="0" smtClean="0"/>
              <a:t>JDBC </a:t>
            </a:r>
            <a:r>
              <a:rPr lang="en-US" sz="1700" dirty="0" err="1" smtClean="0"/>
              <a:t>url</a:t>
            </a:r>
            <a:r>
              <a:rPr lang="en-US" sz="1700" dirty="0" smtClean="0"/>
              <a:t> – </a:t>
            </a:r>
            <a:r>
              <a:rPr lang="ru-RU" sz="1700" dirty="0" smtClean="0"/>
              <a:t>строка, используемая драйвером для создания соединения с базой данных</a:t>
            </a:r>
          </a:p>
          <a:p>
            <a:pPr lvl="1"/>
            <a:r>
              <a:rPr lang="en-US" sz="1400" dirty="0" err="1"/>
              <a:t>jdbc:oracle:thin</a:t>
            </a:r>
            <a:r>
              <a:rPr lang="en-US" sz="1400" dirty="0"/>
              <a:t>:@</a:t>
            </a:r>
            <a:r>
              <a:rPr lang="en-US" sz="1400" dirty="0" smtClean="0"/>
              <a:t>localhost:1521:orcl</a:t>
            </a:r>
          </a:p>
          <a:p>
            <a:pPr lvl="1"/>
            <a:r>
              <a:rPr lang="en-US" sz="1400" dirty="0"/>
              <a:t>jdbc:postgresql</a:t>
            </a:r>
            <a:r>
              <a:rPr lang="en-US" sz="1400" dirty="0" smtClean="0"/>
              <a:t>://</a:t>
            </a:r>
            <a:r>
              <a:rPr lang="en-US" sz="1400" i="1" dirty="0" smtClean="0"/>
              <a:t>localhost</a:t>
            </a:r>
            <a:r>
              <a:rPr lang="en-US" sz="1400" dirty="0" smtClean="0"/>
              <a:t>:</a:t>
            </a:r>
            <a:r>
              <a:rPr lang="en-US" sz="1400" i="1" dirty="0" smtClean="0"/>
              <a:t>5432</a:t>
            </a:r>
            <a:r>
              <a:rPr lang="en-US" sz="1400" dirty="0" smtClean="0"/>
              <a:t>/</a:t>
            </a:r>
            <a:r>
              <a:rPr lang="en-US" sz="1400" i="1" dirty="0" err="1" smtClean="0"/>
              <a:t>ourDB</a:t>
            </a:r>
            <a:endParaRPr lang="ru-RU" sz="1300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4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Способ создания</a:t>
            </a:r>
          </a:p>
          <a:p>
            <a:pPr lvl="1"/>
            <a:r>
              <a:rPr lang="en-US" dirty="0" smtClean="0"/>
              <a:t>DriverManager</a:t>
            </a:r>
            <a:endParaRPr lang="en-US" dirty="0"/>
          </a:p>
          <a:p>
            <a:pPr marL="457200" lvl="1" indent="0">
              <a:buNone/>
            </a:pPr>
            <a:r>
              <a:rPr lang="en-US" sz="1400" dirty="0"/>
              <a:t>Connection con = DriverManager.</a:t>
            </a:r>
            <a:r>
              <a:rPr lang="en-US" sz="1400" i="1" dirty="0"/>
              <a:t>getConnection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"user"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"password"</a:t>
            </a:r>
            <a:r>
              <a:rPr lang="en-US" sz="1400" dirty="0"/>
              <a:t>);</a:t>
            </a:r>
            <a:endParaRPr lang="en-US" sz="1400" dirty="0" smtClean="0"/>
          </a:p>
          <a:p>
            <a:pPr lvl="1"/>
            <a:r>
              <a:rPr lang="en-US" dirty="0" err="1" smtClean="0"/>
              <a:t>DataSource</a:t>
            </a:r>
            <a:endParaRPr lang="en-US" dirty="0" smtClean="0"/>
          </a:p>
          <a:p>
            <a:pPr marL="457200" lvl="1" indent="0">
              <a:buNone/>
            </a:pPr>
            <a:r>
              <a:rPr lang="en-US" sz="1500" dirty="0" err="1"/>
              <a:t>PGPoolingDataSource</a:t>
            </a:r>
            <a:r>
              <a:rPr lang="en-US" sz="1500" dirty="0"/>
              <a:t> ds = </a:t>
            </a:r>
            <a:r>
              <a:rPr lang="en-US" sz="1500" b="1" dirty="0">
                <a:solidFill>
                  <a:srgbClr val="000080"/>
                </a:solidFill>
              </a:rPr>
              <a:t>new </a:t>
            </a:r>
            <a:r>
              <a:rPr lang="en-US" sz="1500" dirty="0" err="1"/>
              <a:t>PGPoolingDataSource</a:t>
            </a:r>
            <a:r>
              <a:rPr lang="en-US" sz="1500" dirty="0"/>
              <a:t>();</a:t>
            </a:r>
            <a:br>
              <a:rPr lang="en-US" sz="1500" dirty="0"/>
            </a:br>
            <a:r>
              <a:rPr lang="en-US" sz="1500" dirty="0" err="1"/>
              <a:t>ds.setServerName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"localhost"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ds.setPortNumber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5432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ds.setUser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"user"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ds.setPassword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"password"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ds.setMaxConnections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10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/>
              <a:t>Connection conn = </a:t>
            </a:r>
            <a:r>
              <a:rPr lang="en-US" sz="1500" dirty="0" err="1"/>
              <a:t>ds.getConnection</a:t>
            </a:r>
            <a:r>
              <a:rPr lang="en-US" sz="1500" dirty="0"/>
              <a:t>();</a:t>
            </a:r>
            <a:endParaRPr lang="en-US" sz="1500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Методы</a:t>
            </a:r>
          </a:p>
          <a:p>
            <a:pPr marL="457200" lvl="1" indent="0">
              <a:buNone/>
            </a:pPr>
            <a:r>
              <a:rPr lang="en-US" sz="2400" dirty="0"/>
              <a:t>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 </a:t>
            </a:r>
            <a:r>
              <a:rPr lang="en-US" sz="2400" i="1" dirty="0">
                <a:solidFill>
                  <a:srgbClr val="808080"/>
                </a:solidFill>
              </a:rPr>
              <a:t>//switch off autocommit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connection.commit(); </a:t>
            </a:r>
            <a:r>
              <a:rPr lang="en-US" sz="2400" i="1" dirty="0">
                <a:solidFill>
                  <a:srgbClr val="808080"/>
                </a:solidFill>
              </a:rPr>
              <a:t>//commits current transaction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connection.rollback(); </a:t>
            </a:r>
            <a:r>
              <a:rPr lang="en-US" sz="2400" i="1" dirty="0">
                <a:solidFill>
                  <a:srgbClr val="808080"/>
                </a:solidFill>
              </a:rPr>
              <a:t>//rollbacks current </a:t>
            </a:r>
            <a:r>
              <a:rPr lang="en-US" sz="2400" i="1" dirty="0" smtClean="0">
                <a:solidFill>
                  <a:srgbClr val="808080"/>
                </a:solidFill>
              </a:rPr>
              <a:t>transaction</a:t>
            </a:r>
          </a:p>
          <a:p>
            <a:pPr marL="45720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//creates simple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Statement statement = connection.createStatement(); </a:t>
            </a:r>
            <a:r>
              <a:rPr lang="en-US" sz="2400" i="1" dirty="0">
                <a:solidFill>
                  <a:srgbClr val="808080"/>
                </a:solidFill>
              </a:rPr>
              <a:t/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//creates prepared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PreparedStatement prepared =</a:t>
            </a:r>
            <a:br>
              <a:rPr lang="en-US" sz="2400" dirty="0"/>
            </a:br>
            <a:r>
              <a:rPr lang="en-US" sz="2400" dirty="0"/>
              <a:t>        connection.prepareStatement(</a:t>
            </a:r>
            <a:r>
              <a:rPr lang="en-US" sz="2400" b="1" dirty="0">
                <a:solidFill>
                  <a:srgbClr val="008000"/>
                </a:solidFill>
              </a:rPr>
              <a:t>"select </a:t>
            </a:r>
            <a:r>
              <a:rPr lang="en-US" sz="2400" i="1" dirty="0">
                <a:solidFill>
                  <a:srgbClr val="008000"/>
                </a:solidFill>
              </a:rPr>
              <a:t>*</a:t>
            </a:r>
            <a:r>
              <a:rPr lang="en-US" sz="2400" b="1" dirty="0">
                <a:solidFill>
                  <a:srgbClr val="008000"/>
                </a:solidFill>
              </a:rPr>
              <a:t> from </a:t>
            </a:r>
            <a:r>
              <a:rPr lang="en-US" sz="2400" b="1" dirty="0" err="1" smtClean="0">
                <a:solidFill>
                  <a:srgbClr val="008000"/>
                </a:solidFill>
              </a:rPr>
              <a:t>INFORMATION_SCHEMA.tables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//creates callable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CallableStatement call = connection.prepareCall(</a:t>
            </a:r>
            <a:r>
              <a:rPr lang="en-US" sz="2400" b="1" dirty="0">
                <a:solidFill>
                  <a:srgbClr val="008000"/>
                </a:solidFill>
              </a:rPr>
              <a:t>"{call </a:t>
            </a:r>
            <a:r>
              <a:rPr lang="en-US" sz="2400" i="1" dirty="0">
                <a:solidFill>
                  <a:srgbClr val="008000"/>
                </a:solidFill>
              </a:rPr>
              <a:t>upper</a:t>
            </a:r>
            <a:r>
              <a:rPr lang="en-US" sz="2400" b="1" dirty="0">
                <a:solidFill>
                  <a:srgbClr val="008000"/>
                </a:solidFill>
              </a:rPr>
              <a:t>(?)}"</a:t>
            </a:r>
            <a:r>
              <a:rPr lang="en-US" sz="2400" dirty="0"/>
              <a:t>);</a:t>
            </a:r>
            <a:endParaRPr lang="en-US" sz="2400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1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Используется для выполнения простых </a:t>
            </a:r>
            <a:r>
              <a:rPr lang="en-US" dirty="0" smtClean="0"/>
              <a:t>SQL </a:t>
            </a:r>
            <a:r>
              <a:rPr lang="ru-RU" dirty="0" smtClean="0"/>
              <a:t>запросов без параметров</a:t>
            </a:r>
          </a:p>
          <a:p>
            <a:pPr marL="457200" lvl="1" indent="0">
              <a:buNone/>
            </a:pPr>
            <a:r>
              <a:rPr lang="en-US" sz="1800" dirty="0"/>
              <a:t>Statement </a:t>
            </a:r>
            <a:r>
              <a:rPr lang="en-US" sz="1800" dirty="0" err="1"/>
              <a:t>statement</a:t>
            </a:r>
            <a:r>
              <a:rPr lang="en-US" sz="1800" dirty="0"/>
              <a:t> = connection.createStatement</a:t>
            </a:r>
            <a:r>
              <a:rPr lang="en-US" sz="1800" dirty="0" smtClean="0"/>
              <a:t>();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ResultSet rs = statement.executeQuery(</a:t>
            </a:r>
            <a:r>
              <a:rPr lang="en-US" sz="1800" b="1" dirty="0">
                <a:solidFill>
                  <a:srgbClr val="008000"/>
                </a:solidFill>
              </a:rPr>
              <a:t>"select </a:t>
            </a:r>
            <a:r>
              <a:rPr lang="en-US" sz="1800" i="1" dirty="0">
                <a:solidFill>
                  <a:srgbClr val="008000"/>
                </a:solidFill>
              </a:rPr>
              <a:t>*</a:t>
            </a:r>
            <a:r>
              <a:rPr lang="en-US" sz="1800" b="1" dirty="0">
                <a:solidFill>
                  <a:srgbClr val="008000"/>
                </a:solidFill>
              </a:rPr>
              <a:t> from students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dirty="0" smtClean="0"/>
              <a:t>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smtClean="0">
                <a:solidFill>
                  <a:srgbClr val="000080"/>
                </a:solidFill>
              </a:rPr>
              <a:t>int </a:t>
            </a:r>
            <a:r>
              <a:rPr lang="en-US" sz="1800" dirty="0" smtClean="0"/>
              <a:t>rowsAffected </a:t>
            </a:r>
            <a:r>
              <a:rPr lang="en-US" sz="1800" dirty="0"/>
              <a:t>= 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statement.executeUpdate</a:t>
            </a:r>
            <a:r>
              <a:rPr lang="en-US" sz="1800" dirty="0" smtClean="0"/>
              <a:t>(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8000"/>
                </a:solidFill>
              </a:rPr>
              <a:t>delete from students where id = 1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dirty="0" smtClean="0"/>
              <a:t>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err="1">
                <a:solidFill>
                  <a:srgbClr val="000080"/>
                </a:solidFill>
              </a:rPr>
              <a:t>boolean</a:t>
            </a:r>
            <a:r>
              <a:rPr lang="en-US" sz="1800" b="1" dirty="0">
                <a:solidFill>
                  <a:srgbClr val="000080"/>
                </a:solidFill>
              </a:rPr>
              <a:t> </a:t>
            </a:r>
            <a:r>
              <a:rPr lang="en-US" sz="1800" dirty="0" err="1"/>
              <a:t>isInserted</a:t>
            </a:r>
            <a:r>
              <a:rPr lang="en-US" sz="1800" dirty="0"/>
              <a:t> = statement</a:t>
            </a:r>
            <a:br>
              <a:rPr lang="en-US" sz="1800" dirty="0"/>
            </a:br>
            <a:r>
              <a:rPr lang="en-US" sz="1800" dirty="0"/>
              <a:t>        .execute(</a:t>
            </a:r>
            <a:r>
              <a:rPr lang="en-US" sz="1800" b="1" dirty="0">
                <a:solidFill>
                  <a:srgbClr val="008000"/>
                </a:solidFill>
              </a:rPr>
              <a:t>"insert into students values(1, '</a:t>
            </a:r>
            <a:r>
              <a:rPr lang="en-US" sz="1800" b="1" dirty="0" err="1">
                <a:solidFill>
                  <a:srgbClr val="008000"/>
                </a:solidFill>
              </a:rPr>
              <a:t>Petrov</a:t>
            </a:r>
            <a:r>
              <a:rPr lang="en-US" sz="1800" b="1" dirty="0">
                <a:solidFill>
                  <a:srgbClr val="008000"/>
                </a:solidFill>
              </a:rPr>
              <a:t> Petr')"</a:t>
            </a:r>
            <a:r>
              <a:rPr lang="en-US" sz="1800" dirty="0"/>
              <a:t>);</a:t>
            </a:r>
            <a:endParaRPr lang="ru-RU" sz="1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4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PreparedStatement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Наследник класса </a:t>
            </a:r>
            <a:r>
              <a:rPr lang="en-US" dirty="0" smtClean="0"/>
              <a:t>Statement</a:t>
            </a:r>
          </a:p>
          <a:p>
            <a:r>
              <a:rPr lang="ru-RU" dirty="0" smtClean="0"/>
              <a:t>Сохраняет и переиспользует план выполнения запроса</a:t>
            </a:r>
          </a:p>
          <a:p>
            <a:r>
              <a:rPr lang="ru-RU" dirty="0" smtClean="0"/>
              <a:t>Позволяет передавать </a:t>
            </a:r>
            <a:r>
              <a:rPr lang="en-US" dirty="0" smtClean="0"/>
              <a:t>in </a:t>
            </a:r>
            <a:r>
              <a:rPr lang="ru-RU" dirty="0" smtClean="0"/>
              <a:t>параметры в запросы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1900" dirty="0"/>
              <a:t>PreparedStatement prepared =</a:t>
            </a:r>
            <a:br>
              <a:rPr lang="en-US" sz="1900" dirty="0"/>
            </a:br>
            <a:r>
              <a:rPr lang="en-US" sz="1900" dirty="0"/>
              <a:t>        connection.prepareStatement(</a:t>
            </a:r>
            <a:r>
              <a:rPr lang="en-US" sz="1900" b="1" dirty="0">
                <a:solidFill>
                  <a:srgbClr val="008000"/>
                </a:solidFill>
              </a:rPr>
              <a:t>"select </a:t>
            </a:r>
            <a:r>
              <a:rPr lang="en-US" sz="1900" i="1" dirty="0">
                <a:solidFill>
                  <a:srgbClr val="008000"/>
                </a:solidFill>
              </a:rPr>
              <a:t>*</a:t>
            </a:r>
            <a:r>
              <a:rPr lang="en-US" sz="1900" b="1" dirty="0">
                <a:solidFill>
                  <a:srgbClr val="008000"/>
                </a:solidFill>
              </a:rPr>
              <a:t> from students where name = ?"</a:t>
            </a:r>
            <a:r>
              <a:rPr lang="en-US" sz="1900" dirty="0"/>
              <a:t>);</a:t>
            </a:r>
            <a:br>
              <a:rPr lang="en-US" sz="1900" dirty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prepared.setString(</a:t>
            </a:r>
            <a:r>
              <a:rPr lang="en-US" sz="1900" dirty="0">
                <a:solidFill>
                  <a:srgbClr val="0000FF"/>
                </a:solidFill>
              </a:rPr>
              <a:t>1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008000"/>
                </a:solidFill>
              </a:rPr>
              <a:t>"Petr Petrov"</a:t>
            </a:r>
            <a:r>
              <a:rPr lang="en-US" sz="1900" dirty="0"/>
              <a:t>);</a:t>
            </a:r>
            <a:br>
              <a:rPr lang="en-US" sz="1900" dirty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ResultSet rs = prepared.executeQuery();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6697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CallableStatement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Наследник класса </a:t>
            </a:r>
            <a:r>
              <a:rPr lang="en-US" dirty="0" smtClean="0"/>
              <a:t>PreparedStatement</a:t>
            </a:r>
          </a:p>
          <a:p>
            <a:r>
              <a:rPr lang="ru-RU" dirty="0" smtClean="0"/>
              <a:t>Используется для выполнения хранимых процедур с входными и выходными параметрами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en-US" sz="2000" dirty="0"/>
              <a:t>statement.execute(</a:t>
            </a:r>
            <a:r>
              <a:rPr lang="en-US" sz="2000" b="1" dirty="0">
                <a:solidFill>
                  <a:srgbClr val="008000"/>
                </a:solidFill>
              </a:rPr>
              <a:t>"create or replace function greating(p_name character varying, out p_great character varying)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"as $$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   begin </a:t>
            </a:r>
            <a:r>
              <a:rPr lang="en-US" sz="2000" b="1" dirty="0" smtClean="0">
                <a:solidFill>
                  <a:srgbClr val="008000"/>
                </a:solidFill>
              </a:rPr>
              <a:t>p_greating </a:t>
            </a:r>
            <a:r>
              <a:rPr lang="en-US" sz="2000" b="1" dirty="0">
                <a:solidFill>
                  <a:srgbClr val="008000"/>
                </a:solidFill>
              </a:rPr>
              <a:t>:= 'Hello '||</a:t>
            </a:r>
            <a:r>
              <a:rPr lang="en-US" sz="2000" b="1" dirty="0" smtClean="0">
                <a:solidFill>
                  <a:srgbClr val="008000"/>
                </a:solidFill>
              </a:rPr>
              <a:t>p_name; </a:t>
            </a:r>
            <a:r>
              <a:rPr lang="en-US" sz="2000" b="1" dirty="0">
                <a:solidFill>
                  <a:srgbClr val="008000"/>
                </a:solidFill>
              </a:rPr>
              <a:t>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"end $$ LANGUAGE 'plpgsql';"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CallableStatement call = connection.prepareCall(</a:t>
            </a:r>
            <a:r>
              <a:rPr lang="en-US" sz="2000" b="1" dirty="0">
                <a:solidFill>
                  <a:srgbClr val="008000"/>
                </a:solidFill>
              </a:rPr>
              <a:t>"{call </a:t>
            </a:r>
            <a:r>
              <a:rPr lang="en-US" sz="2000" i="1" dirty="0">
                <a:solidFill>
                  <a:srgbClr val="008000"/>
                </a:solidFill>
              </a:rPr>
              <a:t>greating</a:t>
            </a:r>
            <a:r>
              <a:rPr lang="en-US" sz="2000" b="1" dirty="0">
                <a:solidFill>
                  <a:srgbClr val="008000"/>
                </a:solidFill>
              </a:rPr>
              <a:t>(?, ?)}"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call.setString(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"Petr"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call.registerOutParameter(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, Types.</a:t>
            </a:r>
            <a:r>
              <a:rPr lang="en-US" sz="2000" b="1" i="1" dirty="0">
                <a:solidFill>
                  <a:srgbClr val="660E7A"/>
                </a:solidFill>
              </a:rPr>
              <a:t>VARCHAR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call.execute();</a:t>
            </a:r>
            <a:br>
              <a:rPr lang="en-US" sz="2000" dirty="0"/>
            </a:br>
            <a:r>
              <a:rPr lang="en-US" sz="2000" dirty="0"/>
              <a:t>String greating = call.getString(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88280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Позволяет получать данные возвращаемые запросом</a:t>
            </a:r>
          </a:p>
          <a:p>
            <a:r>
              <a:rPr lang="ru-RU" dirty="0" smtClean="0"/>
              <a:t>Позволяет менять данные и сохранять их в базу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2100" dirty="0"/>
              <a:t>ResultSet students = statement.executeQuery(</a:t>
            </a:r>
            <a:r>
              <a:rPr lang="en-US" sz="2100" b="1" dirty="0">
                <a:solidFill>
                  <a:srgbClr val="008000"/>
                </a:solidFill>
              </a:rPr>
              <a:t>"select id, name from students"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b="1" dirty="0">
                <a:solidFill>
                  <a:srgbClr val="000080"/>
                </a:solidFill>
              </a:rPr>
              <a:t>while</a:t>
            </a:r>
            <a:r>
              <a:rPr lang="en-US" sz="2100" dirty="0"/>
              <a:t>(students.next()) {</a:t>
            </a:r>
            <a:br>
              <a:rPr lang="en-US" sz="2100" dirty="0"/>
            </a:br>
            <a:r>
              <a:rPr lang="en-US" sz="2100" dirty="0"/>
              <a:t>    </a:t>
            </a:r>
            <a:r>
              <a:rPr lang="en-US" sz="2100" b="1" dirty="0">
                <a:solidFill>
                  <a:srgbClr val="000080"/>
                </a:solidFill>
              </a:rPr>
              <a:t>int </a:t>
            </a:r>
            <a:r>
              <a:rPr lang="en-US" sz="2100" dirty="0"/>
              <a:t>id = students.getInt(</a:t>
            </a:r>
            <a:r>
              <a:rPr lang="en-US" sz="2100" b="1" dirty="0">
                <a:solidFill>
                  <a:srgbClr val="008000"/>
                </a:solidFill>
              </a:rPr>
              <a:t>"id"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String name = students.getString(</a:t>
            </a:r>
            <a:r>
              <a:rPr lang="en-US" sz="2100" b="1" dirty="0">
                <a:solidFill>
                  <a:srgbClr val="008000"/>
                </a:solidFill>
              </a:rPr>
              <a:t>"name"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System.</a:t>
            </a:r>
            <a:r>
              <a:rPr lang="en-US" sz="2100" b="1" i="1" dirty="0">
                <a:solidFill>
                  <a:srgbClr val="660E7A"/>
                </a:solidFill>
              </a:rPr>
              <a:t>out</a:t>
            </a:r>
            <a:r>
              <a:rPr lang="en-US" sz="2100" dirty="0"/>
              <a:t>.println(id + </a:t>
            </a:r>
            <a:r>
              <a:rPr lang="en-US" sz="2100" b="1" dirty="0">
                <a:solidFill>
                  <a:srgbClr val="008000"/>
                </a:solidFill>
              </a:rPr>
              <a:t>" = " </a:t>
            </a:r>
            <a:r>
              <a:rPr lang="en-US" sz="2100" dirty="0"/>
              <a:t>+ name);</a:t>
            </a:r>
            <a:br>
              <a:rPr lang="en-US" sz="2100" dirty="0"/>
            </a:br>
            <a:r>
              <a:rPr lang="en-US" sz="2100" dirty="0" smtClean="0"/>
              <a:t>}</a:t>
            </a:r>
            <a:endParaRPr lang="ru-RU" sz="2100" dirty="0" smtClean="0"/>
          </a:p>
          <a:p>
            <a:pPr marL="0" indent="0">
              <a:buNone/>
            </a:pPr>
            <a:r>
              <a:rPr lang="en-US" sz="2400" dirty="0"/>
              <a:t>students.moveToInsertRow();</a:t>
            </a:r>
            <a:br>
              <a:rPr lang="en-US" sz="2400" dirty="0"/>
            </a:br>
            <a:r>
              <a:rPr lang="en-US" sz="2400" dirty="0"/>
              <a:t>students.updateInt(</a:t>
            </a:r>
            <a:r>
              <a:rPr lang="en-US" sz="2400" b="1" dirty="0">
                <a:solidFill>
                  <a:srgbClr val="008000"/>
                </a:solidFill>
              </a:rPr>
              <a:t>"id"</a:t>
            </a:r>
            <a:r>
              <a:rPr lang="en-US" sz="2400" dirty="0"/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1</a:t>
            </a:r>
            <a:r>
              <a:rPr lang="ru-RU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);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students.updateString(</a:t>
            </a:r>
            <a:r>
              <a:rPr lang="en-US" sz="2400" b="1" dirty="0">
                <a:solidFill>
                  <a:srgbClr val="008000"/>
                </a:solidFill>
              </a:rPr>
              <a:t>"name"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"Ivan Ivanov"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students.insertRow();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6643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Транзакции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100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(</a:t>
            </a:r>
            <a:br>
              <a:rPr lang="en-US" sz="2400" dirty="0"/>
            </a:br>
            <a:r>
              <a:rPr lang="en-US" sz="2400" dirty="0"/>
              <a:t>        Connection connection = </a:t>
            </a:r>
            <a:r>
              <a:rPr lang="en-US" sz="2400" dirty="0" smtClean="0"/>
              <a:t>DriverManager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en-US" sz="2400" dirty="0" smtClean="0"/>
              <a:t>.</a:t>
            </a:r>
            <a:r>
              <a:rPr lang="en-US" sz="2400" i="1" dirty="0" smtClean="0"/>
              <a:t>getConnection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Statement stmt = connection.createStatement();</a:t>
            </a:r>
            <a:br>
              <a:rPr lang="en-US" sz="2400" dirty="0"/>
            </a:br>
            <a:r>
              <a:rPr lang="en-US" sz="2400" dirty="0"/>
              <a:t>){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{</a:t>
            </a:r>
            <a:br>
              <a:rPr lang="en-US" sz="2400" dirty="0"/>
            </a:br>
            <a:r>
              <a:rPr lang="en-US" sz="2400" dirty="0"/>
              <a:t>        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stmt.execute(</a:t>
            </a:r>
            <a:r>
              <a:rPr lang="en-US" sz="2400" b="1" dirty="0">
                <a:solidFill>
                  <a:srgbClr val="008000"/>
                </a:solidFill>
              </a:rPr>
              <a:t>"insert into student values(1, 'Petr Petrov')"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connection.commit();</a:t>
            </a:r>
            <a:br>
              <a:rPr lang="en-US" sz="2400" dirty="0"/>
            </a:br>
            <a:r>
              <a:rPr lang="en-US" sz="2400" dirty="0"/>
              <a:t>    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    connection.rollback();</a:t>
            </a:r>
            <a:br>
              <a:rPr lang="en-US" sz="2400" dirty="0"/>
            </a:br>
            <a:r>
              <a:rPr lang="en-US" sz="2400" dirty="0"/>
              <a:t>    }</a:t>
            </a:r>
            <a:br>
              <a:rPr lang="en-US" sz="2400" dirty="0"/>
            </a:br>
            <a:r>
              <a:rPr lang="en-US" sz="2400" dirty="0"/>
              <a:t>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e.printStackTrace();</a:t>
            </a:r>
            <a:br>
              <a:rPr lang="en-US" sz="2400" dirty="0"/>
            </a:br>
            <a:r>
              <a:rPr lang="en-US" sz="2400" dirty="0"/>
              <a:t>}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23506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172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Работа с базами данных в Java </vt:lpstr>
      <vt:lpstr>Основные понятия</vt:lpstr>
      <vt:lpstr>Connection</vt:lpstr>
      <vt:lpstr>Connection</vt:lpstr>
      <vt:lpstr>Statement</vt:lpstr>
      <vt:lpstr>PreparedStatement</vt:lpstr>
      <vt:lpstr>CallableStatement</vt:lpstr>
      <vt:lpstr>ResultSet</vt:lpstr>
      <vt:lpstr>Транзакции</vt:lpstr>
      <vt:lpstr>Пакетное исполнение запросов</vt:lpstr>
      <vt:lpstr>Где используется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Ввод-вывод в Java </dc:title>
  <dc:creator>Gavrilov, Eugene</dc:creator>
  <cp:lastModifiedBy>Vasily Perov</cp:lastModifiedBy>
  <cp:revision>32</cp:revision>
  <dcterms:created xsi:type="dcterms:W3CDTF">2015-10-07T14:47:00Z</dcterms:created>
  <dcterms:modified xsi:type="dcterms:W3CDTF">2018-10-26T08:27:20Z</dcterms:modified>
</cp:coreProperties>
</file>