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C0F34-2310-4C3F-9504-36CB22064A98}" type="datetimeFigureOut">
              <a:rPr lang="ru-RU" smtClean="0"/>
              <a:pPr/>
              <a:t>21.09.2019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C4DA6-72AA-4111-A94B-87F57EF59E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Язык </a:t>
            </a:r>
            <a:r>
              <a:rPr lang="en-US" dirty="0" smtClean="0"/>
              <a:t>SQL</a:t>
            </a:r>
            <a:r>
              <a:rPr lang="ru-RU" dirty="0" smtClean="0"/>
              <a:t> (2)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Декартово произведение (</a:t>
            </a:r>
            <a:r>
              <a:rPr lang="en-US" dirty="0" smtClean="0"/>
              <a:t>CROSS JOIN)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Select * from T1 cross join T2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5153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Внутреннее соединение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284984"/>
            <a:ext cx="8229600" cy="7920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Выбирает строки, удовлетворяющие условию соединения </a:t>
            </a:r>
            <a:endParaRPr lang="fr-FR" sz="2000" dirty="0" smtClean="0"/>
          </a:p>
          <a:p>
            <a:pPr>
              <a:buNone/>
            </a:pPr>
            <a:r>
              <a:rPr lang="fr-FR" sz="2000" dirty="0" smtClean="0"/>
              <a:t>select </a:t>
            </a:r>
            <a:r>
              <a:rPr lang="fr-FR" sz="2000" dirty="0"/>
              <a:t>* from </a:t>
            </a:r>
            <a:r>
              <a:rPr lang="fr-FR" sz="2000" dirty="0" smtClean="0"/>
              <a:t>T1 </a:t>
            </a:r>
            <a:r>
              <a:rPr lang="fr-FR" sz="2000" b="1" dirty="0">
                <a:solidFill>
                  <a:schemeClr val="tx2"/>
                </a:solidFill>
              </a:rPr>
              <a:t>inner join </a:t>
            </a:r>
            <a:r>
              <a:rPr lang="fr-FR" sz="2000" dirty="0" smtClean="0"/>
              <a:t>T2 </a:t>
            </a:r>
            <a:r>
              <a:rPr lang="fr-FR" sz="2000" dirty="0"/>
              <a:t>on </a:t>
            </a:r>
            <a:r>
              <a:rPr lang="fr-FR" sz="2000" dirty="0" smtClean="0"/>
              <a:t>(T1.</a:t>
            </a:r>
            <a:r>
              <a:rPr lang="fr-FR" sz="2000" dirty="0"/>
              <a:t>T1_ID </a:t>
            </a:r>
            <a:r>
              <a:rPr lang="fr-FR" sz="2000" dirty="0" smtClean="0"/>
              <a:t>= T2.</a:t>
            </a:r>
            <a:r>
              <a:rPr lang="fr-FR" sz="2000" dirty="0"/>
              <a:t>T2_ID</a:t>
            </a:r>
            <a:r>
              <a:rPr lang="fr-FR" sz="2000" dirty="0" smtClean="0"/>
              <a:t>);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697" y="1772816"/>
            <a:ext cx="84867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51520" y="4581128"/>
          <a:ext cx="3024336" cy="109728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512168"/>
                <a:gridCol w="1512168"/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T1_ID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T2_ID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Левое</a:t>
            </a:r>
            <a:r>
              <a:rPr lang="en-US" dirty="0" smtClean="0"/>
              <a:t>/</a:t>
            </a:r>
            <a:r>
              <a:rPr lang="ru-RU" dirty="0" smtClean="0"/>
              <a:t>правое внешнее соединение</a:t>
            </a:r>
            <a:endParaRPr lang="ru-R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79512" y="2616120"/>
            <a:ext cx="6264696" cy="668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000" dirty="0" smtClean="0"/>
              <a:t>Соединяет строки, удовлетворяющие условию + оставшиеся строки слева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 * from T1 </a:t>
            </a:r>
            <a:r>
              <a:rPr lang="en-US" sz="2000" b="1" dirty="0" smtClean="0">
                <a:solidFill>
                  <a:schemeClr val="tx2"/>
                </a:solidFill>
              </a:rPr>
              <a:t>left outer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join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T2 on (T1.T1_ID = T2.T2_ID);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84867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84867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79512" y="5445224"/>
            <a:ext cx="6192688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000" dirty="0" smtClean="0"/>
              <a:t>Соединяет строки, удовлетворяющие условию + оставшиеся строки справа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 * from T1 </a:t>
            </a:r>
            <a:r>
              <a:rPr lang="en-US" sz="2000" b="1" dirty="0" smtClean="0">
                <a:solidFill>
                  <a:schemeClr val="tx2"/>
                </a:solidFill>
              </a:rPr>
              <a:t>right outer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join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T2 on (T1.T1_ID = T2.T2_ID);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516216" y="2636912"/>
          <a:ext cx="2304256" cy="956896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152128"/>
                <a:gridCol w="1152128"/>
              </a:tblGrid>
              <a:tr h="216024">
                <a:tc>
                  <a:txBody>
                    <a:bodyPr/>
                    <a:lstStyle/>
                    <a:p>
                      <a:r>
                        <a:rPr lang="en-GB" sz="1050" dirty="0"/>
                        <a:t>T1_ID</a:t>
                      </a:r>
                    </a:p>
                  </a:txBody>
                  <a:tcPr marL="79204" marR="79204" marT="39602" marB="39602" anchor="ctr"/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T2_ID</a:t>
                      </a:r>
                    </a:p>
                  </a:txBody>
                  <a:tcPr marL="79204" marR="79204" marT="39602" marB="39602" anchor="ctr"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1050"/>
                        <a:t>2</a:t>
                      </a:r>
                    </a:p>
                  </a:txBody>
                  <a:tcPr marL="79204" marR="79204" marT="39602" marB="39602" anchor="ctr"/>
                </a:tc>
                <a:tc>
                  <a:txBody>
                    <a:bodyPr/>
                    <a:lstStyle/>
                    <a:p>
                      <a:r>
                        <a:rPr lang="ru-RU" sz="1050"/>
                        <a:t>2</a:t>
                      </a:r>
                    </a:p>
                  </a:txBody>
                  <a:tcPr marL="79204" marR="79204" marT="39602" marB="39602" anchor="ctr"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1050" dirty="0"/>
                        <a:t>3</a:t>
                      </a:r>
                    </a:p>
                  </a:txBody>
                  <a:tcPr marL="79204" marR="79204" marT="39602" marB="39602" anchor="ctr"/>
                </a:tc>
                <a:tc>
                  <a:txBody>
                    <a:bodyPr/>
                    <a:lstStyle/>
                    <a:p>
                      <a:r>
                        <a:rPr lang="ru-RU" sz="1050"/>
                        <a:t>3</a:t>
                      </a:r>
                    </a:p>
                  </a:txBody>
                  <a:tcPr marL="79204" marR="79204" marT="39602" marB="39602" anchor="ctr"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1050"/>
                        <a:t>1</a:t>
                      </a:r>
                    </a:p>
                  </a:txBody>
                  <a:tcPr marL="79204" marR="79204" marT="39602" marB="39602" anchor="ctr"/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NULL</a:t>
                      </a:r>
                    </a:p>
                  </a:txBody>
                  <a:tcPr marL="79204" marR="79204" marT="39602" marB="39602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444208" y="5517232"/>
          <a:ext cx="2376264" cy="100584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188132"/>
                <a:gridCol w="1188132"/>
              </a:tblGrid>
              <a:tr h="0">
                <a:tc>
                  <a:txBody>
                    <a:bodyPr/>
                    <a:lstStyle/>
                    <a:p>
                      <a:r>
                        <a:rPr lang="en-GB" sz="1050" dirty="0"/>
                        <a:t>T1_ID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T2_ID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5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050" dirty="0"/>
                        <a:t>2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5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050" dirty="0"/>
                        <a:t>3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50"/>
                        <a:t>NULL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050" dirty="0"/>
                        <a:t>4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179512" y="3789040"/>
            <a:ext cx="871296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Полное внешнее соединение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4867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23528" y="328498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Соединяет строки, удовлетворяющие условию + оставшиеся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строки справа и слева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 * from T1 </a:t>
            </a:r>
            <a:r>
              <a:rPr lang="en-US" sz="2000" b="1" noProof="0" dirty="0" smtClean="0">
                <a:solidFill>
                  <a:schemeClr val="tx2"/>
                </a:solidFill>
              </a:rPr>
              <a:t>full </a:t>
            </a:r>
            <a:r>
              <a:rPr lang="en-US" sz="2000" b="1" dirty="0" smtClean="0">
                <a:solidFill>
                  <a:schemeClr val="tx2"/>
                </a:solidFill>
              </a:rPr>
              <a:t>outer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join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T2 on (T1.T1_ID = T2.T2_ID);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95536" y="4221088"/>
          <a:ext cx="3384376" cy="1828800"/>
        </p:xfrm>
        <a:graphic>
          <a:graphicData uri="http://schemas.openxmlformats.org/drawingml/2006/table">
            <a:tbl>
              <a:tblPr firstRow="1">
                <a:tableStyleId>{3C2FFA5D-87B4-456A-9821-1D502468CF0F}</a:tableStyleId>
              </a:tblPr>
              <a:tblGrid>
                <a:gridCol w="1692188"/>
                <a:gridCol w="1692188"/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T1_ID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T2_ID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3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/>
                        <a:t>NULL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/>
                        <a:t>4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NULL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Есть 2 таблицы</a:t>
            </a:r>
            <a:r>
              <a:rPr lang="en-US" sz="1800" dirty="0" smtClean="0"/>
              <a:t>: </a:t>
            </a:r>
            <a:endParaRPr lang="ru-RU" sz="1800" dirty="0" smtClean="0"/>
          </a:p>
          <a:p>
            <a:r>
              <a:rPr lang="en-US" sz="1800" dirty="0" smtClean="0"/>
              <a:t>STUDENT_NEW: </a:t>
            </a:r>
            <a:r>
              <a:rPr lang="ru-RU" sz="1800" dirty="0" smtClean="0"/>
              <a:t>студенты в приемной комиссии, поступившие в 2019 году </a:t>
            </a:r>
          </a:p>
          <a:p>
            <a:r>
              <a:rPr lang="en-US" sz="1800" dirty="0" smtClean="0"/>
              <a:t>STUDENT_ACCOUNT: </a:t>
            </a:r>
            <a:r>
              <a:rPr lang="ru-RU" sz="1800" dirty="0" smtClean="0"/>
              <a:t>аккаунты студентов для доступа в интернет</a:t>
            </a:r>
          </a:p>
          <a:p>
            <a:pPr>
              <a:buNone/>
            </a:pPr>
            <a:r>
              <a:rPr lang="ru-RU" sz="1800" dirty="0" smtClean="0"/>
              <a:t>В обеих таблицах есть номер студенческого билета</a:t>
            </a:r>
            <a:r>
              <a:rPr lang="en-US" sz="1800" dirty="0" smtClean="0"/>
              <a:t> STUD_ID</a:t>
            </a:r>
            <a:endParaRPr lang="ru-RU" sz="1800" dirty="0" smtClean="0"/>
          </a:p>
          <a:p>
            <a:pPr marL="514350" indent="-514350">
              <a:buNone/>
            </a:pPr>
            <a:endParaRPr lang="ru-RU" sz="2000" dirty="0" smtClean="0"/>
          </a:p>
          <a:p>
            <a:pPr marL="514350" indent="-514350">
              <a:buNone/>
            </a:pPr>
            <a:r>
              <a:rPr lang="ru-RU" sz="2400" b="1" dirty="0" smtClean="0"/>
              <a:t>Напишите запросы</a:t>
            </a:r>
            <a:r>
              <a:rPr lang="en-US" sz="2400" b="1" dirty="0" smtClean="0"/>
              <a:t>:</a:t>
            </a:r>
            <a:endParaRPr lang="ru-RU" sz="2400" b="1" dirty="0" smtClean="0"/>
          </a:p>
          <a:p>
            <a:pPr marL="514350" indent="-514350">
              <a:buAutoNum type="arabicPeriod"/>
            </a:pPr>
            <a:r>
              <a:rPr lang="ru-RU" sz="2000" dirty="0" smtClean="0"/>
              <a:t>Выбрать всех студентов</a:t>
            </a:r>
            <a:r>
              <a:rPr lang="en-US" sz="2000" dirty="0" smtClean="0"/>
              <a:t> </a:t>
            </a:r>
            <a:r>
              <a:rPr lang="ru-RU" sz="2000" dirty="0" smtClean="0"/>
              <a:t>и их интернет аккаунты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Выбрать все интернет аккаунты с фамилией студента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Выбрать всех студентов с интернет аккаунтами</a:t>
            </a:r>
          </a:p>
          <a:p>
            <a:pPr marL="514350" indent="-514350">
              <a:buAutoNum type="arabicPeriod"/>
            </a:pPr>
            <a:r>
              <a:rPr lang="ru-RU" sz="2000" dirty="0" smtClean="0"/>
              <a:t>Выбрать всех студентов без аккаунтов и все аккаунты, не ассоциированные со студентом, поступившим в 2019 году (одним запросом)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Операции с множеством строк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3"/>
            <a:ext cx="5554960" cy="15841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Объединение</a:t>
            </a:r>
            <a:r>
              <a:rPr lang="en-US" dirty="0" smtClean="0"/>
              <a:t> </a:t>
            </a:r>
            <a:r>
              <a:rPr lang="ru-RU" dirty="0" smtClean="0"/>
              <a:t>множеств строк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SELECT * from T1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UNION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Select * from T2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484784"/>
            <a:ext cx="21621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31840" y="2132856"/>
            <a:ext cx="23903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UNION ALL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T2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3284984"/>
            <a:ext cx="5554960" cy="1584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Вычитание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множеств строк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SELECT * from T1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MINUS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Select * from T2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356992"/>
            <a:ext cx="21621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67544" y="5085184"/>
            <a:ext cx="5554960" cy="1584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noProof="0" dirty="0" smtClean="0"/>
              <a:t>Пересечение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множеств строк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SELECT * from T1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INTERSECT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Select * from T2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5229200"/>
            <a:ext cx="21621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Таблица </a:t>
            </a:r>
            <a:r>
              <a:rPr lang="en-US" dirty="0" smtClean="0"/>
              <a:t>T1 </a:t>
            </a:r>
            <a:r>
              <a:rPr lang="ru-RU" dirty="0" smtClean="0"/>
              <a:t>содержит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dirty="0" smtClean="0"/>
              <a:t> </a:t>
            </a:r>
            <a:r>
              <a:rPr lang="ru-RU" dirty="0" smtClean="0"/>
              <a:t>строк, Т2 –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M</a:t>
            </a:r>
            <a:r>
              <a:rPr lang="en-US" i="1" dirty="0" smtClean="0"/>
              <a:t> </a:t>
            </a:r>
            <a:r>
              <a:rPr lang="ru-RU" dirty="0" smtClean="0"/>
              <a:t>строк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Оцените кол-во строк, возвращаемых запросами и расположите запросы в порядке возрастания возможного кол-ва строк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 UNION ALL T2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 UNION T2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 CROSS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JOIN 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T2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 INNER JOIN T2 ON (…)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 LEFT OUTER JOIN T2 ON (…)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 RIGHT OUTER JOIN T2 ON (…)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 FULL OUTER JOIN T2 ON (…)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 MINUS T2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* from T1 INTERSECT T2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Скрипты примеров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GB" dirty="0" smtClean="0">
                <a:latin typeface="Courier New" pitchFamily="49" charset="0"/>
                <a:cs typeface="Courier New" pitchFamily="49" charset="0"/>
              </a:rPr>
              <a:t>	create table T1(T1_ID INTEGER);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create table T2(T2_ID INTEGER);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insert into T1 values (1);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insert into T1 values (2);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insert into T1 values (3);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insert into T2 values (2);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insert into T2 values (3);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insert into T2 values (4);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T1;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T2;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T1 cross join T2;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T1 inner join T2 on (T1.T1_ID = T2.T2_ID);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T1 left outer join T2 on (T1.T1_ID = T2.T2_ID);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T1 right outer join T2 on (T1.T1_ID = T2.T2_ID);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T1 full outer join T2 on (T1.T1_ID = T2.T2_ID);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T1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UNION ALL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T2;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T1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MINUS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T2;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T1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INTERSECT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r>
              <a:rPr lang="en-GB" dirty="0" smtClean="0">
                <a:latin typeface="Courier New" pitchFamily="49" charset="0"/>
                <a:cs typeface="Courier New" pitchFamily="49" charset="0"/>
              </a:rPr>
              <a:t>Select * from T2</a:t>
            </a:r>
            <a:br>
              <a:rPr lang="en-GB" dirty="0" smtClean="0">
                <a:latin typeface="Courier New" pitchFamily="49" charset="0"/>
                <a:cs typeface="Courier New" pitchFamily="49" charset="0"/>
              </a:rPr>
            </a:b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379</Words>
  <Application>Microsoft Office PowerPoint</Application>
  <PresentationFormat>Экран (4:3)</PresentationFormat>
  <Paragraphs>92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Язык SQL (2)</vt:lpstr>
      <vt:lpstr>Декартово произведение (CROSS JOIN)</vt:lpstr>
      <vt:lpstr>Внутреннее соединение</vt:lpstr>
      <vt:lpstr>Левое/правое внешнее соединение</vt:lpstr>
      <vt:lpstr>Полное внешнее соединение</vt:lpstr>
      <vt:lpstr>Задача 1</vt:lpstr>
      <vt:lpstr>Операции с множеством строк</vt:lpstr>
      <vt:lpstr>Задача 2</vt:lpstr>
      <vt:lpstr>Скрипты примеров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Eugene</dc:creator>
  <cp:lastModifiedBy>Windows User</cp:lastModifiedBy>
  <cp:revision>18</cp:revision>
  <dcterms:created xsi:type="dcterms:W3CDTF">2019-09-20T20:45:54Z</dcterms:created>
  <dcterms:modified xsi:type="dcterms:W3CDTF">2019-09-21T08:18:15Z</dcterms:modified>
</cp:coreProperties>
</file>