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85" r:id="rId4"/>
    <p:sldId id="286" r:id="rId5"/>
    <p:sldId id="287" r:id="rId6"/>
    <p:sldId id="288" r:id="rId7"/>
    <p:sldId id="27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2A8A78-337D-40B5-BF71-9229E4A5B185}">
      <dgm:prSet phldrT="[Text]" custT="1"/>
      <dgm:spPr/>
      <dgm:t>
        <a:bodyPr/>
        <a:lstStyle/>
        <a:p>
          <a:r>
            <a:rPr lang="ru-RU" sz="1200" dirty="0" smtClean="0"/>
            <a:t>По значению</a:t>
          </a:r>
          <a:endParaRPr lang="ru-RU" sz="1200" dirty="0"/>
        </a:p>
      </dgm:t>
    </dgm:pt>
    <dgm:pt modelId="{7CC34309-D0CE-4D2F-9588-CF707152B5BC}" type="parTrans" cxnId="{BAFE4A47-C4D3-4E15-B9F9-8024E4F98B57}">
      <dgm:prSet/>
      <dgm:spPr/>
      <dgm:t>
        <a:bodyPr/>
        <a:lstStyle/>
        <a:p>
          <a:endParaRPr lang="ru-RU" sz="1200"/>
        </a:p>
      </dgm:t>
    </dgm:pt>
    <dgm:pt modelId="{915EC3A3-B047-4756-8439-F1B1BB667B00}" type="sibTrans" cxnId="{BAFE4A47-C4D3-4E15-B9F9-8024E4F98B57}">
      <dgm:prSet/>
      <dgm:spPr/>
      <dgm:t>
        <a:bodyPr/>
        <a:lstStyle/>
        <a:p>
          <a:endParaRPr lang="ru-RU" sz="1200"/>
        </a:p>
      </dgm:t>
    </dgm:pt>
    <dgm:pt modelId="{5FEE684F-FD4E-4AD0-A00A-0A078A10915D}">
      <dgm:prSet phldrT="[Text]" custT="1"/>
      <dgm:spPr/>
      <dgm:t>
        <a:bodyPr/>
        <a:lstStyle/>
        <a:p>
          <a:r>
            <a:rPr lang="ru-RU" sz="1200" dirty="0" smtClean="0"/>
            <a:t>По типу</a:t>
          </a:r>
          <a:endParaRPr lang="ru-RU" sz="1200" dirty="0"/>
        </a:p>
      </dgm:t>
    </dgm:pt>
    <dgm:pt modelId="{A8DD32E7-D6DA-4292-A31B-97EF6447BCE1}" type="parTrans" cxnId="{ACA2C0E7-8193-465B-8066-77315BDE1C25}">
      <dgm:prSet/>
      <dgm:spPr/>
      <dgm:t>
        <a:bodyPr/>
        <a:lstStyle/>
        <a:p>
          <a:endParaRPr lang="ru-RU"/>
        </a:p>
      </dgm:t>
    </dgm:pt>
    <dgm:pt modelId="{11F0245C-1318-497A-9F63-6C103AEB3C3B}" type="sibTrans" cxnId="{ACA2C0E7-8193-465B-8066-77315BDE1C25}">
      <dgm:prSet/>
      <dgm:spPr/>
      <dgm:t>
        <a:bodyPr/>
        <a:lstStyle/>
        <a:p>
          <a:endParaRPr lang="ru-RU"/>
        </a:p>
      </dgm:t>
    </dgm:pt>
    <dgm:pt modelId="{DB77DFDD-A316-4DF7-B6EE-4F1037760B9F}">
      <dgm:prSet phldrT="[Text]" custT="1"/>
      <dgm:spPr/>
      <dgm:t>
        <a:bodyPr/>
        <a:lstStyle/>
        <a:p>
          <a:r>
            <a:rPr lang="ru-RU" sz="1200" dirty="0" smtClean="0"/>
            <a:t>По коллекции (по </a:t>
          </a:r>
          <a:r>
            <a:rPr lang="ru-RU" sz="1200" dirty="0" smtClean="0"/>
            <a:t>конструктору)</a:t>
          </a:r>
          <a:endParaRPr lang="ru-RU" sz="1200" dirty="0"/>
        </a:p>
      </dgm:t>
    </dgm:pt>
    <dgm:pt modelId="{65509610-A7EA-42B2-B6C6-78A9A083B02F}" type="parTrans" cxnId="{A9EBF3EE-3586-4C98-A6CE-389827B51A47}">
      <dgm:prSet/>
      <dgm:spPr/>
      <dgm:t>
        <a:bodyPr/>
        <a:lstStyle/>
        <a:p>
          <a:endParaRPr lang="ru-RU"/>
        </a:p>
      </dgm:t>
    </dgm:pt>
    <dgm:pt modelId="{32642DDD-3ED5-4752-BE75-08216B96C237}" type="sibTrans" cxnId="{A9EBF3EE-3586-4C98-A6CE-389827B51A47}">
      <dgm:prSet/>
      <dgm:spPr/>
      <dgm:t>
        <a:bodyPr/>
        <a:lstStyle/>
        <a:p>
          <a:endParaRPr lang="ru-RU"/>
        </a:p>
      </dgm:t>
    </dgm:pt>
    <dgm:pt modelId="{B3776537-70DF-47BD-BBEA-94ED688F622C}">
      <dgm:prSet phldrT="[Text]" custT="1"/>
      <dgm:spPr/>
      <dgm:t>
        <a:bodyPr/>
        <a:lstStyle/>
        <a:p>
          <a:r>
            <a:rPr lang="ru-RU" sz="1200" dirty="0" smtClean="0"/>
            <a:t>По </a:t>
          </a:r>
          <a:r>
            <a:rPr lang="ru-RU" sz="1200" dirty="0" smtClean="0"/>
            <a:t>кортежу</a:t>
          </a:r>
          <a:endParaRPr lang="ru-RU" sz="1200" dirty="0"/>
        </a:p>
      </dgm:t>
    </dgm:pt>
    <dgm:pt modelId="{C9C3DA8D-1D53-467D-9BD8-3F5CDAE1A2EB}" type="parTrans" cxnId="{2EA16C08-CFB5-4CD1-B361-0D90ED1DFA69}">
      <dgm:prSet/>
      <dgm:spPr/>
      <dgm:t>
        <a:bodyPr/>
        <a:lstStyle/>
        <a:p>
          <a:endParaRPr lang="ru-RU"/>
        </a:p>
      </dgm:t>
    </dgm:pt>
    <dgm:pt modelId="{8C79D3EC-B6F0-4589-B7E3-11B8B800F167}" type="sibTrans" cxnId="{2EA16C08-CFB5-4CD1-B361-0D90ED1DFA69}">
      <dgm:prSet/>
      <dgm:spPr/>
      <dgm:t>
        <a:bodyPr/>
        <a:lstStyle/>
        <a:p>
          <a:endParaRPr lang="ru-RU"/>
        </a:p>
      </dgm:t>
    </dgm:pt>
    <dgm:pt modelId="{8E1D83EF-0E1F-4218-A9D3-56A9A89920E2}">
      <dgm:prSet phldrT="[Text]" custT="1"/>
      <dgm:spPr/>
      <dgm:t>
        <a:bodyPr/>
        <a:lstStyle/>
        <a:p>
          <a:r>
            <a:rPr lang="ru-RU" sz="1200" dirty="0" smtClean="0"/>
            <a:t>По </a:t>
          </a:r>
          <a:r>
            <a:rPr lang="en-US" sz="1200" dirty="0" smtClean="0"/>
            <a:t>case </a:t>
          </a:r>
          <a:r>
            <a:rPr lang="ru-RU" sz="1200" dirty="0" smtClean="0"/>
            <a:t>классу (по конструктору)</a:t>
          </a:r>
          <a:endParaRPr lang="ru-RU" sz="1200" dirty="0"/>
        </a:p>
      </dgm:t>
    </dgm:pt>
    <dgm:pt modelId="{D39C1520-6FA8-427B-B219-6294B399ECE5}" type="parTrans" cxnId="{ED290D89-7910-43BA-BB90-5B6B490CDF65}">
      <dgm:prSet/>
      <dgm:spPr/>
      <dgm:t>
        <a:bodyPr/>
        <a:lstStyle/>
        <a:p>
          <a:endParaRPr lang="ru-RU"/>
        </a:p>
      </dgm:t>
    </dgm:pt>
    <dgm:pt modelId="{8AFD9AA7-C23D-4B49-91D0-2786E1E12E69}" type="sibTrans" cxnId="{ED290D89-7910-43BA-BB90-5B6B490CDF65}">
      <dgm:prSet/>
      <dgm:spPr/>
      <dgm:t>
        <a:bodyPr/>
        <a:lstStyle/>
        <a:p>
          <a:endParaRPr lang="ru-RU"/>
        </a:p>
      </dgm:t>
    </dgm:pt>
    <dgm:pt modelId="{0161827C-6D97-4424-9CE5-B3A0266292EF}">
      <dgm:prSet phldrT="[Text]" custT="1"/>
      <dgm:spPr/>
      <dgm:t>
        <a:bodyPr/>
        <a:lstStyle/>
        <a:p>
          <a:r>
            <a:rPr lang="ru-RU" sz="1200" dirty="0" smtClean="0"/>
            <a:t>По регулярным выражениям</a:t>
          </a:r>
          <a:endParaRPr lang="ru-RU" sz="1200" dirty="0"/>
        </a:p>
      </dgm:t>
    </dgm:pt>
    <dgm:pt modelId="{21C67241-90ED-447F-B0D6-231DB07B1FEA}" type="parTrans" cxnId="{B257C33B-2DB5-4A38-AF6A-D091F8CB565B}">
      <dgm:prSet/>
      <dgm:spPr/>
      <dgm:t>
        <a:bodyPr/>
        <a:lstStyle/>
        <a:p>
          <a:endParaRPr lang="ru-RU"/>
        </a:p>
      </dgm:t>
    </dgm:pt>
    <dgm:pt modelId="{D4CA4076-67AC-4B13-82F0-FCD938810F5C}" type="sibTrans" cxnId="{B257C33B-2DB5-4A38-AF6A-D091F8CB565B}">
      <dgm:prSet/>
      <dgm:spPr/>
      <dgm:t>
        <a:bodyPr/>
        <a:lstStyle/>
        <a:p>
          <a:endParaRPr lang="ru-RU"/>
        </a:p>
      </dgm:t>
    </dgm:pt>
    <dgm:pt modelId="{378EAF84-8992-4269-B75F-C15C05AFCFED}">
      <dgm:prSet phldrT="[Text]" custT="1"/>
      <dgm:spPr/>
      <dgm:t>
        <a:bodyPr/>
        <a:lstStyle/>
        <a:p>
          <a:r>
            <a:rPr lang="en-US" sz="1200" b="1" dirty="0" smtClean="0"/>
            <a:t>case "hello“ =&gt; "saying hello"</a:t>
          </a:r>
          <a:endParaRPr lang="ru-RU" sz="1200" dirty="0"/>
        </a:p>
      </dgm:t>
    </dgm:pt>
    <dgm:pt modelId="{456A9248-9446-4088-A8AB-32ECA85FA85D}" type="parTrans" cxnId="{80EBCF2E-3CAD-4F8F-8AAA-187BD363A729}">
      <dgm:prSet/>
      <dgm:spPr/>
      <dgm:t>
        <a:bodyPr/>
        <a:lstStyle/>
        <a:p>
          <a:endParaRPr lang="ru-RU"/>
        </a:p>
      </dgm:t>
    </dgm:pt>
    <dgm:pt modelId="{53988711-EDAF-4571-909F-99527BC1DDC6}" type="sibTrans" cxnId="{80EBCF2E-3CAD-4F8F-8AAA-187BD363A729}">
      <dgm:prSet/>
      <dgm:spPr/>
      <dgm:t>
        <a:bodyPr/>
        <a:lstStyle/>
        <a:p>
          <a:endParaRPr lang="ru-RU"/>
        </a:p>
      </dgm:t>
    </dgm:pt>
    <dgm:pt modelId="{D81A1103-E5DA-46C9-80FD-8D902BC3EB68}">
      <dgm:prSet phldrT="[Text]" custT="1"/>
      <dgm:spPr/>
      <dgm:t>
        <a:bodyPr/>
        <a:lstStyle/>
        <a:p>
          <a:r>
            <a:rPr lang="en-US" sz="1200" b="1" dirty="0" smtClean="0"/>
            <a:t>case </a:t>
          </a:r>
          <a:r>
            <a:rPr lang="en-US" sz="1200" dirty="0" smtClean="0"/>
            <a:t>42 =&gt; </a:t>
          </a:r>
          <a:r>
            <a:rPr lang="en-US" sz="1200" b="1" dirty="0" smtClean="0"/>
            <a:t>"just 42“</a:t>
          </a:r>
          <a:endParaRPr lang="ru-RU" sz="1200" dirty="0"/>
        </a:p>
      </dgm:t>
    </dgm:pt>
    <dgm:pt modelId="{A64ADCE8-1E0A-4B24-9D47-0F628A34B09D}" type="parTrans" cxnId="{78687AD3-940D-4EFD-A157-3F516E25213F}">
      <dgm:prSet/>
      <dgm:spPr/>
      <dgm:t>
        <a:bodyPr/>
        <a:lstStyle/>
        <a:p>
          <a:endParaRPr lang="ru-RU"/>
        </a:p>
      </dgm:t>
    </dgm:pt>
    <dgm:pt modelId="{BF5F4FF9-B9EE-41C5-9A56-D260F5529762}" type="sibTrans" cxnId="{78687AD3-940D-4EFD-A157-3F516E25213F}">
      <dgm:prSet/>
      <dgm:spPr/>
      <dgm:t>
        <a:bodyPr/>
        <a:lstStyle/>
        <a:p>
          <a:endParaRPr lang="ru-RU"/>
        </a:p>
      </dgm:t>
    </dgm:pt>
    <dgm:pt modelId="{B8223BE2-AAEA-4B5B-85AA-AD6A0D03C903}">
      <dgm:prSet phldrT="[Text]" custT="1"/>
      <dgm:spPr/>
      <dgm:t>
        <a:bodyPr/>
        <a:lstStyle/>
        <a:p>
          <a:r>
            <a:rPr lang="en-US" sz="1200" b="1" dirty="0" smtClean="0"/>
            <a:t>case s:</a:t>
          </a:r>
          <a:r>
            <a:rPr lang="en-US" sz="1200" dirty="0" smtClean="0"/>
            <a:t>String =&gt; </a:t>
          </a:r>
          <a:r>
            <a:rPr lang="en-US" sz="1200" dirty="0" err="1" smtClean="0"/>
            <a:t>s.toUpperCase</a:t>
          </a:r>
          <a:r>
            <a:rPr lang="en-US" sz="1200" dirty="0" smtClean="0"/>
            <a:t>()</a:t>
          </a:r>
          <a:endParaRPr lang="ru-RU" sz="1200" dirty="0"/>
        </a:p>
      </dgm:t>
    </dgm:pt>
    <dgm:pt modelId="{8ABB5029-CB06-4D06-91D2-E22EFE5F79EE}" type="parTrans" cxnId="{1F6C6D52-7B34-4673-A86A-9D6E4940D6D4}">
      <dgm:prSet/>
      <dgm:spPr/>
      <dgm:t>
        <a:bodyPr/>
        <a:lstStyle/>
        <a:p>
          <a:endParaRPr lang="ru-RU"/>
        </a:p>
      </dgm:t>
    </dgm:pt>
    <dgm:pt modelId="{F160E66F-8A44-43E0-8710-CBD8CBEF6E64}" type="sibTrans" cxnId="{1F6C6D52-7B34-4673-A86A-9D6E4940D6D4}">
      <dgm:prSet/>
      <dgm:spPr/>
      <dgm:t>
        <a:bodyPr/>
        <a:lstStyle/>
        <a:p>
          <a:endParaRPr lang="ru-RU"/>
        </a:p>
      </dgm:t>
    </dgm:pt>
    <dgm:pt modelId="{20D78D50-4451-41C9-85EE-0828517C1F59}">
      <dgm:prSet phldrT="[Text]" custT="1"/>
      <dgm:spPr/>
      <dgm:t>
        <a:bodyPr/>
        <a:lstStyle/>
        <a:p>
          <a:r>
            <a:rPr lang="en-US" sz="1200" b="1" dirty="0" smtClean="0"/>
            <a:t>case List(_, </a:t>
          </a:r>
          <a:r>
            <a:rPr lang="en-US" sz="1200" dirty="0" smtClean="0"/>
            <a:t>3, _, 5, _*) =&gt; </a:t>
          </a:r>
          <a:r>
            <a:rPr lang="en-US" sz="1200" b="1" dirty="0" smtClean="0"/>
            <a:t>"Second is 3, Fourth is 5"</a:t>
          </a:r>
          <a:endParaRPr lang="ru-RU" sz="1200" dirty="0"/>
        </a:p>
      </dgm:t>
    </dgm:pt>
    <dgm:pt modelId="{E59027CD-E43F-4912-9638-F26245135E85}" type="parTrans" cxnId="{D6250CF2-A7DF-4712-902D-D5ACC3C22779}">
      <dgm:prSet/>
      <dgm:spPr/>
      <dgm:t>
        <a:bodyPr/>
        <a:lstStyle/>
        <a:p>
          <a:endParaRPr lang="ru-RU"/>
        </a:p>
      </dgm:t>
    </dgm:pt>
    <dgm:pt modelId="{9E29D70D-1DD1-47D3-8C15-8FB497639E5F}" type="sibTrans" cxnId="{D6250CF2-A7DF-4712-902D-D5ACC3C22779}">
      <dgm:prSet/>
      <dgm:spPr/>
      <dgm:t>
        <a:bodyPr/>
        <a:lstStyle/>
        <a:p>
          <a:endParaRPr lang="ru-RU"/>
        </a:p>
      </dgm:t>
    </dgm:pt>
    <dgm:pt modelId="{10149CED-2B70-4D38-B431-3E0085585509}">
      <dgm:prSet phldrT="[Text]" custT="1"/>
      <dgm:spPr/>
      <dgm:t>
        <a:bodyPr/>
        <a:lstStyle/>
        <a:p>
          <a:r>
            <a:rPr lang="en-US" sz="1200" b="1" dirty="0" smtClean="0"/>
            <a:t>case</a:t>
          </a:r>
          <a:r>
            <a:rPr lang="en-US" sz="1200" dirty="0" smtClean="0"/>
            <a:t> x::y::z::</a:t>
          </a:r>
          <a:r>
            <a:rPr lang="en-US" sz="1200" b="1" dirty="0" smtClean="0"/>
            <a:t>Nil</a:t>
          </a:r>
          <a:r>
            <a:rPr lang="en-US" sz="1200" dirty="0" smtClean="0"/>
            <a:t> =&gt; </a:t>
          </a:r>
          <a:r>
            <a:rPr lang="en-US" sz="1200" dirty="0" err="1" smtClean="0"/>
            <a:t>x+y+z</a:t>
          </a:r>
          <a:endParaRPr lang="ru-RU" sz="1200" dirty="0"/>
        </a:p>
      </dgm:t>
    </dgm:pt>
    <dgm:pt modelId="{A29CFFDE-DB22-43AF-A831-7ED8816021CF}" type="parTrans" cxnId="{047FE994-6F49-472F-98A1-55DBC74F9538}">
      <dgm:prSet/>
      <dgm:spPr/>
      <dgm:t>
        <a:bodyPr/>
        <a:lstStyle/>
        <a:p>
          <a:endParaRPr lang="ru-RU"/>
        </a:p>
      </dgm:t>
    </dgm:pt>
    <dgm:pt modelId="{7FF3E428-C6BD-47C1-8167-199E767A2853}" type="sibTrans" cxnId="{047FE994-6F49-472F-98A1-55DBC74F9538}">
      <dgm:prSet/>
      <dgm:spPr/>
      <dgm:t>
        <a:bodyPr/>
        <a:lstStyle/>
        <a:p>
          <a:endParaRPr lang="ru-RU"/>
        </a:p>
      </dgm:t>
    </dgm:pt>
    <dgm:pt modelId="{18E57E5E-414F-451E-AA9E-FA8EB08FC1C8}">
      <dgm:prSet phldrT="[Text]" custT="1"/>
      <dgm:spPr/>
      <dgm:t>
        <a:bodyPr/>
        <a:lstStyle/>
        <a:p>
          <a:r>
            <a:rPr lang="en-US" sz="1200" b="1" dirty="0" smtClean="0"/>
            <a:t>case </a:t>
          </a:r>
          <a:r>
            <a:rPr lang="en-US" sz="1200" dirty="0" smtClean="0"/>
            <a:t>(first, second: </a:t>
          </a:r>
          <a:r>
            <a:rPr lang="en-US" sz="1200" dirty="0" err="1" smtClean="0"/>
            <a:t>Int</a:t>
          </a:r>
          <a:r>
            <a:rPr lang="en-US" sz="1200" dirty="0" smtClean="0"/>
            <a:t>, _) =&gt; </a:t>
          </a:r>
          <a:r>
            <a:rPr lang="en-US" sz="1200" b="1" dirty="0" err="1" smtClean="0"/>
            <a:t>Seq</a:t>
          </a:r>
          <a:r>
            <a:rPr lang="en-US" sz="1200" dirty="0" smtClean="0"/>
            <a:t>(first, second)</a:t>
          </a:r>
          <a:endParaRPr lang="ru-RU" sz="1200" dirty="0"/>
        </a:p>
      </dgm:t>
    </dgm:pt>
    <dgm:pt modelId="{611DFC9D-DCA3-4239-B6F7-17FD65DAE68F}" type="parTrans" cxnId="{D194C2BD-7E89-4334-B9CE-55E038F5704C}">
      <dgm:prSet/>
      <dgm:spPr/>
      <dgm:t>
        <a:bodyPr/>
        <a:lstStyle/>
        <a:p>
          <a:endParaRPr lang="ru-RU"/>
        </a:p>
      </dgm:t>
    </dgm:pt>
    <dgm:pt modelId="{C5B602EA-3F1A-4AB1-8E52-650822026A3A}" type="sibTrans" cxnId="{D194C2BD-7E89-4334-B9CE-55E038F5704C}">
      <dgm:prSet/>
      <dgm:spPr/>
      <dgm:t>
        <a:bodyPr/>
        <a:lstStyle/>
        <a:p>
          <a:endParaRPr lang="ru-RU"/>
        </a:p>
      </dgm:t>
    </dgm:pt>
    <dgm:pt modelId="{BB4F4D00-FC0D-44F3-B03B-5059D597D77A}">
      <dgm:prSet phldrT="[Text]" custT="1"/>
      <dgm:spPr/>
      <dgm:t>
        <a:bodyPr/>
        <a:lstStyle/>
        <a:p>
          <a:r>
            <a:rPr lang="en-US" sz="1200" b="1" dirty="0" smtClean="0"/>
            <a:t>case Array</a:t>
          </a:r>
          <a:r>
            <a:rPr lang="en-US" sz="1200" dirty="0" smtClean="0"/>
            <a:t>(</a:t>
          </a:r>
          <a:r>
            <a:rPr lang="en-US" sz="1200" dirty="0" err="1" smtClean="0"/>
            <a:t>a,b,c</a:t>
          </a:r>
          <a:r>
            <a:rPr lang="en-US" sz="1200" dirty="0" smtClean="0"/>
            <a:t>) =&gt; (a, b, c)</a:t>
          </a:r>
          <a:endParaRPr lang="ru-RU" sz="1200" dirty="0"/>
        </a:p>
      </dgm:t>
    </dgm:pt>
    <dgm:pt modelId="{13162E28-AC29-4819-8A72-D1D988B6B387}" type="parTrans" cxnId="{7E37B0CD-412E-409A-A923-001BB4EA7921}">
      <dgm:prSet/>
      <dgm:spPr/>
      <dgm:t>
        <a:bodyPr/>
        <a:lstStyle/>
        <a:p>
          <a:endParaRPr lang="ru-RU"/>
        </a:p>
      </dgm:t>
    </dgm:pt>
    <dgm:pt modelId="{0BCA60B8-47E9-489B-A30F-67B6FA096EBE}" type="sibTrans" cxnId="{7E37B0CD-412E-409A-A923-001BB4EA7921}">
      <dgm:prSet/>
      <dgm:spPr/>
      <dgm:t>
        <a:bodyPr/>
        <a:lstStyle/>
        <a:p>
          <a:endParaRPr lang="ru-RU"/>
        </a:p>
      </dgm:t>
    </dgm:pt>
    <dgm:pt modelId="{ACA8BB2D-823D-4187-9E23-31A4276B1362}">
      <dgm:prSet phldrT="[Text]" custT="1"/>
      <dgm:spPr/>
      <dgm:t>
        <a:bodyPr/>
        <a:lstStyle/>
        <a:p>
          <a:r>
            <a:rPr lang="en-US" sz="1200" b="1" dirty="0" smtClean="0"/>
            <a:t>case Person</a:t>
          </a:r>
          <a:r>
            <a:rPr lang="en-US" sz="1200" dirty="0" smtClean="0"/>
            <a:t>(“</a:t>
          </a:r>
          <a:r>
            <a:rPr lang="en-US" sz="1200" dirty="0" err="1" smtClean="0"/>
            <a:t>Petrov</a:t>
          </a:r>
          <a:r>
            <a:rPr lang="en-US" sz="1200" dirty="0" smtClean="0"/>
            <a:t>”, age) =&gt; </a:t>
          </a:r>
          <a:r>
            <a:rPr lang="en-US" sz="1200" dirty="0" err="1" smtClean="0"/>
            <a:t>println</a:t>
          </a:r>
          <a:r>
            <a:rPr lang="en-US" sz="1200" dirty="0" smtClean="0"/>
            <a:t>(</a:t>
          </a:r>
          <a:r>
            <a:rPr lang="en-US" sz="1200" dirty="0" err="1" smtClean="0"/>
            <a:t>s”Person</a:t>
          </a:r>
          <a:r>
            <a:rPr lang="en-US" sz="1200" dirty="0" smtClean="0"/>
            <a:t> is </a:t>
          </a:r>
          <a:r>
            <a:rPr lang="en-US" sz="1200" dirty="0" err="1" smtClean="0"/>
            <a:t>Petrov</a:t>
          </a:r>
          <a:r>
            <a:rPr lang="en-US" sz="1200" dirty="0" smtClean="0"/>
            <a:t> with age $age”)</a:t>
          </a:r>
          <a:endParaRPr lang="ru-RU" sz="1200" dirty="0"/>
        </a:p>
      </dgm:t>
    </dgm:pt>
    <dgm:pt modelId="{C184546E-91F5-4644-8E86-6748F137A029}" type="parTrans" cxnId="{409DB7F4-187B-4A98-AFC8-B3997FDE43A3}">
      <dgm:prSet/>
      <dgm:spPr/>
      <dgm:t>
        <a:bodyPr/>
        <a:lstStyle/>
        <a:p>
          <a:endParaRPr lang="ru-RU"/>
        </a:p>
      </dgm:t>
    </dgm:pt>
    <dgm:pt modelId="{D2089DEB-F7FC-4C1E-9B8D-DDD6F165434A}" type="sibTrans" cxnId="{409DB7F4-187B-4A98-AFC8-B3997FDE43A3}">
      <dgm:prSet/>
      <dgm:spPr/>
      <dgm:t>
        <a:bodyPr/>
        <a:lstStyle/>
        <a:p>
          <a:endParaRPr lang="ru-RU"/>
        </a:p>
      </dgm:t>
    </dgm:pt>
    <dgm:pt modelId="{60B237D7-CB41-406F-94F9-890C533CA234}">
      <dgm:prSet phldrT="[Text]" custT="1"/>
      <dgm:spPr/>
      <dgm:t>
        <a:bodyPr/>
        <a:lstStyle/>
        <a:p>
          <a:r>
            <a:rPr lang="en-US" sz="1200" b="1" dirty="0" err="1" smtClean="0"/>
            <a:t>val</a:t>
          </a:r>
          <a:r>
            <a:rPr lang="en-US" sz="1200" b="1" dirty="0" smtClean="0"/>
            <a:t> </a:t>
          </a:r>
          <a:r>
            <a:rPr lang="en-US" sz="1200" i="1" dirty="0" smtClean="0"/>
            <a:t>numeric = </a:t>
          </a:r>
          <a:r>
            <a:rPr lang="en-US" sz="1200" b="1" dirty="0" smtClean="0"/>
            <a:t>"(\\d+)"</a:t>
          </a:r>
          <a:r>
            <a:rPr lang="en-US" sz="1200" dirty="0" smtClean="0"/>
            <a:t/>
          </a:r>
          <a:br>
            <a:rPr lang="en-US" sz="1200" dirty="0" smtClean="0"/>
          </a:br>
          <a:r>
            <a:rPr lang="en-US" sz="1200" b="1" dirty="0" smtClean="0"/>
            <a:t>"123" match {</a:t>
          </a:r>
          <a:r>
            <a:rPr lang="en-US" sz="1200" dirty="0" smtClean="0"/>
            <a:t/>
          </a:r>
          <a:br>
            <a:rPr lang="en-US" sz="1200" dirty="0" smtClean="0"/>
          </a:br>
          <a:r>
            <a:rPr lang="en-US" sz="1200" dirty="0" smtClean="0"/>
            <a:t>    </a:t>
          </a:r>
          <a:r>
            <a:rPr lang="en-US" sz="1200" b="1" dirty="0" smtClean="0"/>
            <a:t>case numeric(</a:t>
          </a:r>
          <a:r>
            <a:rPr lang="en-US" sz="1200" b="1" dirty="0" err="1" smtClean="0"/>
            <a:t>str</a:t>
          </a:r>
          <a:r>
            <a:rPr lang="en-US" sz="1200" b="1" dirty="0" smtClean="0"/>
            <a:t>) =&gt; s"$</a:t>
          </a:r>
          <a:r>
            <a:rPr lang="en-US" sz="1200" b="1" dirty="0" err="1" smtClean="0"/>
            <a:t>str</a:t>
          </a:r>
          <a:r>
            <a:rPr lang="en-US" sz="1200" b="1" dirty="0" smtClean="0"/>
            <a:t> is numeric"</a:t>
          </a:r>
          <a:br>
            <a:rPr lang="en-US" sz="1200" b="1" dirty="0" smtClean="0"/>
          </a:br>
          <a:r>
            <a:rPr lang="en-US" sz="1200" b="1" dirty="0" smtClean="0"/>
            <a:t>}</a:t>
          </a:r>
          <a:endParaRPr lang="ru-RU" sz="1200" dirty="0"/>
        </a:p>
      </dgm:t>
    </dgm:pt>
    <dgm:pt modelId="{F2B71B8E-6F40-4989-81E2-365AB6027C9D}" type="parTrans" cxnId="{D59D63D9-75FC-4796-A07B-168E63D27A03}">
      <dgm:prSet/>
      <dgm:spPr/>
      <dgm:t>
        <a:bodyPr/>
        <a:lstStyle/>
        <a:p>
          <a:endParaRPr lang="ru-RU"/>
        </a:p>
      </dgm:t>
    </dgm:pt>
    <dgm:pt modelId="{4EBC7DAA-4130-4A33-8101-EFD6C5AD918F}" type="sibTrans" cxnId="{D59D63D9-75FC-4796-A07B-168E63D27A03}">
      <dgm:prSet/>
      <dgm:spPr/>
      <dgm:t>
        <a:bodyPr/>
        <a:lstStyle/>
        <a:p>
          <a:endParaRPr lang="ru-RU"/>
        </a:p>
      </dgm:t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04325D-7526-4547-9B90-DB231A5A26D5}" type="pres">
      <dgm:prSet presAssocID="{FD2A8A78-337D-40B5-BF71-9229E4A5B185}" presName="linNode" presStyleCnt="0"/>
      <dgm:spPr/>
    </dgm:pt>
    <dgm:pt modelId="{B75DC273-87FB-4D21-9792-C3D9D34A3732}" type="pres">
      <dgm:prSet presAssocID="{FD2A8A78-337D-40B5-BF71-9229E4A5B185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7DFD35-67C0-4F55-A72B-1E6D1797E12D}" type="pres">
      <dgm:prSet presAssocID="{FD2A8A78-337D-40B5-BF71-9229E4A5B185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92410-D6B4-42E5-9AD8-797878B97244}" type="pres">
      <dgm:prSet presAssocID="{915EC3A3-B047-4756-8439-F1B1BB667B00}" presName="sp" presStyleCnt="0"/>
      <dgm:spPr/>
    </dgm:pt>
    <dgm:pt modelId="{60546D29-FA67-482A-97CB-99040602F113}" type="pres">
      <dgm:prSet presAssocID="{5FEE684F-FD4E-4AD0-A00A-0A078A10915D}" presName="linNode" presStyleCnt="0"/>
      <dgm:spPr/>
    </dgm:pt>
    <dgm:pt modelId="{1DF37FD3-D510-42F3-B5EC-46C0D2221874}" type="pres">
      <dgm:prSet presAssocID="{5FEE684F-FD4E-4AD0-A00A-0A078A10915D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792981-80D3-4507-B0FD-9E9AA2FA02E3}" type="pres">
      <dgm:prSet presAssocID="{5FEE684F-FD4E-4AD0-A00A-0A078A10915D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1EE50-6566-498F-95F0-BB439FB1E2C9}" type="pres">
      <dgm:prSet presAssocID="{11F0245C-1318-497A-9F63-6C103AEB3C3B}" presName="sp" presStyleCnt="0"/>
      <dgm:spPr/>
    </dgm:pt>
    <dgm:pt modelId="{EE442650-4E4D-4387-B092-A31A534868D9}" type="pres">
      <dgm:prSet presAssocID="{DB77DFDD-A316-4DF7-B6EE-4F1037760B9F}" presName="linNode" presStyleCnt="0"/>
      <dgm:spPr/>
    </dgm:pt>
    <dgm:pt modelId="{076E753B-EE96-4299-8CDF-6D2F8B5AB1D7}" type="pres">
      <dgm:prSet presAssocID="{DB77DFDD-A316-4DF7-B6EE-4F1037760B9F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5B103-E8E6-4C25-A81A-CA8FD0CEEC83}" type="pres">
      <dgm:prSet presAssocID="{DB77DFDD-A316-4DF7-B6EE-4F1037760B9F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F52AD-CF7E-4AA1-83AA-E289C8CFEB16}" type="pres">
      <dgm:prSet presAssocID="{32642DDD-3ED5-4752-BE75-08216B96C237}" presName="sp" presStyleCnt="0"/>
      <dgm:spPr/>
    </dgm:pt>
    <dgm:pt modelId="{2E1308E2-FA3A-4679-82D0-6642857C7B5F}" type="pres">
      <dgm:prSet presAssocID="{B3776537-70DF-47BD-BBEA-94ED688F622C}" presName="linNode" presStyleCnt="0"/>
      <dgm:spPr/>
    </dgm:pt>
    <dgm:pt modelId="{B92EA511-E2A1-49ED-A7FE-554A226C9069}" type="pres">
      <dgm:prSet presAssocID="{B3776537-70DF-47BD-BBEA-94ED688F622C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9BF4BD-8055-4D43-9027-B8E6A8D78BCF}" type="pres">
      <dgm:prSet presAssocID="{B3776537-70DF-47BD-BBEA-94ED688F622C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A67382-948C-494C-A804-31ADC7302DB1}" type="pres">
      <dgm:prSet presAssocID="{8C79D3EC-B6F0-4589-B7E3-11B8B800F167}" presName="sp" presStyleCnt="0"/>
      <dgm:spPr/>
    </dgm:pt>
    <dgm:pt modelId="{560D69A0-B8A6-4D31-BB2A-7636D6D8B603}" type="pres">
      <dgm:prSet presAssocID="{8E1D83EF-0E1F-4218-A9D3-56A9A89920E2}" presName="linNode" presStyleCnt="0"/>
      <dgm:spPr/>
    </dgm:pt>
    <dgm:pt modelId="{A5ED8B3F-6CB5-48F7-BC51-0744F016A8C0}" type="pres">
      <dgm:prSet presAssocID="{8E1D83EF-0E1F-4218-A9D3-56A9A89920E2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E1F492-7F01-4CAA-A091-50B6C07D6ED7}" type="pres">
      <dgm:prSet presAssocID="{8E1D83EF-0E1F-4218-A9D3-56A9A89920E2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9A2A43-B759-4ED3-A394-9EE3723A2960}" type="pres">
      <dgm:prSet presAssocID="{8AFD9AA7-C23D-4B49-91D0-2786E1E12E69}" presName="sp" presStyleCnt="0"/>
      <dgm:spPr/>
    </dgm:pt>
    <dgm:pt modelId="{5113D6F3-C7AD-4D46-8CE6-04232F95C0B2}" type="pres">
      <dgm:prSet presAssocID="{0161827C-6D97-4424-9CE5-B3A0266292EF}" presName="linNode" presStyleCnt="0"/>
      <dgm:spPr/>
    </dgm:pt>
    <dgm:pt modelId="{672F936C-F98C-44C1-A7A5-A50A6847305A}" type="pres">
      <dgm:prSet presAssocID="{0161827C-6D97-4424-9CE5-B3A0266292EF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654C30-5723-4B17-B03B-BBB12AB80E1E}" type="pres">
      <dgm:prSet presAssocID="{0161827C-6D97-4424-9CE5-B3A0266292EF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250CF2-A7DF-4712-902D-D5ACC3C22779}" srcId="{DB77DFDD-A316-4DF7-B6EE-4F1037760B9F}" destId="{20D78D50-4451-41C9-85EE-0828517C1F59}" srcOrd="1" destOrd="0" parTransId="{E59027CD-E43F-4912-9638-F26245135E85}" sibTransId="{9E29D70D-1DD1-47D3-8C15-8FB497639E5F}"/>
    <dgm:cxn modelId="{409DB7F4-187B-4A98-AFC8-B3997FDE43A3}" srcId="{8E1D83EF-0E1F-4218-A9D3-56A9A89920E2}" destId="{ACA8BB2D-823D-4187-9E23-31A4276B1362}" srcOrd="0" destOrd="0" parTransId="{C184546E-91F5-4644-8E86-6748F137A029}" sibTransId="{D2089DEB-F7FC-4C1E-9B8D-DDD6F165434A}"/>
    <dgm:cxn modelId="{EC03CA89-7CEC-48A7-8638-AD83093F2400}" type="presOf" srcId="{ACA8BB2D-823D-4187-9E23-31A4276B1362}" destId="{FBE1F492-7F01-4CAA-A091-50B6C07D6ED7}" srcOrd="0" destOrd="0" presId="urn:microsoft.com/office/officeart/2005/8/layout/vList5"/>
    <dgm:cxn modelId="{ED290D89-7910-43BA-BB90-5B6B490CDF65}" srcId="{6CC37FB0-11E9-4812-A8EE-2503DAE1CF11}" destId="{8E1D83EF-0E1F-4218-A9D3-56A9A89920E2}" srcOrd="4" destOrd="0" parTransId="{D39C1520-6FA8-427B-B219-6294B399ECE5}" sibTransId="{8AFD9AA7-C23D-4B49-91D0-2786E1E12E69}"/>
    <dgm:cxn modelId="{D59D63D9-75FC-4796-A07B-168E63D27A03}" srcId="{0161827C-6D97-4424-9CE5-B3A0266292EF}" destId="{60B237D7-CB41-406F-94F9-890C533CA234}" srcOrd="0" destOrd="0" parTransId="{F2B71B8E-6F40-4989-81E2-365AB6027C9D}" sibTransId="{4EBC7DAA-4130-4A33-8101-EFD6C5AD918F}"/>
    <dgm:cxn modelId="{6F444847-8F74-434F-9DBF-66555C9D68F6}" type="presOf" srcId="{378EAF84-8992-4269-B75F-C15C05AFCFED}" destId="{027DFD35-67C0-4F55-A72B-1E6D1797E12D}" srcOrd="0" destOrd="0" presId="urn:microsoft.com/office/officeart/2005/8/layout/vList5"/>
    <dgm:cxn modelId="{1F6C6D52-7B34-4673-A86A-9D6E4940D6D4}" srcId="{5FEE684F-FD4E-4AD0-A00A-0A078A10915D}" destId="{B8223BE2-AAEA-4B5B-85AA-AD6A0D03C903}" srcOrd="0" destOrd="0" parTransId="{8ABB5029-CB06-4D06-91D2-E22EFE5F79EE}" sibTransId="{F160E66F-8A44-43E0-8710-CBD8CBEF6E64}"/>
    <dgm:cxn modelId="{D194C2BD-7E89-4334-B9CE-55E038F5704C}" srcId="{B3776537-70DF-47BD-BBEA-94ED688F622C}" destId="{18E57E5E-414F-451E-AA9E-FA8EB08FC1C8}" srcOrd="0" destOrd="0" parTransId="{611DFC9D-DCA3-4239-B6F7-17FD65DAE68F}" sibTransId="{C5B602EA-3F1A-4AB1-8E52-650822026A3A}"/>
    <dgm:cxn modelId="{A9EBF3EE-3586-4C98-A6CE-389827B51A47}" srcId="{6CC37FB0-11E9-4812-A8EE-2503DAE1CF11}" destId="{DB77DFDD-A316-4DF7-B6EE-4F1037760B9F}" srcOrd="2" destOrd="0" parTransId="{65509610-A7EA-42B2-B6C6-78A9A083B02F}" sibTransId="{32642DDD-3ED5-4752-BE75-08216B96C237}"/>
    <dgm:cxn modelId="{D822A846-CD60-446F-9D30-C3A84660AF84}" type="presOf" srcId="{20D78D50-4451-41C9-85EE-0828517C1F59}" destId="{2955B103-E8E6-4C25-A81A-CA8FD0CEEC83}" srcOrd="0" destOrd="1" presId="urn:microsoft.com/office/officeart/2005/8/layout/vList5"/>
    <dgm:cxn modelId="{BE15F1A9-79F7-4CC5-9C6C-3DF5944CACE6}" type="presOf" srcId="{10149CED-2B70-4D38-B431-3E0085585509}" destId="{2955B103-E8E6-4C25-A81A-CA8FD0CEEC83}" srcOrd="0" destOrd="2" presId="urn:microsoft.com/office/officeart/2005/8/layout/vList5"/>
    <dgm:cxn modelId="{BAFE4A47-C4D3-4E15-B9F9-8024E4F98B57}" srcId="{6CC37FB0-11E9-4812-A8EE-2503DAE1CF11}" destId="{FD2A8A78-337D-40B5-BF71-9229E4A5B185}" srcOrd="0" destOrd="0" parTransId="{7CC34309-D0CE-4D2F-9588-CF707152B5BC}" sibTransId="{915EC3A3-B047-4756-8439-F1B1BB667B00}"/>
    <dgm:cxn modelId="{80EBCF2E-3CAD-4F8F-8AAA-187BD363A729}" srcId="{FD2A8A78-337D-40B5-BF71-9229E4A5B185}" destId="{378EAF84-8992-4269-B75F-C15C05AFCFED}" srcOrd="0" destOrd="0" parTransId="{456A9248-9446-4088-A8AB-32ECA85FA85D}" sibTransId="{53988711-EDAF-4571-909F-99527BC1DDC6}"/>
    <dgm:cxn modelId="{047FE994-6F49-472F-98A1-55DBC74F9538}" srcId="{DB77DFDD-A316-4DF7-B6EE-4F1037760B9F}" destId="{10149CED-2B70-4D38-B431-3E0085585509}" srcOrd="2" destOrd="0" parTransId="{A29CFFDE-DB22-43AF-A831-7ED8816021CF}" sibTransId="{7FF3E428-C6BD-47C1-8167-199E767A2853}"/>
    <dgm:cxn modelId="{EB6A692D-6ACD-4DD6-BD0E-F7A65D157996}" type="presOf" srcId="{5FEE684F-FD4E-4AD0-A00A-0A078A10915D}" destId="{1DF37FD3-D510-42F3-B5EC-46C0D2221874}" srcOrd="0" destOrd="0" presId="urn:microsoft.com/office/officeart/2005/8/layout/vList5"/>
    <dgm:cxn modelId="{122A845A-BC2F-4ADD-9F21-5A97D290FB38}" type="presOf" srcId="{B3776537-70DF-47BD-BBEA-94ED688F622C}" destId="{B92EA511-E2A1-49ED-A7FE-554A226C9069}" srcOrd="0" destOrd="0" presId="urn:microsoft.com/office/officeart/2005/8/layout/vList5"/>
    <dgm:cxn modelId="{2EA16C08-CFB5-4CD1-B361-0D90ED1DFA69}" srcId="{6CC37FB0-11E9-4812-A8EE-2503DAE1CF11}" destId="{B3776537-70DF-47BD-BBEA-94ED688F622C}" srcOrd="3" destOrd="0" parTransId="{C9C3DA8D-1D53-467D-9BD8-3F5CDAE1A2EB}" sibTransId="{8C79D3EC-B6F0-4589-B7E3-11B8B800F167}"/>
    <dgm:cxn modelId="{66784B1A-690E-4BAD-9F40-1394CACF96DC}" type="presOf" srcId="{60B237D7-CB41-406F-94F9-890C533CA234}" destId="{7B654C30-5723-4B17-B03B-BBB12AB80E1E}" srcOrd="0" destOrd="0" presId="urn:microsoft.com/office/officeart/2005/8/layout/vList5"/>
    <dgm:cxn modelId="{B257C33B-2DB5-4A38-AF6A-D091F8CB565B}" srcId="{6CC37FB0-11E9-4812-A8EE-2503DAE1CF11}" destId="{0161827C-6D97-4424-9CE5-B3A0266292EF}" srcOrd="5" destOrd="0" parTransId="{21C67241-90ED-447F-B0D6-231DB07B1FEA}" sibTransId="{D4CA4076-67AC-4B13-82F0-FCD938810F5C}"/>
    <dgm:cxn modelId="{16EE9DB2-38E6-4E81-8B08-D06C2827FE00}" type="presOf" srcId="{0161827C-6D97-4424-9CE5-B3A0266292EF}" destId="{672F936C-F98C-44C1-A7A5-A50A6847305A}" srcOrd="0" destOrd="0" presId="urn:microsoft.com/office/officeart/2005/8/layout/vList5"/>
    <dgm:cxn modelId="{F0DF4492-9988-4A3C-A49F-DD104DB1FF7D}" type="presOf" srcId="{B8223BE2-AAEA-4B5B-85AA-AD6A0D03C903}" destId="{48792981-80D3-4507-B0FD-9E9AA2FA02E3}" srcOrd="0" destOrd="0" presId="urn:microsoft.com/office/officeart/2005/8/layout/vList5"/>
    <dgm:cxn modelId="{945DB5C3-43A6-4EAD-B615-038D31FE08B6}" type="presOf" srcId="{BB4F4D00-FC0D-44F3-B03B-5059D597D77A}" destId="{2955B103-E8E6-4C25-A81A-CA8FD0CEEC83}" srcOrd="0" destOrd="0" presId="urn:microsoft.com/office/officeart/2005/8/layout/vList5"/>
    <dgm:cxn modelId="{F96A27A8-84DA-4287-A5AA-73A2872D98BB}" type="presOf" srcId="{FD2A8A78-337D-40B5-BF71-9229E4A5B185}" destId="{B75DC273-87FB-4D21-9792-C3D9D34A3732}" srcOrd="0" destOrd="0" presId="urn:microsoft.com/office/officeart/2005/8/layout/vList5"/>
    <dgm:cxn modelId="{0AB816C2-66E7-468D-944C-A6DE2CE04746}" type="presOf" srcId="{18E57E5E-414F-451E-AA9E-FA8EB08FC1C8}" destId="{879BF4BD-8055-4D43-9027-B8E6A8D78BCF}" srcOrd="0" destOrd="0" presId="urn:microsoft.com/office/officeart/2005/8/layout/vList5"/>
    <dgm:cxn modelId="{9DCBE40E-8E09-410A-8FB6-3F199844921E}" type="presOf" srcId="{6CC37FB0-11E9-4812-A8EE-2503DAE1CF11}" destId="{1E73B93B-75E1-4946-9178-09D1B8C2DD2B}" srcOrd="0" destOrd="0" presId="urn:microsoft.com/office/officeart/2005/8/layout/vList5"/>
    <dgm:cxn modelId="{E6C7106F-A7FC-420D-8615-BB59E209D962}" type="presOf" srcId="{D81A1103-E5DA-46C9-80FD-8D902BC3EB68}" destId="{027DFD35-67C0-4F55-A72B-1E6D1797E12D}" srcOrd="0" destOrd="1" presId="urn:microsoft.com/office/officeart/2005/8/layout/vList5"/>
    <dgm:cxn modelId="{ACA2C0E7-8193-465B-8066-77315BDE1C25}" srcId="{6CC37FB0-11E9-4812-A8EE-2503DAE1CF11}" destId="{5FEE684F-FD4E-4AD0-A00A-0A078A10915D}" srcOrd="1" destOrd="0" parTransId="{A8DD32E7-D6DA-4292-A31B-97EF6447BCE1}" sibTransId="{11F0245C-1318-497A-9F63-6C103AEB3C3B}"/>
    <dgm:cxn modelId="{1774C350-3347-4D3E-8B08-2FA8DE889445}" type="presOf" srcId="{DB77DFDD-A316-4DF7-B6EE-4F1037760B9F}" destId="{076E753B-EE96-4299-8CDF-6D2F8B5AB1D7}" srcOrd="0" destOrd="0" presId="urn:microsoft.com/office/officeart/2005/8/layout/vList5"/>
    <dgm:cxn modelId="{0424F297-CC8A-4DF8-9082-38FD5FCC8BB6}" type="presOf" srcId="{8E1D83EF-0E1F-4218-A9D3-56A9A89920E2}" destId="{A5ED8B3F-6CB5-48F7-BC51-0744F016A8C0}" srcOrd="0" destOrd="0" presId="urn:microsoft.com/office/officeart/2005/8/layout/vList5"/>
    <dgm:cxn modelId="{7E37B0CD-412E-409A-A923-001BB4EA7921}" srcId="{DB77DFDD-A316-4DF7-B6EE-4F1037760B9F}" destId="{BB4F4D00-FC0D-44F3-B03B-5059D597D77A}" srcOrd="0" destOrd="0" parTransId="{13162E28-AC29-4819-8A72-D1D988B6B387}" sibTransId="{0BCA60B8-47E9-489B-A30F-67B6FA096EBE}"/>
    <dgm:cxn modelId="{78687AD3-940D-4EFD-A157-3F516E25213F}" srcId="{FD2A8A78-337D-40B5-BF71-9229E4A5B185}" destId="{D81A1103-E5DA-46C9-80FD-8D902BC3EB68}" srcOrd="1" destOrd="0" parTransId="{A64ADCE8-1E0A-4B24-9D47-0F628A34B09D}" sibTransId="{BF5F4FF9-B9EE-41C5-9A56-D260F5529762}"/>
    <dgm:cxn modelId="{48C114A3-129E-4FC6-8884-F772ED0A9491}" type="presParOf" srcId="{1E73B93B-75E1-4946-9178-09D1B8C2DD2B}" destId="{D304325D-7526-4547-9B90-DB231A5A26D5}" srcOrd="0" destOrd="0" presId="urn:microsoft.com/office/officeart/2005/8/layout/vList5"/>
    <dgm:cxn modelId="{655C0B45-C487-4993-9417-7F546A8EE4C6}" type="presParOf" srcId="{D304325D-7526-4547-9B90-DB231A5A26D5}" destId="{B75DC273-87FB-4D21-9792-C3D9D34A3732}" srcOrd="0" destOrd="0" presId="urn:microsoft.com/office/officeart/2005/8/layout/vList5"/>
    <dgm:cxn modelId="{4780ACD2-2DA1-4BAC-BCE5-4AB403D5C319}" type="presParOf" srcId="{D304325D-7526-4547-9B90-DB231A5A26D5}" destId="{027DFD35-67C0-4F55-A72B-1E6D1797E12D}" srcOrd="1" destOrd="0" presId="urn:microsoft.com/office/officeart/2005/8/layout/vList5"/>
    <dgm:cxn modelId="{8D76E2EE-125C-4B3B-BC6B-B60F6764D0E0}" type="presParOf" srcId="{1E73B93B-75E1-4946-9178-09D1B8C2DD2B}" destId="{FAA92410-D6B4-42E5-9AD8-797878B97244}" srcOrd="1" destOrd="0" presId="urn:microsoft.com/office/officeart/2005/8/layout/vList5"/>
    <dgm:cxn modelId="{A1949ABD-567F-49A7-9617-144A53C9F24A}" type="presParOf" srcId="{1E73B93B-75E1-4946-9178-09D1B8C2DD2B}" destId="{60546D29-FA67-482A-97CB-99040602F113}" srcOrd="2" destOrd="0" presId="urn:microsoft.com/office/officeart/2005/8/layout/vList5"/>
    <dgm:cxn modelId="{668AE401-707E-415B-A3DB-E711B3DA0693}" type="presParOf" srcId="{60546D29-FA67-482A-97CB-99040602F113}" destId="{1DF37FD3-D510-42F3-B5EC-46C0D2221874}" srcOrd="0" destOrd="0" presId="urn:microsoft.com/office/officeart/2005/8/layout/vList5"/>
    <dgm:cxn modelId="{22657E55-6FCB-4711-AB3C-12C811350122}" type="presParOf" srcId="{60546D29-FA67-482A-97CB-99040602F113}" destId="{48792981-80D3-4507-B0FD-9E9AA2FA02E3}" srcOrd="1" destOrd="0" presId="urn:microsoft.com/office/officeart/2005/8/layout/vList5"/>
    <dgm:cxn modelId="{E37D3319-4CDD-4CBF-A199-F72B186A976A}" type="presParOf" srcId="{1E73B93B-75E1-4946-9178-09D1B8C2DD2B}" destId="{9001EE50-6566-498F-95F0-BB439FB1E2C9}" srcOrd="3" destOrd="0" presId="urn:microsoft.com/office/officeart/2005/8/layout/vList5"/>
    <dgm:cxn modelId="{AE39E6B4-BCE9-424F-94DE-59102F0919C2}" type="presParOf" srcId="{1E73B93B-75E1-4946-9178-09D1B8C2DD2B}" destId="{EE442650-4E4D-4387-B092-A31A534868D9}" srcOrd="4" destOrd="0" presId="urn:microsoft.com/office/officeart/2005/8/layout/vList5"/>
    <dgm:cxn modelId="{C6DE97B4-BF1E-493C-B680-BC234C40866D}" type="presParOf" srcId="{EE442650-4E4D-4387-B092-A31A534868D9}" destId="{076E753B-EE96-4299-8CDF-6D2F8B5AB1D7}" srcOrd="0" destOrd="0" presId="urn:microsoft.com/office/officeart/2005/8/layout/vList5"/>
    <dgm:cxn modelId="{072092BB-6C68-419A-A002-41BA03105D49}" type="presParOf" srcId="{EE442650-4E4D-4387-B092-A31A534868D9}" destId="{2955B103-E8E6-4C25-A81A-CA8FD0CEEC83}" srcOrd="1" destOrd="0" presId="urn:microsoft.com/office/officeart/2005/8/layout/vList5"/>
    <dgm:cxn modelId="{F5A69390-720F-4486-81E7-71050527E524}" type="presParOf" srcId="{1E73B93B-75E1-4946-9178-09D1B8C2DD2B}" destId="{F49F52AD-CF7E-4AA1-83AA-E289C8CFEB16}" srcOrd="5" destOrd="0" presId="urn:microsoft.com/office/officeart/2005/8/layout/vList5"/>
    <dgm:cxn modelId="{4937A1D1-EE26-4B61-8121-62626B25313A}" type="presParOf" srcId="{1E73B93B-75E1-4946-9178-09D1B8C2DD2B}" destId="{2E1308E2-FA3A-4679-82D0-6642857C7B5F}" srcOrd="6" destOrd="0" presId="urn:microsoft.com/office/officeart/2005/8/layout/vList5"/>
    <dgm:cxn modelId="{2747175E-4670-4570-A68C-B66C214DA4F0}" type="presParOf" srcId="{2E1308E2-FA3A-4679-82D0-6642857C7B5F}" destId="{B92EA511-E2A1-49ED-A7FE-554A226C9069}" srcOrd="0" destOrd="0" presId="urn:microsoft.com/office/officeart/2005/8/layout/vList5"/>
    <dgm:cxn modelId="{BF2696D9-4781-47FC-85DB-06ABB75AC132}" type="presParOf" srcId="{2E1308E2-FA3A-4679-82D0-6642857C7B5F}" destId="{879BF4BD-8055-4D43-9027-B8E6A8D78BCF}" srcOrd="1" destOrd="0" presId="urn:microsoft.com/office/officeart/2005/8/layout/vList5"/>
    <dgm:cxn modelId="{BDF3F411-AA67-4472-89BA-2E1309F77F2E}" type="presParOf" srcId="{1E73B93B-75E1-4946-9178-09D1B8C2DD2B}" destId="{8BA67382-948C-494C-A804-31ADC7302DB1}" srcOrd="7" destOrd="0" presId="urn:microsoft.com/office/officeart/2005/8/layout/vList5"/>
    <dgm:cxn modelId="{8B9EB608-DA07-4773-8E2C-F4299F019625}" type="presParOf" srcId="{1E73B93B-75E1-4946-9178-09D1B8C2DD2B}" destId="{560D69A0-B8A6-4D31-BB2A-7636D6D8B603}" srcOrd="8" destOrd="0" presId="urn:microsoft.com/office/officeart/2005/8/layout/vList5"/>
    <dgm:cxn modelId="{21371023-25AA-452C-A7DB-C9309836CA7E}" type="presParOf" srcId="{560D69A0-B8A6-4D31-BB2A-7636D6D8B603}" destId="{A5ED8B3F-6CB5-48F7-BC51-0744F016A8C0}" srcOrd="0" destOrd="0" presId="urn:microsoft.com/office/officeart/2005/8/layout/vList5"/>
    <dgm:cxn modelId="{6FE6A7B1-FB4D-4785-A76D-CF8F108EAE3D}" type="presParOf" srcId="{560D69A0-B8A6-4D31-BB2A-7636D6D8B603}" destId="{FBE1F492-7F01-4CAA-A091-50B6C07D6ED7}" srcOrd="1" destOrd="0" presId="urn:microsoft.com/office/officeart/2005/8/layout/vList5"/>
    <dgm:cxn modelId="{6C0C2196-D126-417F-AB93-9E1778800BB5}" type="presParOf" srcId="{1E73B93B-75E1-4946-9178-09D1B8C2DD2B}" destId="{739A2A43-B759-4ED3-A394-9EE3723A2960}" srcOrd="9" destOrd="0" presId="urn:microsoft.com/office/officeart/2005/8/layout/vList5"/>
    <dgm:cxn modelId="{6C91C109-0955-4F0D-8C16-44C3D718C697}" type="presParOf" srcId="{1E73B93B-75E1-4946-9178-09D1B8C2DD2B}" destId="{5113D6F3-C7AD-4D46-8CE6-04232F95C0B2}" srcOrd="10" destOrd="0" presId="urn:microsoft.com/office/officeart/2005/8/layout/vList5"/>
    <dgm:cxn modelId="{3029990A-A59F-4CEC-9AB1-265A2DAE34B7}" type="presParOf" srcId="{5113D6F3-C7AD-4D46-8CE6-04232F95C0B2}" destId="{672F936C-F98C-44C1-A7A5-A50A6847305A}" srcOrd="0" destOrd="0" presId="urn:microsoft.com/office/officeart/2005/8/layout/vList5"/>
    <dgm:cxn modelId="{5E8510A9-EF22-4BD6-BD66-92425A70F9C1}" type="presParOf" srcId="{5113D6F3-C7AD-4D46-8CE6-04232F95C0B2}" destId="{7B654C30-5723-4B17-B03B-BBB12AB80E1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7DFD35-67C0-4F55-A72B-1E6D1797E12D}">
      <dsp:nvSpPr>
        <dsp:cNvPr id="0" name=""/>
        <dsp:cNvSpPr/>
      </dsp:nvSpPr>
      <dsp:spPr>
        <a:xfrm rot="5400000">
          <a:off x="5250679" y="-2200178"/>
          <a:ext cx="690897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case "hello“ =&gt; "saying hello"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case </a:t>
          </a:r>
          <a:r>
            <a:rPr lang="en-US" sz="1200" kern="1200" dirty="0" smtClean="0"/>
            <a:t>42 =&gt; </a:t>
          </a:r>
          <a:r>
            <a:rPr lang="en-US" sz="1200" b="1" kern="1200" dirty="0" smtClean="0"/>
            <a:t>"just 42“</a:t>
          </a:r>
          <a:endParaRPr lang="ru-RU" sz="1200" kern="1200" dirty="0"/>
        </a:p>
      </dsp:txBody>
      <dsp:txXfrm rot="-5400000">
        <a:off x="2962656" y="121572"/>
        <a:ext cx="5233217" cy="623443"/>
      </dsp:txXfrm>
    </dsp:sp>
    <dsp:sp modelId="{B75DC273-87FB-4D21-9792-C3D9D34A3732}">
      <dsp:nvSpPr>
        <dsp:cNvPr id="0" name=""/>
        <dsp:cNvSpPr/>
      </dsp:nvSpPr>
      <dsp:spPr>
        <a:xfrm>
          <a:off x="0" y="1483"/>
          <a:ext cx="2962656" cy="8636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значению</a:t>
          </a:r>
          <a:endParaRPr lang="ru-RU" sz="1200" kern="1200" dirty="0"/>
        </a:p>
      </dsp:txBody>
      <dsp:txXfrm>
        <a:off x="42159" y="43642"/>
        <a:ext cx="2878338" cy="779303"/>
      </dsp:txXfrm>
    </dsp:sp>
    <dsp:sp modelId="{48792981-80D3-4507-B0FD-9E9AA2FA02E3}">
      <dsp:nvSpPr>
        <dsp:cNvPr id="0" name=""/>
        <dsp:cNvSpPr/>
      </dsp:nvSpPr>
      <dsp:spPr>
        <a:xfrm rot="5400000">
          <a:off x="5250679" y="-1293375"/>
          <a:ext cx="690897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case s:</a:t>
          </a:r>
          <a:r>
            <a:rPr lang="en-US" sz="1200" kern="1200" dirty="0" smtClean="0"/>
            <a:t>String =&gt; </a:t>
          </a:r>
          <a:r>
            <a:rPr lang="en-US" sz="1200" kern="1200" dirty="0" err="1" smtClean="0"/>
            <a:t>s.toUpperCase</a:t>
          </a:r>
          <a:r>
            <a:rPr lang="en-US" sz="1200" kern="1200" dirty="0" smtClean="0"/>
            <a:t>()</a:t>
          </a:r>
          <a:endParaRPr lang="ru-RU" sz="1200" kern="1200" dirty="0"/>
        </a:p>
      </dsp:txBody>
      <dsp:txXfrm rot="-5400000">
        <a:off x="2962656" y="1028375"/>
        <a:ext cx="5233217" cy="623443"/>
      </dsp:txXfrm>
    </dsp:sp>
    <dsp:sp modelId="{1DF37FD3-D510-42F3-B5EC-46C0D2221874}">
      <dsp:nvSpPr>
        <dsp:cNvPr id="0" name=""/>
        <dsp:cNvSpPr/>
      </dsp:nvSpPr>
      <dsp:spPr>
        <a:xfrm>
          <a:off x="0" y="908285"/>
          <a:ext cx="2962656" cy="8636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типу</a:t>
          </a:r>
          <a:endParaRPr lang="ru-RU" sz="1200" kern="1200" dirty="0"/>
        </a:p>
      </dsp:txBody>
      <dsp:txXfrm>
        <a:off x="42159" y="950444"/>
        <a:ext cx="2878338" cy="779303"/>
      </dsp:txXfrm>
    </dsp:sp>
    <dsp:sp modelId="{2955B103-E8E6-4C25-A81A-CA8FD0CEEC83}">
      <dsp:nvSpPr>
        <dsp:cNvPr id="0" name=""/>
        <dsp:cNvSpPr/>
      </dsp:nvSpPr>
      <dsp:spPr>
        <a:xfrm rot="5400000">
          <a:off x="5250679" y="-386573"/>
          <a:ext cx="690897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case Array</a:t>
          </a:r>
          <a:r>
            <a:rPr lang="en-US" sz="1200" kern="1200" dirty="0" smtClean="0"/>
            <a:t>(</a:t>
          </a:r>
          <a:r>
            <a:rPr lang="en-US" sz="1200" kern="1200" dirty="0" err="1" smtClean="0"/>
            <a:t>a,b,c</a:t>
          </a:r>
          <a:r>
            <a:rPr lang="en-US" sz="1200" kern="1200" dirty="0" smtClean="0"/>
            <a:t>) =&gt; (a, b, c)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case List(_, </a:t>
          </a:r>
          <a:r>
            <a:rPr lang="en-US" sz="1200" kern="1200" dirty="0" smtClean="0"/>
            <a:t>3, _, 5, _*) =&gt; </a:t>
          </a:r>
          <a:r>
            <a:rPr lang="en-US" sz="1200" b="1" kern="1200" dirty="0" smtClean="0"/>
            <a:t>"Second is 3, Fourth is 5"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case</a:t>
          </a:r>
          <a:r>
            <a:rPr lang="en-US" sz="1200" kern="1200" dirty="0" smtClean="0"/>
            <a:t> x::y::z::</a:t>
          </a:r>
          <a:r>
            <a:rPr lang="en-US" sz="1200" b="1" kern="1200" dirty="0" smtClean="0"/>
            <a:t>Nil</a:t>
          </a:r>
          <a:r>
            <a:rPr lang="en-US" sz="1200" kern="1200" dirty="0" smtClean="0"/>
            <a:t> =&gt; </a:t>
          </a:r>
          <a:r>
            <a:rPr lang="en-US" sz="1200" kern="1200" dirty="0" err="1" smtClean="0"/>
            <a:t>x+y+z</a:t>
          </a:r>
          <a:endParaRPr lang="ru-RU" sz="1200" kern="1200" dirty="0"/>
        </a:p>
      </dsp:txBody>
      <dsp:txXfrm rot="-5400000">
        <a:off x="2962656" y="1935177"/>
        <a:ext cx="5233217" cy="623443"/>
      </dsp:txXfrm>
    </dsp:sp>
    <dsp:sp modelId="{076E753B-EE96-4299-8CDF-6D2F8B5AB1D7}">
      <dsp:nvSpPr>
        <dsp:cNvPr id="0" name=""/>
        <dsp:cNvSpPr/>
      </dsp:nvSpPr>
      <dsp:spPr>
        <a:xfrm>
          <a:off x="0" y="1815088"/>
          <a:ext cx="2962656" cy="8636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коллекции (по </a:t>
          </a:r>
          <a:r>
            <a:rPr lang="ru-RU" sz="1200" kern="1200" dirty="0" smtClean="0"/>
            <a:t>конструктору)</a:t>
          </a:r>
          <a:endParaRPr lang="ru-RU" sz="1200" kern="1200" dirty="0"/>
        </a:p>
      </dsp:txBody>
      <dsp:txXfrm>
        <a:off x="42159" y="1857247"/>
        <a:ext cx="2878338" cy="779303"/>
      </dsp:txXfrm>
    </dsp:sp>
    <dsp:sp modelId="{879BF4BD-8055-4D43-9027-B8E6A8D78BCF}">
      <dsp:nvSpPr>
        <dsp:cNvPr id="0" name=""/>
        <dsp:cNvSpPr/>
      </dsp:nvSpPr>
      <dsp:spPr>
        <a:xfrm rot="5400000">
          <a:off x="5250679" y="520229"/>
          <a:ext cx="690897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case </a:t>
          </a:r>
          <a:r>
            <a:rPr lang="en-US" sz="1200" kern="1200" dirty="0" smtClean="0"/>
            <a:t>(first, second: </a:t>
          </a:r>
          <a:r>
            <a:rPr lang="en-US" sz="1200" kern="1200" dirty="0" err="1" smtClean="0"/>
            <a:t>Int</a:t>
          </a:r>
          <a:r>
            <a:rPr lang="en-US" sz="1200" kern="1200" dirty="0" smtClean="0"/>
            <a:t>, _) =&gt; </a:t>
          </a:r>
          <a:r>
            <a:rPr lang="en-US" sz="1200" b="1" kern="1200" dirty="0" err="1" smtClean="0"/>
            <a:t>Seq</a:t>
          </a:r>
          <a:r>
            <a:rPr lang="en-US" sz="1200" kern="1200" dirty="0" smtClean="0"/>
            <a:t>(first, second)</a:t>
          </a:r>
          <a:endParaRPr lang="ru-RU" sz="1200" kern="1200" dirty="0"/>
        </a:p>
      </dsp:txBody>
      <dsp:txXfrm rot="-5400000">
        <a:off x="2962656" y="2841980"/>
        <a:ext cx="5233217" cy="623443"/>
      </dsp:txXfrm>
    </dsp:sp>
    <dsp:sp modelId="{B92EA511-E2A1-49ED-A7FE-554A226C9069}">
      <dsp:nvSpPr>
        <dsp:cNvPr id="0" name=""/>
        <dsp:cNvSpPr/>
      </dsp:nvSpPr>
      <dsp:spPr>
        <a:xfrm>
          <a:off x="0" y="2721890"/>
          <a:ext cx="2962656" cy="8636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</a:t>
          </a:r>
          <a:r>
            <a:rPr lang="ru-RU" sz="1200" kern="1200" dirty="0" smtClean="0"/>
            <a:t>кортежу</a:t>
          </a:r>
          <a:endParaRPr lang="ru-RU" sz="1200" kern="1200" dirty="0"/>
        </a:p>
      </dsp:txBody>
      <dsp:txXfrm>
        <a:off x="42159" y="2764049"/>
        <a:ext cx="2878338" cy="779303"/>
      </dsp:txXfrm>
    </dsp:sp>
    <dsp:sp modelId="{FBE1F492-7F01-4CAA-A091-50B6C07D6ED7}">
      <dsp:nvSpPr>
        <dsp:cNvPr id="0" name=""/>
        <dsp:cNvSpPr/>
      </dsp:nvSpPr>
      <dsp:spPr>
        <a:xfrm rot="5400000">
          <a:off x="5250679" y="1427031"/>
          <a:ext cx="690897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case Person</a:t>
          </a:r>
          <a:r>
            <a:rPr lang="en-US" sz="1200" kern="1200" dirty="0" smtClean="0"/>
            <a:t>(“</a:t>
          </a:r>
          <a:r>
            <a:rPr lang="en-US" sz="1200" kern="1200" dirty="0" err="1" smtClean="0"/>
            <a:t>Petrov</a:t>
          </a:r>
          <a:r>
            <a:rPr lang="en-US" sz="1200" kern="1200" dirty="0" smtClean="0"/>
            <a:t>”, age) =&gt; </a:t>
          </a:r>
          <a:r>
            <a:rPr lang="en-US" sz="1200" kern="1200" dirty="0" err="1" smtClean="0"/>
            <a:t>println</a:t>
          </a:r>
          <a:r>
            <a:rPr lang="en-US" sz="1200" kern="1200" dirty="0" smtClean="0"/>
            <a:t>(</a:t>
          </a:r>
          <a:r>
            <a:rPr lang="en-US" sz="1200" kern="1200" dirty="0" err="1" smtClean="0"/>
            <a:t>s”Person</a:t>
          </a:r>
          <a:r>
            <a:rPr lang="en-US" sz="1200" kern="1200" dirty="0" smtClean="0"/>
            <a:t> is </a:t>
          </a:r>
          <a:r>
            <a:rPr lang="en-US" sz="1200" kern="1200" dirty="0" err="1" smtClean="0"/>
            <a:t>Petrov</a:t>
          </a:r>
          <a:r>
            <a:rPr lang="en-US" sz="1200" kern="1200" dirty="0" smtClean="0"/>
            <a:t> with age $age”)</a:t>
          </a:r>
          <a:endParaRPr lang="ru-RU" sz="1200" kern="1200" dirty="0"/>
        </a:p>
      </dsp:txBody>
      <dsp:txXfrm rot="-5400000">
        <a:off x="2962656" y="3748782"/>
        <a:ext cx="5233217" cy="623443"/>
      </dsp:txXfrm>
    </dsp:sp>
    <dsp:sp modelId="{A5ED8B3F-6CB5-48F7-BC51-0744F016A8C0}">
      <dsp:nvSpPr>
        <dsp:cNvPr id="0" name=""/>
        <dsp:cNvSpPr/>
      </dsp:nvSpPr>
      <dsp:spPr>
        <a:xfrm>
          <a:off x="0" y="3628692"/>
          <a:ext cx="2962656" cy="8636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</a:t>
          </a:r>
          <a:r>
            <a:rPr lang="en-US" sz="1200" kern="1200" dirty="0" smtClean="0"/>
            <a:t>case </a:t>
          </a:r>
          <a:r>
            <a:rPr lang="ru-RU" sz="1200" kern="1200" dirty="0" smtClean="0"/>
            <a:t>классу (по конструктору)</a:t>
          </a:r>
          <a:endParaRPr lang="ru-RU" sz="1200" kern="1200" dirty="0"/>
        </a:p>
      </dsp:txBody>
      <dsp:txXfrm>
        <a:off x="42159" y="3670851"/>
        <a:ext cx="2878338" cy="779303"/>
      </dsp:txXfrm>
    </dsp:sp>
    <dsp:sp modelId="{7B654C30-5723-4B17-B03B-BBB12AB80E1E}">
      <dsp:nvSpPr>
        <dsp:cNvPr id="0" name=""/>
        <dsp:cNvSpPr/>
      </dsp:nvSpPr>
      <dsp:spPr>
        <a:xfrm rot="5400000">
          <a:off x="5250679" y="2333834"/>
          <a:ext cx="690897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err="1" smtClean="0"/>
            <a:t>val</a:t>
          </a:r>
          <a:r>
            <a:rPr lang="en-US" sz="1200" b="1" kern="1200" dirty="0" smtClean="0"/>
            <a:t> </a:t>
          </a:r>
          <a:r>
            <a:rPr lang="en-US" sz="1200" i="1" kern="1200" dirty="0" smtClean="0"/>
            <a:t>numeric = </a:t>
          </a:r>
          <a:r>
            <a:rPr lang="en-US" sz="1200" b="1" kern="1200" dirty="0" smtClean="0"/>
            <a:t>"(\\d+)"</a:t>
          </a:r>
          <a:r>
            <a:rPr lang="en-US" sz="1200" kern="1200" dirty="0" smtClean="0"/>
            <a:t/>
          </a:r>
          <a:br>
            <a:rPr lang="en-US" sz="1200" kern="1200" dirty="0" smtClean="0"/>
          </a:br>
          <a:r>
            <a:rPr lang="en-US" sz="1200" b="1" kern="1200" dirty="0" smtClean="0"/>
            <a:t>"123" match {</a:t>
          </a:r>
          <a:r>
            <a:rPr lang="en-US" sz="1200" kern="1200" dirty="0" smtClean="0"/>
            <a:t/>
          </a:r>
          <a:br>
            <a:rPr lang="en-US" sz="1200" kern="1200" dirty="0" smtClean="0"/>
          </a:br>
          <a:r>
            <a:rPr lang="en-US" sz="1200" kern="1200" dirty="0" smtClean="0"/>
            <a:t>    </a:t>
          </a:r>
          <a:r>
            <a:rPr lang="en-US" sz="1200" b="1" kern="1200" dirty="0" smtClean="0"/>
            <a:t>case numeric(</a:t>
          </a:r>
          <a:r>
            <a:rPr lang="en-US" sz="1200" b="1" kern="1200" dirty="0" err="1" smtClean="0"/>
            <a:t>str</a:t>
          </a:r>
          <a:r>
            <a:rPr lang="en-US" sz="1200" b="1" kern="1200" dirty="0" smtClean="0"/>
            <a:t>) =&gt; s"$</a:t>
          </a:r>
          <a:r>
            <a:rPr lang="en-US" sz="1200" b="1" kern="1200" dirty="0" err="1" smtClean="0"/>
            <a:t>str</a:t>
          </a:r>
          <a:r>
            <a:rPr lang="en-US" sz="1200" b="1" kern="1200" dirty="0" smtClean="0"/>
            <a:t> is numeric"</a:t>
          </a:r>
          <a:br>
            <a:rPr lang="en-US" sz="1200" b="1" kern="1200" dirty="0" smtClean="0"/>
          </a:br>
          <a:r>
            <a:rPr lang="en-US" sz="1200" b="1" kern="1200" dirty="0" smtClean="0"/>
            <a:t>}</a:t>
          </a:r>
          <a:endParaRPr lang="ru-RU" sz="1200" kern="1200" dirty="0"/>
        </a:p>
      </dsp:txBody>
      <dsp:txXfrm rot="-5400000">
        <a:off x="2962656" y="4655585"/>
        <a:ext cx="5233217" cy="623443"/>
      </dsp:txXfrm>
    </dsp:sp>
    <dsp:sp modelId="{672F936C-F98C-44C1-A7A5-A50A6847305A}">
      <dsp:nvSpPr>
        <dsp:cNvPr id="0" name=""/>
        <dsp:cNvSpPr/>
      </dsp:nvSpPr>
      <dsp:spPr>
        <a:xfrm>
          <a:off x="0" y="4535495"/>
          <a:ext cx="2962656" cy="8636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регулярным выражениям</a:t>
          </a:r>
          <a:endParaRPr lang="ru-RU" sz="1200" kern="1200" dirty="0"/>
        </a:p>
      </dsp:txBody>
      <dsp:txXfrm>
        <a:off x="42159" y="4577654"/>
        <a:ext cx="2878338" cy="779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2AA129-117C-4546-A5BE-7522C021D45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Pattern Matching in</a:t>
            </a:r>
            <a:r>
              <a:rPr lang="ru-RU" dirty="0" smtClean="0"/>
              <a:t> </a:t>
            </a:r>
            <a:r>
              <a:rPr lang="en-US" dirty="0" smtClean="0"/>
              <a:t>Scala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2"/>
            <a:r>
              <a:rPr lang="en-US" b="1" dirty="0" smtClean="0">
                <a:solidFill>
                  <a:prstClr val="black"/>
                </a:solidFill>
              </a:rPr>
              <a:t>Pattern matchin</a:t>
            </a:r>
            <a:r>
              <a:rPr lang="en-US" b="1" dirty="0">
                <a:solidFill>
                  <a:prstClr val="black"/>
                </a:solidFill>
              </a:rPr>
              <a:t>g</a:t>
            </a:r>
            <a:r>
              <a:rPr lang="en-US" dirty="0" smtClean="0">
                <a:solidFill>
                  <a:prstClr val="black"/>
                </a:solidFill>
              </a:rPr>
              <a:t> – </a:t>
            </a:r>
            <a:r>
              <a:rPr lang="ru-RU" dirty="0" smtClean="0">
                <a:solidFill>
                  <a:prstClr val="black"/>
                </a:solidFill>
              </a:rPr>
              <a:t>это механизм нахождения соответствия между переменной и шаблоном. Также при соответствии позволяет выделить составные части переменной. </a:t>
            </a:r>
            <a:endParaRPr lang="en-US" dirty="0" smtClean="0">
              <a:solidFill>
                <a:prstClr val="black"/>
              </a:solidFill>
            </a:endParaRPr>
          </a:p>
          <a:p>
            <a:pPr lvl="2"/>
            <a:r>
              <a:rPr lang="en-US" b="1" dirty="0">
                <a:solidFill>
                  <a:prstClr val="black"/>
                </a:solidFill>
              </a:rPr>
              <a:t>Match expression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– </a:t>
            </a:r>
            <a:r>
              <a:rPr lang="ru-RU" dirty="0" smtClean="0">
                <a:solidFill>
                  <a:prstClr val="black"/>
                </a:solidFill>
              </a:rPr>
              <a:t>выражение над переменной,  состоящее из ключевого слова </a:t>
            </a:r>
            <a:r>
              <a:rPr lang="en-US" b="1" dirty="0" smtClean="0">
                <a:solidFill>
                  <a:prstClr val="black"/>
                </a:solidFill>
              </a:rPr>
              <a:t>match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и хотя бы одного </a:t>
            </a:r>
            <a:r>
              <a:rPr lang="en-US" b="1" dirty="0" smtClean="0">
                <a:solidFill>
                  <a:prstClr val="black"/>
                </a:solidFill>
              </a:rPr>
              <a:t>case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условия. </a:t>
            </a:r>
            <a:r>
              <a:rPr lang="en-US" b="1" dirty="0">
                <a:solidFill>
                  <a:prstClr val="black"/>
                </a:solidFill>
              </a:rPr>
              <a:t>Pattern matching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жадный, т.е. проверка </a:t>
            </a:r>
            <a:r>
              <a:rPr lang="en-US" b="1" dirty="0" smtClean="0">
                <a:solidFill>
                  <a:prstClr val="black"/>
                </a:solidFill>
              </a:rPr>
              <a:t>case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условий прекращается после нахождения первого соответствия (в данном случае это 3-е условие)</a:t>
            </a:r>
            <a:endParaRPr lang="ru-RU" dirty="0">
              <a:solidFill>
                <a:prstClr val="black"/>
              </a:solidFill>
            </a:endParaRPr>
          </a:p>
          <a:p>
            <a:pPr marL="1143000" lvl="4" indent="0">
              <a:buNone/>
            </a:pPr>
            <a:r>
              <a:rPr lang="en-US" b="1" dirty="0" err="1">
                <a:solidFill>
                  <a:srgbClr val="000080"/>
                </a:solidFill>
              </a:rPr>
              <a:t>val</a:t>
            </a:r>
            <a:r>
              <a:rPr lang="en-US" b="1" dirty="0">
                <a:solidFill>
                  <a:srgbClr val="000080"/>
                </a:solidFill>
              </a:rPr>
              <a:t> </a:t>
            </a:r>
            <a:r>
              <a:rPr lang="en-US" dirty="0">
                <a:solidFill>
                  <a:srgbClr val="660E7A"/>
                </a:solidFill>
              </a:rPr>
              <a:t>x</a:t>
            </a:r>
            <a:r>
              <a:rPr lang="en-US" dirty="0"/>
              <a:t>: </a:t>
            </a:r>
            <a:r>
              <a:rPr lang="en-US" dirty="0" err="1"/>
              <a:t>Int</a:t>
            </a:r>
            <a:r>
              <a:rPr lang="en-US" dirty="0"/>
              <a:t> = </a:t>
            </a:r>
            <a:r>
              <a:rPr lang="ru-RU" dirty="0">
                <a:solidFill>
                  <a:srgbClr val="0000FF"/>
                </a:solidFill>
              </a:rPr>
              <a:t>2</a:t>
            </a:r>
            <a:r>
              <a:rPr lang="en-US" dirty="0">
                <a:solidFill>
                  <a:srgbClr val="0000FF"/>
                </a:solidFill>
              </a:rPr>
              <a:t/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660E7A"/>
                </a:solidFill>
              </a:rPr>
              <a:t>x</a:t>
            </a:r>
            <a:r>
              <a:rPr lang="en-US" i="1" dirty="0">
                <a:solidFill>
                  <a:srgbClr val="660E7A"/>
                </a:solidFill>
              </a:rPr>
              <a:t> </a:t>
            </a:r>
            <a:r>
              <a:rPr lang="en-US" b="1" dirty="0">
                <a:solidFill>
                  <a:srgbClr val="000080"/>
                </a:solidFill>
              </a:rPr>
              <a:t>match </a:t>
            </a:r>
            <a:r>
              <a:rPr lang="en-US" dirty="0"/>
              <a:t>{</a:t>
            </a:r>
            <a:br>
              <a:rPr lang="en-US" dirty="0"/>
            </a:br>
            <a:r>
              <a:rPr lang="en-US" dirty="0"/>
              <a:t>  </a:t>
            </a:r>
            <a:r>
              <a:rPr lang="en-US" b="1" dirty="0">
                <a:solidFill>
                  <a:srgbClr val="000080"/>
                </a:solidFill>
              </a:rPr>
              <a:t>case </a:t>
            </a:r>
            <a:r>
              <a:rPr lang="en-US" dirty="0">
                <a:solidFill>
                  <a:srgbClr val="0000FF"/>
                </a:solidFill>
              </a:rPr>
              <a:t>0 </a:t>
            </a:r>
            <a:r>
              <a:rPr lang="en-US" dirty="0"/>
              <a:t>=&gt; </a:t>
            </a:r>
            <a:r>
              <a:rPr lang="en-US" b="1" dirty="0">
                <a:solidFill>
                  <a:srgbClr val="008000"/>
                </a:solidFill>
              </a:rPr>
              <a:t>"zero"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  </a:t>
            </a:r>
            <a:r>
              <a:rPr lang="en-US" b="1" dirty="0">
                <a:solidFill>
                  <a:srgbClr val="000080"/>
                </a:solidFill>
              </a:rPr>
              <a:t>case </a:t>
            </a:r>
            <a:r>
              <a:rPr lang="en-US" dirty="0">
                <a:solidFill>
                  <a:srgbClr val="0000FF"/>
                </a:solidFill>
              </a:rPr>
              <a:t>1 </a:t>
            </a:r>
            <a:r>
              <a:rPr lang="en-US" dirty="0"/>
              <a:t>=&gt; </a:t>
            </a:r>
            <a:r>
              <a:rPr lang="en-US" b="1" dirty="0">
                <a:solidFill>
                  <a:srgbClr val="008000"/>
                </a:solidFill>
              </a:rPr>
              <a:t>"one"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  </a:t>
            </a:r>
            <a:r>
              <a:rPr lang="en-US" b="1" dirty="0">
                <a:solidFill>
                  <a:srgbClr val="000080"/>
                </a:solidFill>
              </a:rPr>
              <a:t>case </a:t>
            </a:r>
            <a:r>
              <a:rPr lang="en-US" dirty="0">
                <a:solidFill>
                  <a:srgbClr val="0000FF"/>
                </a:solidFill>
              </a:rPr>
              <a:t>2 </a:t>
            </a:r>
            <a:r>
              <a:rPr lang="en-US" dirty="0"/>
              <a:t>=&gt; </a:t>
            </a:r>
            <a:r>
              <a:rPr lang="en-US" b="1" dirty="0">
                <a:solidFill>
                  <a:srgbClr val="008000"/>
                </a:solidFill>
              </a:rPr>
              <a:t>"two"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  </a:t>
            </a:r>
            <a:r>
              <a:rPr lang="en-US" b="1" dirty="0">
                <a:solidFill>
                  <a:srgbClr val="000080"/>
                </a:solidFill>
              </a:rPr>
              <a:t>case </a:t>
            </a:r>
            <a:r>
              <a:rPr lang="en-US" dirty="0"/>
              <a:t>_ =&gt; </a:t>
            </a:r>
            <a:r>
              <a:rPr lang="en-US" b="1" dirty="0">
                <a:solidFill>
                  <a:srgbClr val="008000"/>
                </a:solidFill>
              </a:rPr>
              <a:t>"many"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}</a:t>
            </a:r>
            <a:endParaRPr lang="ru-RU" dirty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9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Wildcards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b="1" dirty="0" smtClean="0">
                <a:solidFill>
                  <a:prstClr val="black"/>
                </a:solidFill>
              </a:rPr>
              <a:t>_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соответствует любому значению, при этом значение не захватывается. Как правило используется как условие </a:t>
            </a:r>
            <a:r>
              <a:rPr lang="en-US" dirty="0" smtClean="0">
                <a:solidFill>
                  <a:prstClr val="black"/>
                </a:solidFill>
              </a:rPr>
              <a:t>“</a:t>
            </a:r>
            <a:r>
              <a:rPr lang="ru-RU" dirty="0" smtClean="0">
                <a:solidFill>
                  <a:prstClr val="black"/>
                </a:solidFill>
              </a:rPr>
              <a:t>и всё остальное</a:t>
            </a:r>
            <a:r>
              <a:rPr lang="en-US" dirty="0" smtClean="0">
                <a:solidFill>
                  <a:prstClr val="black"/>
                </a:solidFill>
              </a:rPr>
              <a:t>”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</a:p>
          <a:p>
            <a:pPr marL="1143000" lvl="4" indent="0">
              <a:buNone/>
            </a:pPr>
            <a:r>
              <a:rPr lang="en-US" dirty="0"/>
              <a:t>v </a:t>
            </a:r>
            <a:r>
              <a:rPr lang="en-US" b="1" dirty="0">
                <a:solidFill>
                  <a:srgbClr val="000080"/>
                </a:solidFill>
              </a:rPr>
              <a:t>match </a:t>
            </a:r>
            <a:r>
              <a:rPr lang="en-US" dirty="0"/>
              <a:t>{</a:t>
            </a:r>
            <a:br>
              <a:rPr lang="en-US" dirty="0"/>
            </a:br>
            <a:r>
              <a:rPr lang="en-US" dirty="0"/>
              <a:t>  </a:t>
            </a:r>
            <a:r>
              <a:rPr lang="en-US" b="1" dirty="0">
                <a:solidFill>
                  <a:srgbClr val="000080"/>
                </a:solidFill>
              </a:rPr>
              <a:t>case </a:t>
            </a:r>
            <a:r>
              <a:rPr lang="en-US" dirty="0"/>
              <a:t>s: </a:t>
            </a:r>
            <a:r>
              <a:rPr lang="en-US" dirty="0">
                <a:solidFill>
                  <a:srgbClr val="20999D"/>
                </a:solidFill>
              </a:rPr>
              <a:t>String </a:t>
            </a:r>
            <a:r>
              <a:rPr lang="en-US" dirty="0"/>
              <a:t>=&gt; </a:t>
            </a:r>
            <a:r>
              <a:rPr lang="en-US" b="1" dirty="0">
                <a:solidFill>
                  <a:srgbClr val="008000"/>
                </a:solidFill>
              </a:rPr>
              <a:t>"it is string"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  </a:t>
            </a:r>
            <a:r>
              <a:rPr lang="en-US" b="1" dirty="0">
                <a:solidFill>
                  <a:srgbClr val="000080"/>
                </a:solidFill>
              </a:rPr>
              <a:t>case </a:t>
            </a:r>
            <a:r>
              <a:rPr lang="en-US" dirty="0"/>
              <a:t>_ =&gt; </a:t>
            </a:r>
            <a:r>
              <a:rPr lang="en-US" b="1" dirty="0">
                <a:solidFill>
                  <a:srgbClr val="008000"/>
                </a:solidFill>
              </a:rPr>
              <a:t>"some other type"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}</a:t>
            </a:r>
            <a:endParaRPr lang="ru-RU" dirty="0" smtClean="0">
              <a:solidFill>
                <a:prstClr val="black"/>
              </a:solidFill>
            </a:endParaRPr>
          </a:p>
          <a:p>
            <a:pPr lvl="2"/>
            <a:r>
              <a:rPr lang="ru-RU" dirty="0" smtClean="0">
                <a:solidFill>
                  <a:prstClr val="black"/>
                </a:solidFill>
              </a:rPr>
              <a:t>_* это соответствие </a:t>
            </a:r>
            <a:r>
              <a:rPr lang="en-US" dirty="0" err="1" smtClean="0">
                <a:solidFill>
                  <a:prstClr val="black"/>
                </a:solidFill>
              </a:rPr>
              <a:t>vararg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аргументу, т.е. аргументу переменной длины</a:t>
            </a:r>
          </a:p>
          <a:p>
            <a:pPr marL="1143000" lvl="4" indent="0">
              <a:buNone/>
            </a:pPr>
            <a:r>
              <a:rPr lang="en-US" dirty="0" err="1"/>
              <a:t>Seq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,</a:t>
            </a:r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/>
              <a:t>,</a:t>
            </a:r>
            <a:r>
              <a:rPr lang="en-US" dirty="0">
                <a:solidFill>
                  <a:srgbClr val="0000FF"/>
                </a:solidFill>
              </a:rPr>
              <a:t>3</a:t>
            </a:r>
            <a:r>
              <a:rPr lang="en-US" dirty="0"/>
              <a:t>) </a:t>
            </a:r>
            <a:r>
              <a:rPr lang="en-US" b="1" dirty="0">
                <a:solidFill>
                  <a:srgbClr val="000080"/>
                </a:solidFill>
              </a:rPr>
              <a:t>match </a:t>
            </a:r>
            <a:r>
              <a:rPr lang="en-US" dirty="0"/>
              <a:t>{</a:t>
            </a:r>
            <a:br>
              <a:rPr lang="en-US" dirty="0"/>
            </a:br>
            <a:r>
              <a:rPr lang="en-US" dirty="0"/>
              <a:t>  </a:t>
            </a:r>
            <a:r>
              <a:rPr lang="en-US" b="1" dirty="0">
                <a:solidFill>
                  <a:srgbClr val="000080"/>
                </a:solidFill>
              </a:rPr>
              <a:t>case </a:t>
            </a:r>
            <a:r>
              <a:rPr lang="en-US" dirty="0" err="1"/>
              <a:t>Seq</a:t>
            </a:r>
            <a:r>
              <a:rPr lang="en-US" dirty="0"/>
              <a:t>(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dirty="0"/>
              <a:t>, _*) =&gt; </a:t>
            </a:r>
            <a:r>
              <a:rPr lang="en-US" b="1" dirty="0">
                <a:solidFill>
                  <a:srgbClr val="008000"/>
                </a:solidFill>
              </a:rPr>
              <a:t>"first element is 1"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b="1" dirty="0">
                <a:solidFill>
                  <a:srgbClr val="008000"/>
                </a:solidFill>
              </a:rPr>
              <a:t>  </a:t>
            </a:r>
            <a:r>
              <a:rPr lang="en-US" b="1" dirty="0">
                <a:solidFill>
                  <a:srgbClr val="000080"/>
                </a:solidFill>
              </a:rPr>
              <a:t>case </a:t>
            </a:r>
            <a:r>
              <a:rPr lang="en-US" dirty="0"/>
              <a:t>_ =&gt; </a:t>
            </a:r>
            <a:r>
              <a:rPr lang="en-US" b="1" dirty="0">
                <a:solidFill>
                  <a:srgbClr val="008000"/>
                </a:solidFill>
              </a:rPr>
              <a:t>"nothing"</a:t>
            </a:r>
            <a:br>
              <a:rPr lang="en-US" b="1" dirty="0">
                <a:solidFill>
                  <a:srgbClr val="008000"/>
                </a:solidFill>
              </a:rPr>
            </a:br>
            <a:r>
              <a:rPr lang="en-US" dirty="0"/>
              <a:t>}</a:t>
            </a:r>
            <a:endParaRPr lang="en-US" dirty="0" smtClean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56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/>
          <a:lstStyle/>
          <a:p>
            <a:r>
              <a:rPr lang="ru-RU" dirty="0" smtClean="0"/>
              <a:t>Типы шаблонов</a:t>
            </a:r>
            <a:endParaRPr lang="ru-RU" dirty="0"/>
          </a:p>
        </p:txBody>
      </p:sp>
      <p:graphicFrame>
        <p:nvGraphicFramePr>
          <p:cNvPr id="4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5858497"/>
              </p:ext>
            </p:extLst>
          </p:nvPr>
        </p:nvGraphicFramePr>
        <p:xfrm>
          <a:off x="467544" y="1052736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886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Вложенные переменные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94360" lvl="2" indent="0">
              <a:buNone/>
            </a:pPr>
            <a:r>
              <a:rPr lang="en-US" b="1" dirty="0" smtClean="0"/>
              <a:t>Pattern matching</a:t>
            </a:r>
            <a:r>
              <a:rPr lang="en-US" dirty="0" smtClean="0"/>
              <a:t> </a:t>
            </a:r>
            <a:r>
              <a:rPr lang="ru-RU" dirty="0" smtClean="0"/>
              <a:t>позволяет захватывать и сравнивать переменные вложенные в проверяемый объект.</a:t>
            </a:r>
            <a:endParaRPr lang="en-US" dirty="0" smtClean="0"/>
          </a:p>
          <a:p>
            <a:pPr marL="868680" lvl="3" indent="0">
              <a:buNone/>
            </a:pPr>
            <a:endParaRPr lang="en-US" b="1" dirty="0" smtClean="0">
              <a:solidFill>
                <a:srgbClr val="000080"/>
              </a:solidFill>
            </a:endParaRPr>
          </a:p>
          <a:p>
            <a:pPr marL="868680" lvl="3" indent="0">
              <a:buNone/>
            </a:pPr>
            <a:r>
              <a:rPr lang="en-US" sz="1600" b="1" dirty="0" smtClean="0">
                <a:solidFill>
                  <a:srgbClr val="000080"/>
                </a:solidFill>
              </a:rPr>
              <a:t>class </a:t>
            </a:r>
            <a:r>
              <a:rPr lang="en-US" sz="1600" dirty="0"/>
              <a:t>Role</a:t>
            </a:r>
            <a:br>
              <a:rPr lang="en-US" sz="1600" dirty="0"/>
            </a:br>
            <a:r>
              <a:rPr lang="en-US" sz="1600" b="1" dirty="0">
                <a:solidFill>
                  <a:srgbClr val="000080"/>
                </a:solidFill>
              </a:rPr>
              <a:t>case object </a:t>
            </a:r>
            <a:r>
              <a:rPr lang="en-US" sz="1600" dirty="0"/>
              <a:t>Developer </a:t>
            </a:r>
            <a:r>
              <a:rPr lang="en-US" sz="1600" b="1" dirty="0">
                <a:solidFill>
                  <a:srgbClr val="000080"/>
                </a:solidFill>
              </a:rPr>
              <a:t>extends </a:t>
            </a:r>
            <a:r>
              <a:rPr lang="en-US" sz="1600" dirty="0"/>
              <a:t>Role</a:t>
            </a:r>
            <a:br>
              <a:rPr lang="en-US" sz="1600" dirty="0"/>
            </a:br>
            <a:r>
              <a:rPr lang="en-US" sz="1600" b="1" dirty="0">
                <a:solidFill>
                  <a:srgbClr val="000080"/>
                </a:solidFill>
              </a:rPr>
              <a:t>case object </a:t>
            </a:r>
            <a:r>
              <a:rPr lang="en-US" sz="1600" dirty="0"/>
              <a:t>Manager </a:t>
            </a:r>
            <a:r>
              <a:rPr lang="en-US" sz="1600" b="1" dirty="0">
                <a:solidFill>
                  <a:srgbClr val="000080"/>
                </a:solidFill>
              </a:rPr>
              <a:t>extends </a:t>
            </a:r>
            <a:r>
              <a:rPr lang="en-US" sz="1600" dirty="0" smtClean="0"/>
              <a:t>Role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b="1" dirty="0">
                <a:solidFill>
                  <a:srgbClr val="000080"/>
                </a:solidFill>
              </a:rPr>
              <a:t>case class </a:t>
            </a:r>
            <a:r>
              <a:rPr lang="en-US" sz="1600" dirty="0"/>
              <a:t>Person(name: </a:t>
            </a:r>
            <a:r>
              <a:rPr lang="en-US" sz="1600" dirty="0">
                <a:solidFill>
                  <a:srgbClr val="20999D"/>
                </a:solidFill>
              </a:rPr>
              <a:t>String</a:t>
            </a:r>
            <a:r>
              <a:rPr lang="en-US" sz="1600" dirty="0"/>
              <a:t>, age: </a:t>
            </a:r>
            <a:r>
              <a:rPr lang="en-US" sz="1600" dirty="0" err="1"/>
              <a:t>Int</a:t>
            </a:r>
            <a:r>
              <a:rPr lang="en-US" sz="1600" dirty="0"/>
              <a:t>, role: Role</a:t>
            </a:r>
            <a:r>
              <a:rPr lang="en-US" sz="1600" dirty="0" smtClean="0"/>
              <a:t>)</a:t>
            </a:r>
          </a:p>
          <a:p>
            <a:pPr marL="868680" lvl="3" indent="0">
              <a:buNone/>
            </a:pP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Map(</a:t>
            </a:r>
            <a:br>
              <a:rPr lang="en-US" sz="1600" dirty="0"/>
            </a:br>
            <a:r>
              <a:rPr lang="en-US" sz="1600" dirty="0"/>
              <a:t>  </a:t>
            </a:r>
            <a:r>
              <a:rPr lang="ru-RU" sz="1600" dirty="0" smtClean="0"/>
              <a:t>  </a:t>
            </a:r>
            <a:r>
              <a:rPr lang="en-US" sz="1600" dirty="0" smtClean="0">
                <a:solidFill>
                  <a:srgbClr val="0000FF"/>
                </a:solidFill>
              </a:rPr>
              <a:t>1 </a:t>
            </a:r>
            <a:r>
              <a:rPr lang="en-US" sz="1600" dirty="0"/>
              <a:t>-&gt; </a:t>
            </a:r>
            <a:r>
              <a:rPr lang="en-US" sz="1600" i="1" dirty="0"/>
              <a:t>Person</a:t>
            </a:r>
            <a:r>
              <a:rPr lang="en-US" sz="1600" dirty="0"/>
              <a:t>(</a:t>
            </a:r>
            <a:r>
              <a:rPr lang="en-US" sz="1600" b="1" dirty="0">
                <a:solidFill>
                  <a:srgbClr val="008000"/>
                </a:solidFill>
              </a:rPr>
              <a:t>"</a:t>
            </a:r>
            <a:r>
              <a:rPr lang="en-US" sz="1600" b="1" dirty="0" err="1">
                <a:solidFill>
                  <a:srgbClr val="008000"/>
                </a:solidFill>
              </a:rPr>
              <a:t>Petrov</a:t>
            </a:r>
            <a:r>
              <a:rPr lang="en-US" sz="1600" b="1" dirty="0">
                <a:solidFill>
                  <a:srgbClr val="008000"/>
                </a:solidFill>
              </a:rPr>
              <a:t>"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0000FF"/>
                </a:solidFill>
              </a:rPr>
              <a:t>23</a:t>
            </a:r>
            <a:r>
              <a:rPr lang="en-US" sz="1600" dirty="0"/>
              <a:t>, Developer),</a:t>
            </a:r>
            <a:br>
              <a:rPr lang="en-US" sz="1600" dirty="0"/>
            </a:br>
            <a:r>
              <a:rPr lang="en-US" sz="1600" dirty="0"/>
              <a:t>  </a:t>
            </a:r>
            <a:r>
              <a:rPr lang="ru-RU" sz="1600" dirty="0" smtClean="0"/>
              <a:t>  </a:t>
            </a:r>
            <a:r>
              <a:rPr lang="en-US" sz="1600" dirty="0" smtClean="0">
                <a:solidFill>
                  <a:srgbClr val="0000FF"/>
                </a:solidFill>
              </a:rPr>
              <a:t>2 </a:t>
            </a:r>
            <a:r>
              <a:rPr lang="en-US" sz="1600" dirty="0"/>
              <a:t>-&gt; </a:t>
            </a:r>
            <a:r>
              <a:rPr lang="en-US" sz="1600" i="1" dirty="0"/>
              <a:t>Person</a:t>
            </a:r>
            <a:r>
              <a:rPr lang="en-US" sz="1600" dirty="0"/>
              <a:t>(</a:t>
            </a:r>
            <a:r>
              <a:rPr lang="en-US" sz="1600" b="1" dirty="0">
                <a:solidFill>
                  <a:srgbClr val="008000"/>
                </a:solidFill>
              </a:rPr>
              <a:t>"</a:t>
            </a:r>
            <a:r>
              <a:rPr lang="en-US" sz="1600" b="1" dirty="0" err="1">
                <a:solidFill>
                  <a:srgbClr val="008000"/>
                </a:solidFill>
              </a:rPr>
              <a:t>Sidorov</a:t>
            </a:r>
            <a:r>
              <a:rPr lang="en-US" sz="1600" b="1" dirty="0">
                <a:solidFill>
                  <a:srgbClr val="008000"/>
                </a:solidFill>
              </a:rPr>
              <a:t>"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0000FF"/>
                </a:solidFill>
              </a:rPr>
              <a:t>32</a:t>
            </a:r>
            <a:r>
              <a:rPr lang="en-US" sz="1600" dirty="0"/>
              <a:t>, Manager)</a:t>
            </a:r>
            <a:br>
              <a:rPr lang="en-US" sz="1600" dirty="0"/>
            </a:br>
            <a:r>
              <a:rPr lang="en-US" sz="1600" dirty="0"/>
              <a:t>) </a:t>
            </a:r>
            <a:r>
              <a:rPr lang="en-US" sz="1600" b="1" dirty="0">
                <a:solidFill>
                  <a:srgbClr val="000080"/>
                </a:solidFill>
              </a:rPr>
              <a:t>match </a:t>
            </a:r>
            <a:r>
              <a:rPr lang="en-US" sz="1600" dirty="0"/>
              <a:t>{</a:t>
            </a:r>
            <a:br>
              <a:rPr lang="en-US" sz="1600" dirty="0"/>
            </a:br>
            <a:r>
              <a:rPr lang="en-US" sz="1600" dirty="0"/>
              <a:t>  </a:t>
            </a:r>
            <a:r>
              <a:rPr lang="ru-RU" sz="1600" dirty="0" smtClean="0"/>
              <a:t>  </a:t>
            </a:r>
            <a:r>
              <a:rPr lang="en-US" sz="1600" b="1" dirty="0" smtClean="0">
                <a:solidFill>
                  <a:srgbClr val="000080"/>
                </a:solidFill>
              </a:rPr>
              <a:t>case </a:t>
            </a:r>
            <a:r>
              <a:rPr lang="en-US" sz="1600" dirty="0"/>
              <a:t>(key, p @ </a:t>
            </a:r>
            <a:r>
              <a:rPr lang="en-US" sz="1600" i="1" dirty="0"/>
              <a:t>Person</a:t>
            </a:r>
            <a:r>
              <a:rPr lang="en-US" sz="1600" dirty="0"/>
              <a:t>(_, _, Manager)) =&gt; </a:t>
            </a:r>
            <a:r>
              <a:rPr lang="en-US" sz="1600" b="1" dirty="0" err="1">
                <a:solidFill>
                  <a:srgbClr val="008000"/>
                </a:solidFill>
              </a:rPr>
              <a:t>s"Manager</a:t>
            </a:r>
            <a:r>
              <a:rPr lang="en-US" sz="1600" b="1" dirty="0">
                <a:solidFill>
                  <a:srgbClr val="008000"/>
                </a:solidFill>
              </a:rPr>
              <a:t> </a:t>
            </a:r>
            <a:r>
              <a:rPr lang="en-US" sz="1600" b="1" dirty="0">
                <a:solidFill>
                  <a:srgbClr val="00B8BB"/>
                </a:solidFill>
              </a:rPr>
              <a:t>$</a:t>
            </a:r>
            <a:r>
              <a:rPr lang="en-US" sz="1600" dirty="0"/>
              <a:t>p</a:t>
            </a:r>
            <a:r>
              <a:rPr lang="en-US" sz="1600" b="1" dirty="0">
                <a:solidFill>
                  <a:srgbClr val="008000"/>
                </a:solidFill>
              </a:rPr>
              <a:t>  is of age </a:t>
            </a:r>
            <a:r>
              <a:rPr lang="en-US" sz="1600" b="1" dirty="0">
                <a:solidFill>
                  <a:srgbClr val="00B8BB"/>
                </a:solidFill>
              </a:rPr>
              <a:t>$</a:t>
            </a:r>
            <a:r>
              <a:rPr lang="en-US" sz="1600" dirty="0"/>
              <a:t>{</a:t>
            </a:r>
            <a:r>
              <a:rPr lang="en-US" sz="1600" dirty="0" err="1"/>
              <a:t>p.age</a:t>
            </a:r>
            <a:r>
              <a:rPr lang="en-US" sz="1600" dirty="0"/>
              <a:t>}</a:t>
            </a:r>
            <a:r>
              <a:rPr lang="en-US" sz="1600" b="1" dirty="0">
                <a:solidFill>
                  <a:srgbClr val="008000"/>
                </a:solidFill>
              </a:rPr>
              <a:t>"</a:t>
            </a:r>
            <a:br>
              <a:rPr lang="en-US" sz="1600" b="1" dirty="0">
                <a:solidFill>
                  <a:srgbClr val="008000"/>
                </a:solidFill>
              </a:rPr>
            </a:br>
            <a:r>
              <a:rPr lang="en-US" sz="1600" dirty="0"/>
              <a:t>}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6736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guards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94360" lvl="2" indent="0">
              <a:buNone/>
            </a:pPr>
            <a:r>
              <a:rPr lang="en-US" b="1" dirty="0"/>
              <a:t>Pattern </a:t>
            </a:r>
            <a:r>
              <a:rPr lang="en-US" b="1" dirty="0" smtClean="0"/>
              <a:t>guards </a:t>
            </a:r>
            <a:r>
              <a:rPr lang="ru-RU" dirty="0" smtClean="0"/>
              <a:t>это предикат, который </a:t>
            </a:r>
            <a:r>
              <a:rPr lang="en-US" dirty="0" smtClean="0"/>
              <a:t> </a:t>
            </a:r>
            <a:r>
              <a:rPr lang="ru-RU" dirty="0" smtClean="0"/>
              <a:t>позволяет уточнить условия в шаблоне. </a:t>
            </a:r>
            <a:r>
              <a:rPr lang="en-US" b="1" dirty="0" smtClean="0"/>
              <a:t>Pattern guard</a:t>
            </a:r>
            <a:r>
              <a:rPr lang="en-US" dirty="0" smtClean="0"/>
              <a:t> </a:t>
            </a:r>
            <a:r>
              <a:rPr lang="ru-RU" dirty="0" smtClean="0"/>
              <a:t>указывается после шаблона как </a:t>
            </a:r>
            <a:r>
              <a:rPr lang="en-US" b="1" dirty="0" smtClean="0">
                <a:solidFill>
                  <a:srgbClr val="002060"/>
                </a:solidFill>
              </a:rPr>
              <a:t>if &lt;</a:t>
            </a:r>
            <a:r>
              <a:rPr lang="en-US" b="1" dirty="0" err="1" smtClean="0">
                <a:solidFill>
                  <a:srgbClr val="002060"/>
                </a:solidFill>
              </a:rPr>
              <a:t>boolean</a:t>
            </a:r>
            <a:r>
              <a:rPr lang="en-US" b="1" dirty="0" smtClean="0">
                <a:solidFill>
                  <a:srgbClr val="002060"/>
                </a:solidFill>
              </a:rPr>
              <a:t> expression&gt; 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В условии можно использовать переменные, захваченные в шаблоне</a:t>
            </a:r>
          </a:p>
          <a:p>
            <a:pPr marL="594360" lvl="2" indent="0">
              <a:buNone/>
            </a:pPr>
            <a:endParaRPr lang="en-US" dirty="0" smtClean="0"/>
          </a:p>
          <a:p>
            <a:pPr marL="868680" lvl="3" indent="0">
              <a:buNone/>
            </a:pPr>
            <a:r>
              <a:rPr lang="en-US" sz="1600" b="1" dirty="0">
                <a:solidFill>
                  <a:srgbClr val="000080"/>
                </a:solidFill>
              </a:rPr>
              <a:t>case class </a:t>
            </a:r>
            <a:r>
              <a:rPr lang="en-US" sz="1600" dirty="0"/>
              <a:t>Person(name: </a:t>
            </a:r>
            <a:r>
              <a:rPr lang="en-US" sz="1600" dirty="0">
                <a:solidFill>
                  <a:srgbClr val="20999D"/>
                </a:solidFill>
              </a:rPr>
              <a:t>String</a:t>
            </a:r>
            <a:r>
              <a:rPr lang="en-US" sz="1600" dirty="0"/>
              <a:t>, age: </a:t>
            </a:r>
            <a:r>
              <a:rPr lang="en-US" sz="1600" dirty="0" err="1"/>
              <a:t>Int</a:t>
            </a:r>
            <a:r>
              <a:rPr lang="en-US" sz="1600" dirty="0"/>
              <a:t>)</a:t>
            </a:r>
            <a:br>
              <a:rPr lang="en-US" sz="1600" dirty="0"/>
            </a:br>
            <a:endParaRPr lang="ru-RU" sz="1600" dirty="0" smtClean="0"/>
          </a:p>
          <a:p>
            <a:pPr marL="868680" lvl="3" indent="0">
              <a:buNone/>
            </a:pPr>
            <a:r>
              <a:rPr lang="en-US" sz="1600" i="1" dirty="0" smtClean="0">
                <a:solidFill>
                  <a:srgbClr val="660E7A"/>
                </a:solidFill>
              </a:rPr>
              <a:t>Map</a:t>
            </a:r>
            <a:r>
              <a:rPr lang="en-US" sz="1600" dirty="0"/>
              <a:t>(</a:t>
            </a:r>
            <a:br>
              <a:rPr lang="en-US" sz="1600" dirty="0"/>
            </a:br>
            <a:r>
              <a:rPr lang="en-US" sz="1600" dirty="0"/>
              <a:t>  </a:t>
            </a:r>
            <a:r>
              <a:rPr lang="ru-RU" sz="1600" dirty="0" smtClean="0"/>
              <a:t>  </a:t>
            </a:r>
            <a:r>
              <a:rPr lang="en-US" sz="1600" dirty="0" smtClean="0">
                <a:solidFill>
                  <a:srgbClr val="0000FF"/>
                </a:solidFill>
              </a:rPr>
              <a:t>1 </a:t>
            </a:r>
            <a:r>
              <a:rPr lang="en-US" sz="1600" dirty="0"/>
              <a:t>-&gt; </a:t>
            </a:r>
            <a:r>
              <a:rPr lang="en-US" sz="1600" i="1" dirty="0"/>
              <a:t>Person</a:t>
            </a:r>
            <a:r>
              <a:rPr lang="en-US" sz="1600" dirty="0"/>
              <a:t>(</a:t>
            </a:r>
            <a:r>
              <a:rPr lang="en-US" sz="1600" b="1" dirty="0">
                <a:solidFill>
                  <a:srgbClr val="008000"/>
                </a:solidFill>
              </a:rPr>
              <a:t>"</a:t>
            </a:r>
            <a:r>
              <a:rPr lang="en-US" sz="1600" b="1" dirty="0" err="1">
                <a:solidFill>
                  <a:srgbClr val="008000"/>
                </a:solidFill>
              </a:rPr>
              <a:t>Petrov</a:t>
            </a:r>
            <a:r>
              <a:rPr lang="en-US" sz="1600" b="1" dirty="0">
                <a:solidFill>
                  <a:srgbClr val="008000"/>
                </a:solidFill>
              </a:rPr>
              <a:t>"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0000FF"/>
                </a:solidFill>
              </a:rPr>
              <a:t>23</a:t>
            </a:r>
            <a:r>
              <a:rPr lang="en-US" sz="1600" dirty="0"/>
              <a:t>),</a:t>
            </a:r>
            <a:br>
              <a:rPr lang="en-US" sz="1600" dirty="0"/>
            </a:br>
            <a:r>
              <a:rPr lang="en-US" sz="1600" dirty="0"/>
              <a:t>  </a:t>
            </a:r>
            <a:r>
              <a:rPr lang="ru-RU" sz="1600" dirty="0" smtClean="0"/>
              <a:t>  </a:t>
            </a:r>
            <a:r>
              <a:rPr lang="en-US" sz="1600" dirty="0" smtClean="0">
                <a:solidFill>
                  <a:srgbClr val="0000FF"/>
                </a:solidFill>
              </a:rPr>
              <a:t>2 </a:t>
            </a:r>
            <a:r>
              <a:rPr lang="en-US" sz="1600" dirty="0"/>
              <a:t>-&gt; </a:t>
            </a:r>
            <a:r>
              <a:rPr lang="en-US" sz="1600" i="1" dirty="0"/>
              <a:t>Person</a:t>
            </a:r>
            <a:r>
              <a:rPr lang="en-US" sz="1600" dirty="0"/>
              <a:t>(</a:t>
            </a:r>
            <a:r>
              <a:rPr lang="en-US" sz="1600" b="1" dirty="0">
                <a:solidFill>
                  <a:srgbClr val="008000"/>
                </a:solidFill>
              </a:rPr>
              <a:t>"</a:t>
            </a:r>
            <a:r>
              <a:rPr lang="en-US" sz="1600" b="1" dirty="0" err="1">
                <a:solidFill>
                  <a:srgbClr val="008000"/>
                </a:solidFill>
              </a:rPr>
              <a:t>Sidorov</a:t>
            </a:r>
            <a:r>
              <a:rPr lang="en-US" sz="1600" b="1" dirty="0">
                <a:solidFill>
                  <a:srgbClr val="008000"/>
                </a:solidFill>
              </a:rPr>
              <a:t>"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0000FF"/>
                </a:solidFill>
              </a:rPr>
              <a:t>32</a:t>
            </a:r>
            <a:r>
              <a:rPr lang="en-US" sz="1600" dirty="0"/>
              <a:t>)</a:t>
            </a:r>
            <a:br>
              <a:rPr lang="en-US" sz="1600" dirty="0"/>
            </a:br>
            <a:r>
              <a:rPr lang="en-US" sz="1600" dirty="0"/>
              <a:t>) </a:t>
            </a:r>
            <a:r>
              <a:rPr lang="en-US" sz="1600" b="1" dirty="0">
                <a:solidFill>
                  <a:srgbClr val="000080"/>
                </a:solidFill>
              </a:rPr>
              <a:t>match </a:t>
            </a:r>
            <a:r>
              <a:rPr lang="en-US" sz="1600" dirty="0"/>
              <a:t>{</a:t>
            </a:r>
            <a:br>
              <a:rPr lang="en-US" sz="1600" dirty="0"/>
            </a:br>
            <a:r>
              <a:rPr lang="en-US" sz="1600" dirty="0"/>
              <a:t>  </a:t>
            </a:r>
            <a:r>
              <a:rPr lang="ru-RU" sz="1600" dirty="0" smtClean="0"/>
              <a:t>  </a:t>
            </a:r>
            <a:r>
              <a:rPr lang="en-US" sz="1600" b="1" dirty="0" smtClean="0">
                <a:solidFill>
                  <a:srgbClr val="000080"/>
                </a:solidFill>
              </a:rPr>
              <a:t>case </a:t>
            </a:r>
            <a:r>
              <a:rPr lang="en-US" sz="1600" dirty="0" smtClean="0"/>
              <a:t>(</a:t>
            </a:r>
            <a:r>
              <a:rPr lang="ru-RU" sz="1600" dirty="0" smtClean="0"/>
              <a:t>_</a:t>
            </a:r>
            <a:r>
              <a:rPr lang="en-US" sz="1600" dirty="0" smtClean="0"/>
              <a:t>, </a:t>
            </a:r>
            <a:r>
              <a:rPr lang="en-US" sz="1600" i="1" dirty="0"/>
              <a:t>Person</a:t>
            </a:r>
            <a:r>
              <a:rPr lang="en-US" sz="1600" dirty="0"/>
              <a:t>(name, age)) </a:t>
            </a:r>
            <a:r>
              <a:rPr lang="en-US" sz="1600" b="1" dirty="0">
                <a:solidFill>
                  <a:srgbClr val="000080"/>
                </a:solidFill>
              </a:rPr>
              <a:t>if </a:t>
            </a:r>
            <a:r>
              <a:rPr lang="en-US" sz="1600" dirty="0"/>
              <a:t>age &lt; </a:t>
            </a:r>
            <a:r>
              <a:rPr lang="en-US" sz="1600" dirty="0">
                <a:solidFill>
                  <a:srgbClr val="0000FF"/>
                </a:solidFill>
              </a:rPr>
              <a:t>30 </a:t>
            </a:r>
            <a:r>
              <a:rPr lang="en-US" sz="1600" dirty="0"/>
              <a:t>=&gt; </a:t>
            </a:r>
            <a:r>
              <a:rPr lang="en-US" sz="1600" b="1" dirty="0" err="1">
                <a:solidFill>
                  <a:srgbClr val="008000"/>
                </a:solidFill>
              </a:rPr>
              <a:t>s"</a:t>
            </a:r>
            <a:r>
              <a:rPr lang="en-US" sz="1600" b="1" dirty="0" err="1">
                <a:solidFill>
                  <a:srgbClr val="00B8BB"/>
                </a:solidFill>
              </a:rPr>
              <a:t>$</a:t>
            </a:r>
            <a:r>
              <a:rPr lang="en-US" sz="1600" dirty="0" err="1"/>
              <a:t>name</a:t>
            </a:r>
            <a:r>
              <a:rPr lang="en-US" sz="1600" b="1" dirty="0">
                <a:solidFill>
                  <a:srgbClr val="008000"/>
                </a:solidFill>
              </a:rPr>
              <a:t> is young developer"</a:t>
            </a:r>
            <a:br>
              <a:rPr lang="en-US" sz="1600" b="1" dirty="0">
                <a:solidFill>
                  <a:srgbClr val="008000"/>
                </a:solidFill>
              </a:rPr>
            </a:br>
            <a:r>
              <a:rPr lang="en-US" sz="1600" b="1" dirty="0">
                <a:solidFill>
                  <a:srgbClr val="008000"/>
                </a:solidFill>
              </a:rPr>
              <a:t>  </a:t>
            </a:r>
            <a:r>
              <a:rPr lang="ru-RU" sz="1600" b="1" dirty="0" smtClean="0">
                <a:solidFill>
                  <a:srgbClr val="008000"/>
                </a:solidFill>
              </a:rPr>
              <a:t>  </a:t>
            </a:r>
            <a:r>
              <a:rPr lang="en-US" sz="1600" b="1" dirty="0" smtClean="0">
                <a:solidFill>
                  <a:srgbClr val="000080"/>
                </a:solidFill>
              </a:rPr>
              <a:t>case </a:t>
            </a:r>
            <a:r>
              <a:rPr lang="en-US" sz="1600" dirty="0" smtClean="0"/>
              <a:t>(</a:t>
            </a:r>
            <a:r>
              <a:rPr lang="ru-RU" sz="1600" smtClean="0"/>
              <a:t>_</a:t>
            </a:r>
            <a:r>
              <a:rPr lang="en-US" sz="1600" smtClean="0"/>
              <a:t>, </a:t>
            </a:r>
            <a:r>
              <a:rPr lang="en-US" sz="1600" i="1" dirty="0"/>
              <a:t>Person</a:t>
            </a:r>
            <a:r>
              <a:rPr lang="en-US" sz="1600" dirty="0"/>
              <a:t>(name, age)) </a:t>
            </a:r>
            <a:r>
              <a:rPr lang="en-US" sz="1600" b="1" dirty="0">
                <a:solidFill>
                  <a:srgbClr val="000080"/>
                </a:solidFill>
              </a:rPr>
              <a:t>if </a:t>
            </a:r>
            <a:r>
              <a:rPr lang="en-US" sz="1600" dirty="0"/>
              <a:t>age &gt;= </a:t>
            </a:r>
            <a:r>
              <a:rPr lang="en-US" sz="1600" dirty="0">
                <a:solidFill>
                  <a:srgbClr val="0000FF"/>
                </a:solidFill>
              </a:rPr>
              <a:t>30 </a:t>
            </a:r>
            <a:r>
              <a:rPr lang="en-US" sz="1600" dirty="0"/>
              <a:t>=&gt; </a:t>
            </a:r>
            <a:r>
              <a:rPr lang="en-US" sz="1600" b="1" dirty="0" err="1">
                <a:solidFill>
                  <a:srgbClr val="008000"/>
                </a:solidFill>
              </a:rPr>
              <a:t>s"</a:t>
            </a:r>
            <a:r>
              <a:rPr lang="en-US" sz="1600" b="1" dirty="0" err="1">
                <a:solidFill>
                  <a:srgbClr val="00B8BB"/>
                </a:solidFill>
              </a:rPr>
              <a:t>$</a:t>
            </a:r>
            <a:r>
              <a:rPr lang="en-US" sz="1600" dirty="0" err="1"/>
              <a:t>name</a:t>
            </a:r>
            <a:r>
              <a:rPr lang="en-US" sz="1600" b="1" dirty="0">
                <a:solidFill>
                  <a:srgbClr val="008000"/>
                </a:solidFill>
              </a:rPr>
              <a:t> is </a:t>
            </a:r>
            <a:r>
              <a:rPr lang="en-US" sz="1600" b="1" dirty="0" err="1">
                <a:solidFill>
                  <a:srgbClr val="008000"/>
                </a:solidFill>
              </a:rPr>
              <a:t>expirienced</a:t>
            </a:r>
            <a:r>
              <a:rPr lang="en-US" sz="1600" b="1" dirty="0">
                <a:solidFill>
                  <a:srgbClr val="008000"/>
                </a:solidFill>
              </a:rPr>
              <a:t> specialist"</a:t>
            </a:r>
            <a:br>
              <a:rPr lang="en-US" sz="1600" b="1" dirty="0">
                <a:solidFill>
                  <a:srgbClr val="008000"/>
                </a:solidFill>
              </a:rPr>
            </a:br>
            <a:r>
              <a:rPr lang="en-US" sz="1600" dirty="0"/>
              <a:t>}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5735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Обработка исключений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dirty="0" smtClean="0"/>
              <a:t>В </a:t>
            </a:r>
            <a:r>
              <a:rPr lang="en-US" b="1" dirty="0" smtClean="0"/>
              <a:t>Scala</a:t>
            </a:r>
            <a:r>
              <a:rPr lang="en-US" dirty="0" smtClean="0"/>
              <a:t> </a:t>
            </a:r>
            <a:r>
              <a:rPr lang="en-US" b="1" dirty="0" smtClean="0"/>
              <a:t>pattern </a:t>
            </a:r>
            <a:r>
              <a:rPr lang="en-US" b="1" dirty="0" smtClean="0"/>
              <a:t>matching</a:t>
            </a:r>
            <a:r>
              <a:rPr lang="ru-RU" b="1" dirty="0" smtClean="0"/>
              <a:t> </a:t>
            </a:r>
            <a:r>
              <a:rPr lang="ru-RU" dirty="0" smtClean="0"/>
              <a:t>также</a:t>
            </a:r>
            <a:r>
              <a:rPr lang="en-US" b="1" dirty="0" smtClean="0"/>
              <a:t> </a:t>
            </a:r>
            <a:r>
              <a:rPr lang="ru-RU" dirty="0" smtClean="0"/>
              <a:t>используется при обработке исключений</a:t>
            </a:r>
          </a:p>
          <a:p>
            <a:pPr marL="320040" lvl="1" indent="0">
              <a:buNone/>
            </a:pPr>
            <a:endParaRPr lang="ru-RU" dirty="0" smtClean="0"/>
          </a:p>
          <a:p>
            <a:pPr marL="868680" lvl="3" indent="0">
              <a:buNone/>
            </a:pPr>
            <a:r>
              <a:rPr lang="en-US" sz="1600" b="1" dirty="0" smtClean="0">
                <a:solidFill>
                  <a:srgbClr val="000080"/>
                </a:solidFill>
              </a:rPr>
              <a:t>try </a:t>
            </a:r>
            <a:r>
              <a:rPr lang="en-US" sz="1600" dirty="0"/>
              <a:t>{</a:t>
            </a:r>
            <a:br>
              <a:rPr lang="en-US" sz="1600" dirty="0"/>
            </a:br>
            <a:r>
              <a:rPr lang="en-US" sz="1600" dirty="0"/>
              <a:t>  Source</a:t>
            </a:r>
            <a:br>
              <a:rPr lang="en-US" sz="1600" dirty="0"/>
            </a:br>
            <a:r>
              <a:rPr lang="en-US" sz="1600" dirty="0"/>
              <a:t>    .</a:t>
            </a:r>
            <a:r>
              <a:rPr lang="en-US" sz="1600" i="1" dirty="0"/>
              <a:t>fromFile</a:t>
            </a:r>
            <a:r>
              <a:rPr lang="en-US" sz="1600" dirty="0"/>
              <a:t>(</a:t>
            </a:r>
            <a:r>
              <a:rPr lang="en-US" sz="1600" b="1" dirty="0">
                <a:solidFill>
                  <a:srgbClr val="008000"/>
                </a:solidFill>
              </a:rPr>
              <a:t>"test.txt"</a:t>
            </a:r>
            <a:r>
              <a:rPr lang="en-US" sz="1600" dirty="0"/>
              <a:t>)</a:t>
            </a:r>
            <a:br>
              <a:rPr lang="en-US" sz="1600" dirty="0"/>
            </a:br>
            <a:r>
              <a:rPr lang="en-US" sz="1600" dirty="0"/>
              <a:t>    .getLines</a:t>
            </a:r>
            <a:br>
              <a:rPr lang="en-US" sz="1600" dirty="0"/>
            </a:br>
            <a:r>
              <a:rPr lang="en-US" sz="1600" dirty="0"/>
              <a:t>    .foreach(</a:t>
            </a:r>
            <a:r>
              <a:rPr lang="en-US" sz="1600" i="1" dirty="0" err="1"/>
              <a:t>println</a:t>
            </a:r>
            <a:r>
              <a:rPr lang="en-US" sz="1600" dirty="0"/>
              <a:t>(_))</a:t>
            </a:r>
            <a:br>
              <a:rPr lang="en-US" sz="1600" dirty="0"/>
            </a:br>
            <a:r>
              <a:rPr lang="en-US" sz="1600" dirty="0"/>
              <a:t>} </a:t>
            </a:r>
            <a:r>
              <a:rPr lang="en-US" sz="1600" b="1" dirty="0">
                <a:solidFill>
                  <a:srgbClr val="000080"/>
                </a:solidFill>
              </a:rPr>
              <a:t>catch </a:t>
            </a:r>
            <a:r>
              <a:rPr lang="en-US" sz="1600" dirty="0"/>
              <a:t>{</a:t>
            </a:r>
            <a:br>
              <a:rPr lang="en-US" sz="1600" dirty="0"/>
            </a:br>
            <a:r>
              <a:rPr lang="en-US" sz="1600" dirty="0"/>
              <a:t>  </a:t>
            </a:r>
            <a:r>
              <a:rPr lang="en-US" sz="1600" b="1" dirty="0">
                <a:solidFill>
                  <a:srgbClr val="000080"/>
                </a:solidFill>
              </a:rPr>
              <a:t>case </a:t>
            </a:r>
            <a:r>
              <a:rPr lang="en-US" sz="1600" dirty="0"/>
              <a:t>e: FileNotFoundException =&gt; </a:t>
            </a:r>
            <a:r>
              <a:rPr lang="en-US" sz="1600" dirty="0" err="1"/>
              <a:t>e.printStackTrace</a:t>
            </a:r>
            <a:r>
              <a:rPr lang="en-US" sz="1600" dirty="0"/>
              <a:t>; </a:t>
            </a:r>
            <a:r>
              <a:rPr lang="ru-RU" sz="1600" dirty="0" smtClean="0"/>
              <a:t> </a:t>
            </a:r>
            <a:r>
              <a:rPr lang="en-US" sz="1600" dirty="0" err="1" smtClean="0"/>
              <a:t>System.</a:t>
            </a:r>
            <a:r>
              <a:rPr lang="en-US" sz="1600" i="1" dirty="0" err="1" smtClean="0"/>
              <a:t>exit</a:t>
            </a:r>
            <a:r>
              <a:rPr lang="en-US" sz="1600" dirty="0" smtClean="0"/>
              <a:t>(</a:t>
            </a:r>
            <a:r>
              <a:rPr lang="en-US" sz="1600" dirty="0" smtClean="0">
                <a:solidFill>
                  <a:srgbClr val="0000FF"/>
                </a:solidFill>
              </a:rPr>
              <a:t>1</a:t>
            </a:r>
            <a:r>
              <a:rPr lang="en-US" sz="1600" dirty="0"/>
              <a:t>)</a:t>
            </a:r>
            <a:br>
              <a:rPr lang="en-US" sz="1600" dirty="0"/>
            </a:br>
            <a:r>
              <a:rPr lang="en-US" sz="1600" dirty="0"/>
              <a:t>  </a:t>
            </a:r>
            <a:r>
              <a:rPr lang="en-US" sz="1600" b="1" dirty="0">
                <a:solidFill>
                  <a:srgbClr val="000080"/>
                </a:solidFill>
              </a:rPr>
              <a:t>case </a:t>
            </a:r>
            <a:r>
              <a:rPr lang="en-US" sz="1600" dirty="0"/>
              <a:t>_ =&gt; </a:t>
            </a:r>
            <a:r>
              <a:rPr lang="en-US" sz="1600" b="1" dirty="0">
                <a:solidFill>
                  <a:srgbClr val="008000"/>
                </a:solidFill>
              </a:rPr>
              <a:t>"something goes wrong"</a:t>
            </a:r>
            <a:br>
              <a:rPr lang="en-US" sz="1600" b="1" dirty="0">
                <a:solidFill>
                  <a:srgbClr val="008000"/>
                </a:solidFill>
              </a:rPr>
            </a:br>
            <a:r>
              <a:rPr lang="en-US" sz="1600" dirty="0"/>
              <a:t>} </a:t>
            </a:r>
            <a:r>
              <a:rPr lang="en-US" sz="1600" b="1" dirty="0">
                <a:solidFill>
                  <a:srgbClr val="000080"/>
                </a:solidFill>
              </a:rPr>
              <a:t>finally </a:t>
            </a:r>
            <a:r>
              <a:rPr lang="en-US" sz="1600" dirty="0"/>
              <a:t>{</a:t>
            </a:r>
            <a:br>
              <a:rPr lang="en-US" sz="1600" dirty="0"/>
            </a:br>
            <a:r>
              <a:rPr lang="en-US" sz="1600" dirty="0"/>
              <a:t>  </a:t>
            </a:r>
            <a:r>
              <a:rPr lang="en-US" sz="1600" dirty="0" err="1"/>
              <a:t>System.</a:t>
            </a:r>
            <a:r>
              <a:rPr lang="en-US" sz="1600" i="1" dirty="0" err="1"/>
              <a:t>exit</a:t>
            </a:r>
            <a:r>
              <a:rPr lang="en-US" sz="1600" dirty="0"/>
              <a:t>(</a:t>
            </a:r>
            <a:r>
              <a:rPr lang="en-US" sz="1600" dirty="0">
                <a:solidFill>
                  <a:srgbClr val="0000FF"/>
                </a:solidFill>
              </a:rPr>
              <a:t>0</a:t>
            </a:r>
            <a:r>
              <a:rPr lang="en-US" sz="1600" dirty="0"/>
              <a:t>)</a:t>
            </a:r>
            <a:br>
              <a:rPr lang="en-US" sz="1600" dirty="0"/>
            </a:br>
            <a:r>
              <a:rPr lang="en-US" sz="1600" dirty="0"/>
              <a:t>}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2655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6894</TotalTime>
  <Words>293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Pattern Matching in Scala</vt:lpstr>
      <vt:lpstr>Определения</vt:lpstr>
      <vt:lpstr>Wildcards</vt:lpstr>
      <vt:lpstr>Типы шаблонов</vt:lpstr>
      <vt:lpstr>Вложенные переменные</vt:lpstr>
      <vt:lpstr>Pattern guards</vt:lpstr>
      <vt:lpstr>Обработка исключений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Коллекции в Java</dc:title>
  <dc:creator>Eugene</dc:creator>
  <cp:lastModifiedBy>Vasily Perov</cp:lastModifiedBy>
  <cp:revision>165</cp:revision>
  <dcterms:created xsi:type="dcterms:W3CDTF">2010-10-21T18:17:39Z</dcterms:created>
  <dcterms:modified xsi:type="dcterms:W3CDTF">2018-11-19T09:18:05Z</dcterms:modified>
</cp:coreProperties>
</file>