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92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3880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30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5625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956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181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172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279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918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3802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10361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1B56C6-27F1-4C40-A9E5-AAE5956D727F}" type="datetimeFigureOut">
              <a:rPr lang="ru-RU" smtClean="0"/>
              <a:t>24.10.2020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84F32-7B8D-4487-97CF-0FC45B9C2B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070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504177"/>
            <a:ext cx="9144000" cy="105416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Индексы реляционной модели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1707139"/>
            <a:ext cx="9144000" cy="4842456"/>
          </a:xfrm>
        </p:spPr>
        <p:txBody>
          <a:bodyPr>
            <a:normAutofit/>
          </a:bodyPr>
          <a:lstStyle/>
          <a:p>
            <a:pPr marL="457200" indent="-457200" algn="just">
              <a:buFont typeface="Wingdings" pitchFamily="2" charset="2"/>
              <a:buChar char="§"/>
            </a:pPr>
            <a:r>
              <a:rPr lang="ru-RU" sz="3200" dirty="0"/>
              <a:t>Обеспечивают быстрый доступ к строкам таблицы</a:t>
            </a:r>
            <a:endParaRPr lang="en-US" sz="3200" dirty="0"/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3200" dirty="0"/>
              <a:t>Определяют индексно-параллельный доступ к данным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3200" dirty="0"/>
              <a:t>Применяются для ускорения цифрового и полнотекстового поиска</a:t>
            </a:r>
          </a:p>
          <a:p>
            <a:pPr marL="457200" indent="-457200" algn="just">
              <a:buFont typeface="Wingdings" pitchFamily="2" charset="2"/>
              <a:buChar char="§"/>
            </a:pPr>
            <a:r>
              <a:rPr lang="ru-RU" sz="3200" dirty="0"/>
              <a:t>Строятся и поддерживаются автоматически при изменении данных в таблице</a:t>
            </a:r>
          </a:p>
          <a:p>
            <a:pPr marL="457200" indent="-457200" algn="just">
              <a:buFont typeface="Wingdings" pitchFamily="2" charset="2"/>
              <a:buChar char="§"/>
            </a:pPr>
            <a:endParaRPr lang="ru-RU" sz="3200" dirty="0"/>
          </a:p>
          <a:p>
            <a:pPr marL="457200" indent="-457200" algn="just">
              <a:buFont typeface="Wingdings" pitchFamily="2" charset="2"/>
              <a:buChar char="§"/>
            </a:pPr>
            <a:endParaRPr lang="ru-RU" sz="3200" dirty="0"/>
          </a:p>
          <a:p>
            <a:pPr marL="457200" indent="-457200" algn="just">
              <a:buFont typeface="Wingdings" pitchFamily="2" charset="2"/>
              <a:buChar char="§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032327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Компромисс базовых понятий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dirty="0"/>
              <a:t>Ускорение запросов </a:t>
            </a:r>
            <a:r>
              <a:rPr lang="ru-RU" sz="3200" dirty="0">
                <a:sym typeface="Wingdings" panose="05000000000000000000" pitchFamily="2" charset="2"/>
              </a:rPr>
              <a:t> или</a:t>
            </a:r>
            <a:r>
              <a:rPr lang="en-US" sz="3200" dirty="0">
                <a:sym typeface="Wingdings" panose="05000000000000000000" pitchFamily="2" charset="2"/>
              </a:rPr>
              <a:t>  </a:t>
            </a:r>
            <a:r>
              <a:rPr lang="ru-RU" sz="3200" dirty="0">
                <a:sym typeface="Wingdings" panose="05000000000000000000" pitchFamily="2" charset="2"/>
              </a:rPr>
              <a:t>замедление вставки, обновления и удаления данных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>
                <a:sym typeface="Wingdings" panose="05000000000000000000" pitchFamily="2" charset="2"/>
              </a:rPr>
              <a:t>Использование БД в  аналитическом режиме или оперативно меняющемся состоянии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/>
              <a:t>Тотальная индексация или выборочная(адресная)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/>
              <a:t>Максимизация производительности или минимизация ресурсов</a:t>
            </a:r>
          </a:p>
          <a:p>
            <a:pPr>
              <a:buFont typeface="Wingdings" pitchFamily="2" charset="2"/>
              <a:buChar char="§"/>
            </a:pPr>
            <a:r>
              <a:rPr lang="ru-RU" sz="3200" dirty="0"/>
              <a:t>Оперативная память или дисковое пространство</a:t>
            </a:r>
          </a:p>
        </p:txBody>
      </p:sp>
    </p:spTree>
    <p:extLst>
      <p:ext uri="{BB962C8B-B14F-4D97-AF65-F5344CB8AC3E}">
        <p14:creationId xmlns:p14="http://schemas.microsoft.com/office/powerpoint/2010/main" val="13429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Типы индексов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§"/>
            </a:pPr>
            <a:r>
              <a:rPr lang="ru-RU" dirty="0"/>
              <a:t>По уникальности индексируемых данных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/>
              <a:t>Уникальные</a:t>
            </a:r>
            <a:r>
              <a:rPr lang="en-US" dirty="0"/>
              <a:t> (UNIQUE)</a:t>
            </a:r>
            <a:r>
              <a:rPr lang="ru-RU" dirty="0"/>
              <a:t> – строятся на ключевых атрибутах</a:t>
            </a:r>
            <a:endParaRPr lang="en-US" dirty="0"/>
          </a:p>
          <a:p>
            <a:pPr lvl="2">
              <a:buFont typeface="Wingdings" pitchFamily="2" charset="2"/>
              <a:buChar char="§"/>
            </a:pPr>
            <a:r>
              <a:rPr lang="ru-RU" dirty="0"/>
              <a:t>Индексы на первичных ключах (</a:t>
            </a:r>
            <a:r>
              <a:rPr lang="en-US" dirty="0"/>
              <a:t>PRIMARY KEY)</a:t>
            </a:r>
            <a:r>
              <a:rPr lang="ru-RU" dirty="0"/>
              <a:t> не требуют явного создания, т.к. формируются автоматически СУБД</a:t>
            </a:r>
            <a:r>
              <a:rPr lang="en-US" dirty="0"/>
              <a:t> </a:t>
            </a:r>
            <a:r>
              <a:rPr lang="ru-RU" dirty="0"/>
              <a:t>при добавлении в таблицу </a:t>
            </a:r>
            <a:r>
              <a:rPr lang="en-US" dirty="0"/>
              <a:t>PRIMARY KEY</a:t>
            </a:r>
            <a:endParaRPr lang="ru-RU" dirty="0"/>
          </a:p>
          <a:p>
            <a:pPr lvl="2">
              <a:buFont typeface="Wingdings" pitchFamily="2" charset="2"/>
              <a:buChar char="§"/>
            </a:pPr>
            <a:r>
              <a:rPr lang="ru-RU" dirty="0"/>
              <a:t>Остальные уникальные индексы (на альтернативные ключи) могут быть добавлены вручную 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/>
              <a:t>Неуникальные – допускают дубликаты данных</a:t>
            </a:r>
          </a:p>
          <a:p>
            <a:pPr>
              <a:buFont typeface="Wingdings" pitchFamily="2" charset="2"/>
              <a:buChar char="§"/>
            </a:pPr>
            <a:r>
              <a:rPr lang="ru-RU" dirty="0"/>
              <a:t>По составу полей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/>
              <a:t>Простые – строятся только по одному атрибуту в отношении</a:t>
            </a:r>
          </a:p>
          <a:p>
            <a:pPr lvl="1">
              <a:buFont typeface="Wingdings" pitchFamily="2" charset="2"/>
              <a:buChar char="§"/>
            </a:pPr>
            <a:r>
              <a:rPr lang="ru-RU" dirty="0"/>
              <a:t>Составные – строятся по двум и более атрибутам</a:t>
            </a:r>
            <a:r>
              <a:rPr lang="en-US" dirty="0"/>
              <a:t> </a:t>
            </a:r>
            <a:r>
              <a:rPr lang="ru-RU" dirty="0"/>
              <a:t>в отношении</a:t>
            </a:r>
          </a:p>
        </p:txBody>
      </p:sp>
    </p:spTree>
    <p:extLst>
      <p:ext uri="{BB962C8B-B14F-4D97-AF65-F5344CB8AC3E}">
        <p14:creationId xmlns:p14="http://schemas.microsoft.com/office/powerpoint/2010/main" val="307525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06852"/>
          </a:xfrm>
        </p:spPr>
        <p:txBody>
          <a:bodyPr/>
          <a:lstStyle/>
          <a:p>
            <a:r>
              <a:rPr lang="ru-RU" b="1" dirty="0"/>
              <a:t>Виды индексов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71977"/>
            <a:ext cx="10515600" cy="5512157"/>
          </a:xfrm>
        </p:spPr>
        <p:txBody>
          <a:bodyPr/>
          <a:lstStyle/>
          <a:p>
            <a:r>
              <a:rPr lang="ru-RU" dirty="0"/>
              <a:t>Сбалансированное дерево упорядоченных ключей </a:t>
            </a:r>
            <a:r>
              <a:rPr lang="en-US" dirty="0"/>
              <a:t>(B*Tree) </a:t>
            </a:r>
            <a:r>
              <a:rPr lang="ru-RU" dirty="0"/>
              <a:t> - эффективен для хорошо распределенного мощного отношения</a:t>
            </a:r>
          </a:p>
          <a:p>
            <a:endParaRPr lang="en-US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9781430262985_Fig11-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1455" y="2178656"/>
            <a:ext cx="6447866" cy="4316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3359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индексов (продолжение)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7161"/>
            <a:ext cx="10515600" cy="4809802"/>
          </a:xfrm>
        </p:spPr>
        <p:txBody>
          <a:bodyPr/>
          <a:lstStyle/>
          <a:p>
            <a:r>
              <a:rPr lang="ru-RU" dirty="0" err="1"/>
              <a:t>Хеш</a:t>
            </a:r>
            <a:r>
              <a:rPr lang="ru-RU" dirty="0"/>
              <a:t> индексы (</a:t>
            </a:r>
            <a:r>
              <a:rPr lang="en-US" dirty="0"/>
              <a:t>Hash</a:t>
            </a:r>
            <a:r>
              <a:rPr lang="ru-RU" dirty="0"/>
              <a:t>)</a:t>
            </a:r>
            <a:r>
              <a:rPr lang="en-US" dirty="0"/>
              <a:t> – </a:t>
            </a:r>
            <a:r>
              <a:rPr lang="ru-RU" dirty="0"/>
              <a:t> оперируют не значениями атрибутов, а их </a:t>
            </a:r>
            <a:r>
              <a:rPr lang="ru-RU" dirty="0" err="1"/>
              <a:t>хешами</a:t>
            </a:r>
            <a:r>
              <a:rPr lang="ru-RU" dirty="0"/>
              <a:t>, из-за нелинейности проблематичны операции сравнения, а из-за неоднозначности – </a:t>
            </a:r>
            <a:r>
              <a:rPr lang="ru-RU" dirty="0" err="1"/>
              <a:t>коллизионности</a:t>
            </a:r>
            <a:r>
              <a:rPr lang="en-US" dirty="0"/>
              <a:t>. </a:t>
            </a:r>
            <a:r>
              <a:rPr lang="ru-RU" dirty="0"/>
              <a:t>Может работать только с </a:t>
            </a:r>
            <a:r>
              <a:rPr lang="ru-RU"/>
              <a:t>операциями сравнения.</a:t>
            </a:r>
            <a:endParaRPr lang="ru-RU" dirty="0"/>
          </a:p>
          <a:p>
            <a:r>
              <a:rPr lang="ru-RU" dirty="0"/>
              <a:t>Битовые индексы (</a:t>
            </a:r>
            <a:r>
              <a:rPr lang="en-US" dirty="0"/>
              <a:t>Bitmap</a:t>
            </a:r>
            <a:r>
              <a:rPr lang="ru-RU" dirty="0"/>
              <a:t>) </a:t>
            </a:r>
            <a:r>
              <a:rPr lang="en-US" dirty="0"/>
              <a:t>– </a:t>
            </a:r>
            <a:r>
              <a:rPr lang="ru-RU" dirty="0"/>
              <a:t>соответствие (1) или не соответствие(0) атрибута проиндексированному значению</a:t>
            </a:r>
          </a:p>
          <a:p>
            <a:pPr marL="0" indent="0">
              <a:buNone/>
            </a:pPr>
            <a:r>
              <a:rPr lang="ru-RU" dirty="0"/>
              <a:t>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1628448"/>
              </p:ext>
            </p:extLst>
          </p:nvPr>
        </p:nvGraphicFramePr>
        <p:xfrm>
          <a:off x="1027448" y="4001294"/>
          <a:ext cx="2565758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28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8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/>
                        <a:t>ID</a:t>
                      </a:r>
                      <a:r>
                        <a:rPr lang="en-US" baseline="0" dirty="0" err="1"/>
                        <a:t>_client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Answer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May</a:t>
                      </a:r>
                      <a:r>
                        <a:rPr lang="en-US" baseline="0" dirty="0"/>
                        <a:t> be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3782454" y="4924709"/>
            <a:ext cx="991674" cy="3477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9694630"/>
              </p:ext>
            </p:extLst>
          </p:nvPr>
        </p:nvGraphicFramePr>
        <p:xfrm>
          <a:off x="5007465" y="4001294"/>
          <a:ext cx="7034280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319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76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85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Значение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Адрес первой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Адрес последней строки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Bitmap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Yes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dirty="0" err="1"/>
                        <a:t>adr</a:t>
                      </a:r>
                      <a:r>
                        <a:rPr lang="en-US" dirty="0"/>
                        <a:t>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 </a:t>
                      </a:r>
                      <a:r>
                        <a:rPr lang="en-US" dirty="0" err="1"/>
                        <a:t>adr</a:t>
                      </a:r>
                      <a:r>
                        <a:rPr lang="en-US" dirty="0"/>
                        <a:t>(5)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10000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No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adr</a:t>
                      </a:r>
                      <a:r>
                        <a:rPr lang="en-US" dirty="0"/>
                        <a:t>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 </a:t>
                      </a:r>
                      <a:r>
                        <a:rPr lang="en-US" dirty="0" err="1"/>
                        <a:t>adr</a:t>
                      </a:r>
                      <a:r>
                        <a:rPr lang="en-US" dirty="0"/>
                        <a:t>(5)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May be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adr</a:t>
                      </a:r>
                      <a:r>
                        <a:rPr lang="en-US" dirty="0"/>
                        <a:t>(1)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 </a:t>
                      </a:r>
                      <a:r>
                        <a:rPr lang="en-US" dirty="0" err="1"/>
                        <a:t>adr</a:t>
                      </a:r>
                      <a:r>
                        <a:rPr lang="en-US" dirty="0"/>
                        <a:t>(5)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00001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3160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12914"/>
          </a:xfrm>
        </p:spPr>
        <p:txBody>
          <a:bodyPr/>
          <a:lstStyle/>
          <a:p>
            <a:r>
              <a:rPr lang="ru-RU" b="1" dirty="0"/>
              <a:t>Виды индексов (продолжение)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78039"/>
            <a:ext cx="10515600" cy="5267459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Реверсированный индекс (</a:t>
            </a:r>
            <a:r>
              <a:rPr lang="en-US" dirty="0"/>
              <a:t>Reverse</a:t>
            </a:r>
            <a:r>
              <a:rPr lang="ru-RU" dirty="0"/>
              <a:t>)</a:t>
            </a:r>
            <a:r>
              <a:rPr lang="en-US" dirty="0"/>
              <a:t> –</a:t>
            </a:r>
            <a:r>
              <a:rPr lang="ru-RU" dirty="0"/>
              <a:t> подвид </a:t>
            </a:r>
            <a:r>
              <a:rPr lang="en-US" dirty="0"/>
              <a:t>B*tree</a:t>
            </a:r>
            <a:r>
              <a:rPr lang="ru-RU" dirty="0"/>
              <a:t> с реверсированным битовым ключом, не может использоваться для поиска в диапазоне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en-US" dirty="0"/>
          </a:p>
          <a:p>
            <a:r>
              <a:rPr lang="ru-RU" dirty="0"/>
              <a:t>Инвертированный индекс(</a:t>
            </a:r>
            <a:r>
              <a:rPr lang="en-US" dirty="0"/>
              <a:t>Inverted</a:t>
            </a:r>
            <a:r>
              <a:rPr lang="ru-RU" dirty="0"/>
              <a:t>) – полнотекстовый индекс, разбивает лексему на слова и для каждого слова хранит адреса строк в которых он присутствует</a:t>
            </a:r>
          </a:p>
          <a:p>
            <a:r>
              <a:rPr lang="ru-RU" dirty="0"/>
              <a:t>Функциональный индекс</a:t>
            </a:r>
            <a:r>
              <a:rPr lang="en-US" dirty="0"/>
              <a:t> </a:t>
            </a:r>
            <a:r>
              <a:rPr lang="ru-RU" dirty="0"/>
              <a:t>(</a:t>
            </a:r>
            <a:r>
              <a:rPr lang="en-US" dirty="0"/>
              <a:t>Function-based</a:t>
            </a:r>
            <a:r>
              <a:rPr lang="ru-RU" dirty="0"/>
              <a:t> ) – хранится результат пользовательской функции для атрибутов, которые проходят предварительную обработку, например </a:t>
            </a:r>
            <a:r>
              <a:rPr lang="en-US" dirty="0"/>
              <a:t>UPPER(……)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3248128"/>
              </p:ext>
            </p:extLst>
          </p:nvPr>
        </p:nvGraphicFramePr>
        <p:xfrm>
          <a:off x="1916090" y="2638618"/>
          <a:ext cx="8128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/>
                        <a:t>Атрибут</a:t>
                      </a:r>
                      <a:r>
                        <a:rPr lang="ru-RU" baseline="0" dirty="0"/>
                        <a:t> (</a:t>
                      </a:r>
                      <a:r>
                        <a:rPr lang="en-US" baseline="0" dirty="0"/>
                        <a:t>bin)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Reverse</a:t>
                      </a:r>
                      <a:r>
                        <a:rPr lang="en-US" baseline="0" dirty="0"/>
                        <a:t> –index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100001101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011110010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101010101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010101010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100000000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011111111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47321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Создание типового индекса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Синтаксис</a:t>
            </a:r>
            <a:r>
              <a:rPr lang="en-US" dirty="0"/>
              <a:t>: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CREATE </a:t>
            </a:r>
            <a:r>
              <a:rPr lang="en-US" dirty="0"/>
              <a:t>[UNIQUE] </a:t>
            </a:r>
            <a:r>
              <a:rPr lang="en-US" b="1" dirty="0"/>
              <a:t>INDEX </a:t>
            </a:r>
            <a:r>
              <a:rPr lang="ru-RU" b="1" dirty="0"/>
              <a:t> </a:t>
            </a:r>
            <a:r>
              <a:rPr lang="ru-RU" dirty="0"/>
              <a:t>наименование </a:t>
            </a:r>
            <a:r>
              <a:rPr lang="en-US" b="1" dirty="0"/>
              <a:t>ON</a:t>
            </a:r>
            <a:r>
              <a:rPr lang="ru-RU" dirty="0"/>
              <a:t> таблица (параметры) </a:t>
            </a:r>
            <a:r>
              <a:rPr lang="en-US" dirty="0"/>
              <a:t>[TABLESPACE </a:t>
            </a:r>
            <a:r>
              <a:rPr lang="ru-RU" dirty="0"/>
              <a:t> имя</a:t>
            </a:r>
            <a:r>
              <a:rPr lang="en-US" dirty="0"/>
              <a:t>];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Параметры </a:t>
            </a:r>
            <a:r>
              <a:rPr lang="en-US" dirty="0"/>
              <a:t>:= </a:t>
            </a:r>
            <a:r>
              <a:rPr lang="ru-RU" dirty="0"/>
              <a:t>атрибут</a:t>
            </a:r>
            <a:r>
              <a:rPr lang="en-US" dirty="0"/>
              <a:t>|</a:t>
            </a:r>
            <a:r>
              <a:rPr lang="ru-RU" dirty="0"/>
              <a:t>список атрибутов</a:t>
            </a:r>
            <a:r>
              <a:rPr lang="en-US" dirty="0"/>
              <a:t>|</a:t>
            </a:r>
            <a:r>
              <a:rPr lang="ru-RU" dirty="0"/>
              <a:t>функция атрибута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Семантика</a:t>
            </a:r>
            <a:r>
              <a:rPr lang="en-US" dirty="0"/>
              <a:t>:</a:t>
            </a:r>
            <a:r>
              <a:rPr lang="ru-RU" dirty="0"/>
              <a:t> Стандартный индекс неупорядоченной кучи (</a:t>
            </a:r>
            <a:r>
              <a:rPr lang="en-US" dirty="0"/>
              <a:t>heap</a:t>
            </a:r>
            <a:r>
              <a:rPr lang="ru-RU" dirty="0"/>
              <a:t>) из которого можно убрать дублирование значений (</a:t>
            </a:r>
            <a:r>
              <a:rPr lang="en-US" dirty="0"/>
              <a:t>UNIQUE</a:t>
            </a:r>
            <a:r>
              <a:rPr lang="ru-RU" dirty="0"/>
              <a:t>)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/>
              <a:t>Пример</a:t>
            </a:r>
            <a:r>
              <a:rPr lang="en-US" dirty="0"/>
              <a:t>: CREATE INDEX i1 ON </a:t>
            </a:r>
            <a:r>
              <a:rPr lang="en-US" dirty="0" err="1"/>
              <a:t>my_table</a:t>
            </a:r>
            <a:r>
              <a:rPr lang="en-US" dirty="0"/>
              <a:t>(UPPER(Name));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3087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Эффективное индексирование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Индекс имеет смысл, если требуется одновременный доступ не более чем к </a:t>
            </a:r>
            <a:r>
              <a:rPr lang="ru-RU" b="1" dirty="0"/>
              <a:t>4-5% данных </a:t>
            </a:r>
            <a:r>
              <a:rPr lang="ru-RU" dirty="0"/>
              <a:t>таблицы</a:t>
            </a:r>
          </a:p>
          <a:p>
            <a:r>
              <a:rPr lang="ru-RU" b="1" dirty="0"/>
              <a:t>Не</a:t>
            </a:r>
            <a:r>
              <a:rPr lang="ru-RU" dirty="0"/>
              <a:t> индексируют атрибуты в таблицах малой мощности, так как слишком велики накладные расходы</a:t>
            </a:r>
          </a:p>
          <a:p>
            <a:r>
              <a:rPr lang="ru-RU" b="1" dirty="0"/>
              <a:t>Не</a:t>
            </a:r>
            <a:r>
              <a:rPr lang="ru-RU" dirty="0"/>
              <a:t> индексируют символьные атрибуты, если в предикате запроса используется </a:t>
            </a:r>
            <a:r>
              <a:rPr lang="en-US" dirty="0"/>
              <a:t>like ‘%a’</a:t>
            </a:r>
            <a:endParaRPr lang="ru-RU" dirty="0"/>
          </a:p>
          <a:p>
            <a:r>
              <a:rPr lang="ru-RU" b="1" dirty="0"/>
              <a:t>Не</a:t>
            </a:r>
            <a:r>
              <a:rPr lang="ru-RU" dirty="0"/>
              <a:t> индексируют длинные символьные атрибуты </a:t>
            </a:r>
          </a:p>
          <a:p>
            <a:r>
              <a:rPr lang="ru-RU" b="1" dirty="0"/>
              <a:t>Не</a:t>
            </a:r>
            <a:r>
              <a:rPr lang="ru-RU" dirty="0"/>
              <a:t> индексируют атрибуты, которые часто или автоматически обновляются</a:t>
            </a:r>
          </a:p>
          <a:p>
            <a:r>
              <a:rPr lang="ru-RU" b="1" dirty="0"/>
              <a:t>Не</a:t>
            </a:r>
            <a:r>
              <a:rPr lang="ru-RU" dirty="0"/>
              <a:t> индексируют атрибуты в таблицах с большим повторением одинаковых значений</a:t>
            </a:r>
          </a:p>
          <a:p>
            <a:r>
              <a:rPr lang="ru-RU" b="1" dirty="0"/>
              <a:t>Индексируют</a:t>
            </a:r>
            <a:r>
              <a:rPr lang="ru-RU" dirty="0"/>
              <a:t> атрибуты в многотабличных операциях </a:t>
            </a:r>
            <a:r>
              <a:rPr lang="en-US" dirty="0"/>
              <a:t>JOIN</a:t>
            </a:r>
          </a:p>
          <a:p>
            <a:r>
              <a:rPr lang="ru-RU" b="1" dirty="0"/>
              <a:t>Индексируют</a:t>
            </a:r>
            <a:r>
              <a:rPr lang="ru-RU" dirty="0"/>
              <a:t> атрибуты, которые часто используются в </a:t>
            </a:r>
            <a:r>
              <a:rPr lang="en-US" dirty="0"/>
              <a:t>WHERE</a:t>
            </a:r>
            <a:endParaRPr lang="ru-RU" dirty="0"/>
          </a:p>
          <a:p>
            <a:r>
              <a:rPr lang="ru-RU" b="1" dirty="0"/>
              <a:t>Индексируют</a:t>
            </a:r>
            <a:r>
              <a:rPr lang="ru-RU" dirty="0"/>
              <a:t> атрибуты из </a:t>
            </a:r>
            <a:r>
              <a:rPr lang="en-US" dirty="0"/>
              <a:t>GROUP BY</a:t>
            </a:r>
          </a:p>
          <a:p>
            <a:r>
              <a:rPr lang="ru-RU" dirty="0"/>
              <a:t>Количество индексов не должно выходить за разумные рамки</a:t>
            </a:r>
          </a:p>
          <a:p>
            <a:r>
              <a:rPr lang="ru-RU" b="1" dirty="0"/>
              <a:t>Составные индексы </a:t>
            </a:r>
            <a:r>
              <a:rPr lang="ru-RU" dirty="0"/>
              <a:t>применяют для повышения уникальности индексируемых комбинаций значений атрибутов</a:t>
            </a:r>
          </a:p>
        </p:txBody>
      </p:sp>
    </p:spTree>
    <p:extLst>
      <p:ext uri="{BB962C8B-B14F-4D97-AF65-F5344CB8AC3E}">
        <p14:creationId xmlns:p14="http://schemas.microsoft.com/office/powerpoint/2010/main" val="13614730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</TotalTime>
  <Words>537</Words>
  <Application>Microsoft Office PowerPoint</Application>
  <PresentationFormat>Widescreen</PresentationFormat>
  <Paragraphs>92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Тема Office</vt:lpstr>
      <vt:lpstr>Индексы реляционной модели </vt:lpstr>
      <vt:lpstr>Компромисс базовых понятий</vt:lpstr>
      <vt:lpstr>Типы индексов</vt:lpstr>
      <vt:lpstr>Виды индексов</vt:lpstr>
      <vt:lpstr>Виды индексов (продолжение)</vt:lpstr>
      <vt:lpstr>Виды индексов (продолжение)</vt:lpstr>
      <vt:lpstr>Создание типового индекса</vt:lpstr>
      <vt:lpstr>Эффективное индексирование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Индексы реляционной модели</dc:title>
  <dc:creator>user</dc:creator>
  <cp:lastModifiedBy>Evgeny Gavrilov</cp:lastModifiedBy>
  <cp:revision>38</cp:revision>
  <dcterms:created xsi:type="dcterms:W3CDTF">2018-10-12T23:11:26Z</dcterms:created>
  <dcterms:modified xsi:type="dcterms:W3CDTF">2020-10-24T07:06:51Z</dcterms:modified>
</cp:coreProperties>
</file>