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8" r:id="rId3"/>
    <p:sldId id="269" r:id="rId4"/>
    <p:sldId id="270" r:id="rId5"/>
    <p:sldId id="267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858DD-F419-4C0B-BAD8-1A35A5D8E1DB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C8A67-C20D-472F-865F-C8F4C3A7CF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043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2854C-F5EF-4739-BABE-320AC3429ACF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BF9E1-F1EA-49E6-8737-277AC6E7BF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oracle.com/cd/B19306_01/server.102/b14200/queries003.htm" TargetMode="External"/><Relationship Id="rId2" Type="http://schemas.openxmlformats.org/officeDocument/2006/relationships/hyperlink" Target="http://www.rsdn.ru/article/db/Hierarchy.x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Hierarchical_and_recursive_queries_in_SQL" TargetMode="External"/><Relationship Id="rId4" Type="http://schemas.openxmlformats.org/officeDocument/2006/relationships/hyperlink" Target="http://msdn.microsoft.com/en-us/library/ms186243(v=sql.105)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деревом и графом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http://www.rsdn.ru/article/db/Hierarchy.xml</a:t>
            </a:r>
            <a:endParaRPr lang="ru-RU" dirty="0"/>
          </a:p>
          <a:p>
            <a:r>
              <a:rPr lang="ru-RU" dirty="0"/>
              <a:t>Конструкция </a:t>
            </a:r>
            <a:r>
              <a:rPr lang="en-US" dirty="0"/>
              <a:t>Oracle SQL “connect by prior“</a:t>
            </a:r>
            <a:endParaRPr lang="ru-RU" dirty="0"/>
          </a:p>
          <a:p>
            <a:pPr lvl="1"/>
            <a:r>
              <a:rPr lang="en-US" dirty="0">
                <a:hlinkClick r:id="rId3"/>
              </a:rPr>
              <a:t>http://docs.oracle.com/cd/B19306_01/server.102/b14200/queries003.htm</a:t>
            </a:r>
            <a:endParaRPr lang="en-US" dirty="0"/>
          </a:p>
          <a:p>
            <a:r>
              <a:rPr lang="ru-RU" dirty="0"/>
              <a:t>Рекурсивные запросы в </a:t>
            </a:r>
            <a:r>
              <a:rPr lang="en-US" dirty="0"/>
              <a:t>ANSI </a:t>
            </a:r>
            <a:r>
              <a:rPr lang="ru-RU" dirty="0"/>
              <a:t>стандарте</a:t>
            </a:r>
          </a:p>
          <a:p>
            <a:pPr lvl="1"/>
            <a:r>
              <a:rPr lang="en-US" dirty="0">
                <a:hlinkClick r:id="rId4"/>
              </a:rPr>
              <a:t>http://msdn.microsoft.com/en-us/library/ms186243(v=sql.105).aspx</a:t>
            </a:r>
            <a:r>
              <a:rPr lang="ru-RU" dirty="0"/>
              <a:t> </a:t>
            </a:r>
          </a:p>
          <a:p>
            <a:pPr lvl="1"/>
            <a:r>
              <a:rPr lang="en-US" dirty="0">
                <a:hlinkClick r:id="rId5"/>
              </a:rPr>
              <a:t>http://en.wikipedia.org/wiki/Hierarchical_and_recursive_queries_in_SQL</a:t>
            </a:r>
            <a:endParaRPr lang="ru-RU" dirty="0"/>
          </a:p>
          <a:p>
            <a:pPr lvl="1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F9B96-CBD7-48FE-9B29-4240AAE05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Синтаксис</a:t>
            </a:r>
            <a:r>
              <a:rPr lang="en-US" dirty="0"/>
              <a:t> Oracle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701A3-C050-4B3E-8C7D-C48B6DFD4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Select … from T connect by &lt;</a:t>
            </a:r>
            <a:r>
              <a:rPr lang="ru-RU" dirty="0"/>
              <a:t>условие соединения</a:t>
            </a:r>
            <a:r>
              <a:rPr lang="en-US" dirty="0"/>
              <a:t> c prior&gt; start with &lt;</a:t>
            </a:r>
            <a:r>
              <a:rPr lang="ru-RU" dirty="0"/>
              <a:t>условие для стартовой выборки</a:t>
            </a:r>
            <a:r>
              <a:rPr lang="en-US" dirty="0"/>
              <a:t>&gt;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Алгоритм</a:t>
            </a:r>
            <a:r>
              <a:rPr lang="en-US" dirty="0"/>
              <a:t> </a:t>
            </a:r>
            <a:r>
              <a:rPr lang="ru-RU" dirty="0"/>
              <a:t>работы рекурсивного запроса</a:t>
            </a:r>
            <a:r>
              <a:rPr lang="en-US" dirty="0"/>
              <a:t>:</a:t>
            </a:r>
          </a:p>
          <a:p>
            <a:pPr marL="514350" indent="-514350">
              <a:buAutoNum type="arabicPeriod"/>
            </a:pPr>
            <a:r>
              <a:rPr lang="en-US" dirty="0"/>
              <a:t>D1 as (Select … from T where &lt;</a:t>
            </a:r>
            <a:r>
              <a:rPr lang="ru-RU" dirty="0"/>
              <a:t>условие для стартовой выборки</a:t>
            </a:r>
            <a:r>
              <a:rPr lang="en-US" dirty="0"/>
              <a:t>&gt;)</a:t>
            </a:r>
          </a:p>
          <a:p>
            <a:pPr marL="514350" indent="-514350">
              <a:buAutoNum type="arabicPeriod"/>
            </a:pPr>
            <a:r>
              <a:rPr lang="en-US" dirty="0"/>
              <a:t>D2 as (select … from T join D1 on (&lt;</a:t>
            </a:r>
            <a:r>
              <a:rPr lang="ru-RU" dirty="0"/>
              <a:t>условие соединения с </a:t>
            </a:r>
            <a:r>
              <a:rPr lang="en-US" dirty="0"/>
              <a:t>prior=D1 &gt;)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D3 as (select … from T join D2 on (&lt;</a:t>
            </a:r>
            <a:r>
              <a:rPr lang="ru-RU" dirty="0"/>
              <a:t>условие соединения с </a:t>
            </a:r>
            <a:r>
              <a:rPr lang="en-US" dirty="0"/>
              <a:t>prior=D2 &gt;)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…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(select … from T join </a:t>
            </a:r>
            <a:r>
              <a:rPr lang="en-US" dirty="0" err="1"/>
              <a:t>Dn</a:t>
            </a:r>
            <a:r>
              <a:rPr lang="en-US" dirty="0"/>
              <a:t> on (&lt;</a:t>
            </a:r>
            <a:r>
              <a:rPr lang="ru-RU" dirty="0"/>
              <a:t>условие соединения с </a:t>
            </a:r>
            <a:r>
              <a:rPr lang="en-US" dirty="0"/>
              <a:t>prior=</a:t>
            </a:r>
            <a:r>
              <a:rPr lang="en-US" dirty="0" err="1"/>
              <a:t>Dn</a:t>
            </a:r>
            <a:r>
              <a:rPr lang="en-US" dirty="0"/>
              <a:t> &gt;) – </a:t>
            </a:r>
            <a:r>
              <a:rPr lang="ru-RU" dirty="0"/>
              <a:t>пустое множество строк, дальше итерироваться не имеет смысла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Result = D1 union all D2 union all D3 … union all </a:t>
            </a:r>
            <a:r>
              <a:rPr lang="en-US" dirty="0" err="1"/>
              <a:t>Dn</a:t>
            </a: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ru-RU" dirty="0"/>
              <a:t>Пример</a:t>
            </a:r>
            <a:r>
              <a:rPr lang="en-US" dirty="0"/>
              <a:t>: </a:t>
            </a:r>
            <a:r>
              <a:rPr lang="ru-RU" dirty="0"/>
              <a:t>вывод всех файлов рекурсивно, начиная с </a:t>
            </a:r>
            <a:r>
              <a:rPr lang="en-US" dirty="0"/>
              <a:t>id = 0</a:t>
            </a:r>
          </a:p>
          <a:p>
            <a:pPr marL="0" indent="0">
              <a:buNone/>
            </a:pPr>
            <a:r>
              <a:rPr lang="en-US" dirty="0"/>
              <a:t>select ID,  NAME,  FILE_SIZE,  TYPE from FILE_SYSTEM</a:t>
            </a:r>
          </a:p>
          <a:p>
            <a:pPr marL="0" indent="0">
              <a:buNone/>
            </a:pPr>
            <a:r>
              <a:rPr lang="en-US" dirty="0"/>
              <a:t>               connect by prior id = PARENT_ID</a:t>
            </a:r>
          </a:p>
          <a:p>
            <a:pPr marL="0" indent="0">
              <a:buNone/>
            </a:pPr>
            <a:r>
              <a:rPr lang="en-US" dirty="0"/>
              <a:t>               start with ID = 0;</a:t>
            </a:r>
            <a:endParaRPr lang="ru-RU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5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1D458-7573-4C28-A834-29CC77E6E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Синтаксис </a:t>
            </a:r>
            <a:r>
              <a:rPr lang="en-US" dirty="0"/>
              <a:t>ANSI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55BF8-CFD9-4ADA-852D-4277EA61A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/>
              <a:t>with</a:t>
            </a:r>
            <a:r>
              <a:rPr lang="ru-RU" sz="1600" dirty="0"/>
              <a:t> </a:t>
            </a:r>
            <a:r>
              <a:rPr lang="en-US" sz="1600" dirty="0"/>
              <a:t>&lt;</a:t>
            </a:r>
            <a:r>
              <a:rPr lang="ru-RU" sz="1600" dirty="0"/>
              <a:t>название </a:t>
            </a:r>
            <a:r>
              <a:rPr lang="en-US" sz="1600" dirty="0"/>
              <a:t>CTE&gt; as (</a:t>
            </a:r>
          </a:p>
          <a:p>
            <a:pPr marL="0" indent="0">
              <a:buNone/>
            </a:pPr>
            <a:r>
              <a:rPr lang="en-US" sz="1600" dirty="0"/>
              <a:t>   select … from T where &lt;</a:t>
            </a:r>
            <a:r>
              <a:rPr lang="ru-RU" sz="1600" dirty="0"/>
              <a:t>условие</a:t>
            </a:r>
            <a:r>
              <a:rPr lang="en-US" sz="1600" dirty="0"/>
              <a:t> </a:t>
            </a:r>
            <a:r>
              <a:rPr lang="ru-RU" sz="1600" dirty="0"/>
              <a:t>стартовой выборки</a:t>
            </a:r>
            <a:r>
              <a:rPr lang="en-US" sz="1600" dirty="0"/>
              <a:t>&gt;</a:t>
            </a:r>
            <a:endParaRPr lang="ru-RU" sz="1600" dirty="0"/>
          </a:p>
          <a:p>
            <a:pPr marL="0" indent="0">
              <a:buNone/>
            </a:pPr>
            <a:r>
              <a:rPr lang="en-US" sz="1600" dirty="0"/>
              <a:t> union all</a:t>
            </a:r>
          </a:p>
          <a:p>
            <a:pPr marL="0" indent="0">
              <a:buNone/>
            </a:pPr>
            <a:r>
              <a:rPr lang="en-US" sz="1600" dirty="0"/>
              <a:t>   select … from T join &lt;</a:t>
            </a:r>
            <a:r>
              <a:rPr lang="ru-RU" sz="1600" dirty="0"/>
              <a:t>название </a:t>
            </a:r>
            <a:r>
              <a:rPr lang="en-US" sz="1600" dirty="0"/>
              <a:t>CTE&gt; on (&lt;</a:t>
            </a:r>
            <a:r>
              <a:rPr lang="ru-RU" sz="1600" dirty="0"/>
              <a:t>условие соединения с предыдущей итерацией</a:t>
            </a:r>
            <a:r>
              <a:rPr lang="en-US" sz="1600" dirty="0"/>
              <a:t>&gt;)</a:t>
            </a:r>
          </a:p>
          <a:p>
            <a:pPr marL="0" indent="0">
              <a:buNone/>
            </a:pPr>
            <a:r>
              <a:rPr lang="en-US" sz="1600" dirty="0"/>
              <a:t>)</a:t>
            </a:r>
            <a:endParaRPr lang="ru-RU" sz="1600" dirty="0"/>
          </a:p>
          <a:p>
            <a:pPr marL="0" indent="0">
              <a:buNone/>
            </a:pPr>
            <a:r>
              <a:rPr lang="en-US" sz="1600" dirty="0"/>
              <a:t>Select * from &lt;</a:t>
            </a:r>
            <a:r>
              <a:rPr lang="ru-RU" sz="1600" dirty="0"/>
              <a:t>название </a:t>
            </a:r>
            <a:r>
              <a:rPr lang="en-US" sz="1600" dirty="0"/>
              <a:t>CTE&gt;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ru-RU" sz="1600" dirty="0"/>
              <a:t>Пример</a:t>
            </a:r>
            <a:r>
              <a:rPr lang="en-US" sz="1600" dirty="0"/>
              <a:t>: </a:t>
            </a:r>
            <a:r>
              <a:rPr lang="ru-RU" sz="1600" dirty="0"/>
              <a:t>вывод всех файлов рекурсивно, начиная с </a:t>
            </a:r>
            <a:r>
              <a:rPr lang="en-US" sz="1600" dirty="0"/>
              <a:t>id = 0</a:t>
            </a:r>
          </a:p>
          <a:p>
            <a:pPr marL="0" indent="0">
              <a:buNone/>
            </a:pPr>
            <a:r>
              <a:rPr lang="en-US" sz="1600" dirty="0"/>
              <a:t>with </a:t>
            </a:r>
            <a:r>
              <a:rPr lang="en-US" sz="1600" dirty="0" err="1"/>
              <a:t>fs_tree</a:t>
            </a:r>
            <a:r>
              <a:rPr lang="en-US" sz="1600" dirty="0"/>
              <a:t>(ID, PARENT_ID, NAME, TYPE, FILE_SIZE) as (</a:t>
            </a:r>
          </a:p>
          <a:p>
            <a:pPr marL="0" indent="0">
              <a:buNone/>
            </a:pPr>
            <a:r>
              <a:rPr lang="en-US" sz="1600" dirty="0"/>
              <a:t>      select ID, PARENT_ID, NAME, TYPE, FILE_SIZE from FILE_SYSTEM where PARENT_ID IS NULL</a:t>
            </a:r>
          </a:p>
          <a:p>
            <a:pPr marL="0" indent="0">
              <a:buNone/>
            </a:pPr>
            <a:r>
              <a:rPr lang="en-US" sz="1600" dirty="0"/>
              <a:t>    union all</a:t>
            </a:r>
          </a:p>
          <a:p>
            <a:pPr marL="0" indent="0">
              <a:buNone/>
            </a:pPr>
            <a:r>
              <a:rPr lang="en-US" sz="1600" dirty="0"/>
              <a:t>     select fs1.ID, fs1.PARENT_ID, fs1.NAME, fs1.TYPE, fs1.FILE_SIZE from FILE_SYSTEM fs1</a:t>
            </a:r>
          </a:p>
          <a:p>
            <a:pPr marL="0" indent="0">
              <a:buNone/>
            </a:pPr>
            <a:r>
              <a:rPr lang="en-US" sz="1600" dirty="0"/>
              <a:t>     inner join </a:t>
            </a:r>
            <a:r>
              <a:rPr lang="en-US" sz="1600" dirty="0" err="1"/>
              <a:t>fs_tree</a:t>
            </a:r>
            <a:r>
              <a:rPr lang="en-US" sz="1600" dirty="0"/>
              <a:t> fs2 on (fs1.PARENT_ID = fs2.ID)</a:t>
            </a:r>
          </a:p>
          <a:p>
            <a:pPr marL="0" indent="0">
              <a:buNone/>
            </a:pPr>
            <a:r>
              <a:rPr lang="en-US" sz="1600" dirty="0"/>
              <a:t>    )</a:t>
            </a:r>
          </a:p>
          <a:p>
            <a:pPr marL="0" indent="0">
              <a:buNone/>
            </a:pPr>
            <a:r>
              <a:rPr lang="en-US" sz="1600" dirty="0"/>
              <a:t>select * from </a:t>
            </a:r>
            <a:r>
              <a:rPr lang="en-US" sz="1600" dirty="0" err="1"/>
              <a:t>fs_tree</a:t>
            </a:r>
            <a:r>
              <a:rPr lang="en-US" sz="1600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87311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6DA85-C48A-42D0-8650-2E67E668F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Дополнительные функции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1E449-5BE4-4B8A-B27B-CF611D6B0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LEVEL</a:t>
            </a:r>
          </a:p>
          <a:p>
            <a:r>
              <a:rPr lang="ru-RU" dirty="0"/>
              <a:t>Контроль циклов</a:t>
            </a:r>
            <a:r>
              <a:rPr lang="en-US" dirty="0"/>
              <a:t> (CONNECT BY NOCYCLE)</a:t>
            </a:r>
          </a:p>
          <a:p>
            <a:r>
              <a:rPr lang="en-US" dirty="0"/>
              <a:t>CONNECT_BY_ISLEAF/CONNECT_BY_ISCYCLE</a:t>
            </a:r>
            <a:endParaRPr lang="ru-RU" dirty="0"/>
          </a:p>
          <a:p>
            <a:r>
              <a:rPr lang="en-US" dirty="0"/>
              <a:t>SYS_CONNECT_BY_PATH(name, '/’)</a:t>
            </a:r>
          </a:p>
          <a:p>
            <a:r>
              <a:rPr lang="en-US" dirty="0"/>
              <a:t>CONNECT_BY_ROOT name</a:t>
            </a:r>
          </a:p>
          <a:p>
            <a:r>
              <a:rPr lang="en-US" dirty="0"/>
              <a:t>ORDER SIBLINGS BY …</a:t>
            </a:r>
          </a:p>
        </p:txBody>
      </p:sp>
    </p:spTree>
    <p:extLst>
      <p:ext uri="{BB962C8B-B14F-4D97-AF65-F5344CB8AC3E}">
        <p14:creationId xmlns:p14="http://schemas.microsoft.com/office/powerpoint/2010/main" val="290317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/>
              <a:t>Вывести все директории в виде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ID, 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Название, Путь до корня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</a:t>
            </a:r>
            <a:r>
              <a:rPr lang="ru-RU" dirty="0"/>
              <a:t>Для каждой директории посчитать объем занимаемого места на диске (с учетом всех вложенных папок)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ID, </a:t>
            </a:r>
            <a:r>
              <a:rPr lang="ru-RU" sz="2400" dirty="0">
                <a:latin typeface="Courier New" pitchFamily="49" charset="0"/>
                <a:cs typeface="Courier New" pitchFamily="49" charset="0"/>
              </a:rPr>
              <a:t>Название, Путь до корня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total_size</a:t>
            </a:r>
            <a:endParaRPr lang="ru-RU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ru-RU" dirty="0"/>
              <a:t>Добавить в запрос</a:t>
            </a:r>
            <a:r>
              <a:rPr lang="en-US" dirty="0"/>
              <a:t>: </a:t>
            </a:r>
            <a:r>
              <a:rPr lang="ru-RU" dirty="0"/>
              <a:t>сколько процентов директория занимает  места относительно всех среди своих соседей (</a:t>
            </a:r>
            <a:r>
              <a:rPr lang="en-US" dirty="0"/>
              <a:t>siblings)</a:t>
            </a:r>
            <a:endParaRPr lang="ru-RU" dirty="0"/>
          </a:p>
          <a:p>
            <a:pPr marL="0" indent="0">
              <a:buNone/>
            </a:pPr>
            <a:r>
              <a:rPr lang="en-US" sz="3000" dirty="0">
                <a:latin typeface="Courier New" pitchFamily="49" charset="0"/>
                <a:cs typeface="Courier New" pitchFamily="49" charset="0"/>
              </a:rPr>
              <a:t>ID, </a:t>
            </a:r>
            <a:r>
              <a:rPr lang="ru-RU" sz="3000" dirty="0">
                <a:latin typeface="Courier New" pitchFamily="49" charset="0"/>
                <a:cs typeface="Courier New" pitchFamily="49" charset="0"/>
              </a:rPr>
              <a:t>Название, Путь до корня</a:t>
            </a:r>
            <a:r>
              <a:rPr lang="en-US" sz="30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3000" dirty="0" err="1">
                <a:latin typeface="Courier New" pitchFamily="49" charset="0"/>
                <a:cs typeface="Courier New" pitchFamily="49" charset="0"/>
              </a:rPr>
              <a:t>total_size</a:t>
            </a:r>
            <a:r>
              <a:rPr lang="en-US" sz="3000" dirty="0">
                <a:latin typeface="Courier New" pitchFamily="49" charset="0"/>
                <a:cs typeface="Courier New" pitchFamily="49" charset="0"/>
              </a:rPr>
              <a:t>, ratio</a:t>
            </a:r>
            <a:endParaRPr lang="ru-RU" sz="3000" dirty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520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пользовательскими полями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За и против</a:t>
            </a:r>
          </a:p>
          <a:p>
            <a:pPr lvl="1">
              <a:buNone/>
            </a:pPr>
            <a:r>
              <a:rPr lang="en-US" dirty="0"/>
              <a:t>+ </a:t>
            </a:r>
            <a:r>
              <a:rPr lang="ru-RU" dirty="0"/>
              <a:t>Гибкость системы (быстрая реализация простых требований)</a:t>
            </a:r>
          </a:p>
          <a:p>
            <a:pPr lvl="1">
              <a:buFontTx/>
              <a:buChar char="-"/>
            </a:pPr>
            <a:r>
              <a:rPr lang="ru-RU" dirty="0"/>
              <a:t>Сложность реализации</a:t>
            </a:r>
          </a:p>
          <a:p>
            <a:pPr lvl="1">
              <a:buFontTx/>
              <a:buChar char="-"/>
            </a:pPr>
            <a:r>
              <a:rPr lang="ru-RU" dirty="0"/>
              <a:t>Сложность поддержки</a:t>
            </a:r>
          </a:p>
          <a:p>
            <a:pPr lvl="1">
              <a:buFontTx/>
              <a:buChar char="-"/>
            </a:pPr>
            <a:r>
              <a:rPr lang="ru-RU" dirty="0"/>
              <a:t>Невозможность использования в бизнес-логике (коде) приложения</a:t>
            </a:r>
            <a:endParaRPr lang="en-US" dirty="0"/>
          </a:p>
          <a:p>
            <a:r>
              <a:rPr lang="ru-RU" dirty="0"/>
              <a:t>Ключевые аспекты</a:t>
            </a:r>
            <a:r>
              <a:rPr lang="en-US" dirty="0"/>
              <a:t>:</a:t>
            </a:r>
            <a:endParaRPr lang="ru-RU" dirty="0"/>
          </a:p>
          <a:p>
            <a:pPr lvl="1"/>
            <a:r>
              <a:rPr lang="ru-RU" dirty="0"/>
              <a:t>Поддержка разных типов данных</a:t>
            </a:r>
          </a:p>
          <a:p>
            <a:pPr lvl="1"/>
            <a:r>
              <a:rPr lang="ru-RU" dirty="0"/>
              <a:t>Быстрый поиск (по индексу)</a:t>
            </a:r>
            <a:endParaRPr lang="en-US" dirty="0"/>
          </a:p>
          <a:p>
            <a:pPr lvl="1"/>
            <a:r>
              <a:rPr lang="ru-RU" dirty="0"/>
              <a:t>Валидация ввода</a:t>
            </a:r>
            <a:r>
              <a:rPr lang="en-US" dirty="0"/>
              <a:t>, </a:t>
            </a:r>
            <a:r>
              <a:rPr lang="ru-RU" dirty="0"/>
              <a:t>форматирование отображения, фильтр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5245</TotalTime>
  <Words>588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Courier New</vt:lpstr>
      <vt:lpstr>Office Theme</vt:lpstr>
      <vt:lpstr>Работа с деревом и графом</vt:lpstr>
      <vt:lpstr>Синтаксис Oracle</vt:lpstr>
      <vt:lpstr>Синтаксис ANSI</vt:lpstr>
      <vt:lpstr>Дополнительные функции</vt:lpstr>
      <vt:lpstr>Задача</vt:lpstr>
      <vt:lpstr>Работа с пользовательскими полями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Eugene</dc:creator>
  <cp:lastModifiedBy>Evgeny Gavrilov</cp:lastModifiedBy>
  <cp:revision>65</cp:revision>
  <dcterms:created xsi:type="dcterms:W3CDTF">2011-05-24T20:35:01Z</dcterms:created>
  <dcterms:modified xsi:type="dcterms:W3CDTF">2020-10-30T21:36:57Z</dcterms:modified>
</cp:coreProperties>
</file>