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31CD-25CD-4353-A8DE-77D1F02168C4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19032-B20C-477F-B715-8CBD0C97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248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71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24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55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16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769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773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7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26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104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672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05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D1F1A-6FC7-439B-A8DA-775BCF9E76CF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5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artinfowler.com/bliki/PolyglotPersistenc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Нереляционные средства хранения и обработки данных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210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Причины использования нереляционных средств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Слабо типизированные данные</a:t>
            </a:r>
            <a:r>
              <a:rPr lang="en-US" dirty="0"/>
              <a:t> (</a:t>
            </a:r>
            <a:r>
              <a:rPr lang="ru-RU" dirty="0"/>
              <a:t>Статьи, тексты контрактов)</a:t>
            </a:r>
          </a:p>
          <a:p>
            <a:r>
              <a:rPr lang="ru-RU" dirty="0"/>
              <a:t>Сложные структуры данных (</a:t>
            </a:r>
            <a:r>
              <a:rPr lang="en-US" dirty="0"/>
              <a:t>XML, JSON)</a:t>
            </a:r>
            <a:endParaRPr lang="ru-RU" dirty="0"/>
          </a:p>
          <a:p>
            <a:r>
              <a:rPr lang="ru-RU" dirty="0"/>
              <a:t>Большой объем данных (не умещаются в стойку одного физического хранилища данных</a:t>
            </a:r>
            <a:r>
              <a:rPr lang="en-US" dirty="0"/>
              <a:t>)</a:t>
            </a:r>
            <a:endParaRPr lang="ru-RU" dirty="0"/>
          </a:p>
          <a:p>
            <a:r>
              <a:rPr lang="ru-RU" dirty="0"/>
              <a:t>Повышенные требования к скорости обработки (</a:t>
            </a:r>
            <a:r>
              <a:rPr lang="en-US" dirty="0"/>
              <a:t>near real-time) =&gt; </a:t>
            </a:r>
            <a:r>
              <a:rPr lang="ru-RU" dirty="0"/>
              <a:t>хорошая масштабируемость</a:t>
            </a:r>
          </a:p>
          <a:p>
            <a:r>
              <a:rPr lang="ru-RU" dirty="0"/>
              <a:t>Чаще всего – </a:t>
            </a:r>
            <a:r>
              <a:rPr lang="ru-RU" i="1" dirty="0"/>
              <a:t>комбинация нескольких факторов</a:t>
            </a: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sz="3300" b="1" i="1" dirty="0"/>
              <a:t>NoSQL = Not only SQL</a:t>
            </a:r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78862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5760"/>
            <a:ext cx="8229600" cy="1143000"/>
          </a:xfrm>
        </p:spPr>
        <p:txBody>
          <a:bodyPr/>
          <a:lstStyle/>
          <a:p>
            <a:r>
              <a:rPr lang="en-US" dirty="0"/>
              <a:t>CAP - </a:t>
            </a:r>
            <a:r>
              <a:rPr lang="ru-RU" dirty="0"/>
              <a:t>теорема</a:t>
            </a:r>
          </a:p>
        </p:txBody>
      </p:sp>
      <p:sp>
        <p:nvSpPr>
          <p:cNvPr id="7" name="Isosceles Triangle 6"/>
          <p:cNvSpPr/>
          <p:nvPr/>
        </p:nvSpPr>
        <p:spPr>
          <a:xfrm>
            <a:off x="2483768" y="2160565"/>
            <a:ext cx="3420380" cy="27363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9552" y="4649261"/>
            <a:ext cx="36221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Consistency</a:t>
            </a:r>
          </a:p>
          <a:p>
            <a:r>
              <a:rPr lang="ru-RU" sz="2400" dirty="0"/>
              <a:t>(Согласованность данных)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06912" y="1076543"/>
            <a:ext cx="30291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Availability</a:t>
            </a:r>
            <a:endParaRPr lang="ru-RU" sz="2400" dirty="0"/>
          </a:p>
          <a:p>
            <a:pPr algn="ctr"/>
            <a:r>
              <a:rPr lang="en-US" sz="2400" dirty="0"/>
              <a:t>(</a:t>
            </a:r>
            <a:r>
              <a:rPr lang="ru-RU" sz="2400" dirty="0"/>
              <a:t>Доступность</a:t>
            </a:r>
            <a:r>
              <a:rPr lang="en-US" sz="2400" dirty="0"/>
              <a:t> </a:t>
            </a:r>
            <a:r>
              <a:rPr lang="ru-RU" sz="2400" dirty="0"/>
              <a:t>данных </a:t>
            </a:r>
          </a:p>
          <a:p>
            <a:pPr algn="ctr"/>
            <a:r>
              <a:rPr lang="ru-RU" sz="2400" dirty="0"/>
              <a:t>на чтение и запись</a:t>
            </a:r>
            <a:r>
              <a:rPr lang="en-US" sz="2400" dirty="0"/>
              <a:t>)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922760" y="4316903"/>
            <a:ext cx="3221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Partition tolerance </a:t>
            </a:r>
            <a:endParaRPr lang="ru-RU" sz="2400" dirty="0"/>
          </a:p>
          <a:p>
            <a:r>
              <a:rPr lang="en-US" sz="2400" dirty="0"/>
              <a:t>(</a:t>
            </a:r>
            <a:r>
              <a:rPr lang="ru-RU" sz="2400" dirty="0"/>
              <a:t>устойчивость к разделению узлов)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9592" y="6052646"/>
            <a:ext cx="634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Возможно достижение не более 2 из 3 свойств одновременно</a:t>
            </a:r>
          </a:p>
        </p:txBody>
      </p:sp>
    </p:spTree>
    <p:extLst>
      <p:ext uri="{BB962C8B-B14F-4D97-AF65-F5344CB8AC3E}">
        <p14:creationId xmlns:p14="http://schemas.microsoft.com/office/powerpoint/2010/main" val="3955644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Типы</a:t>
            </a:r>
            <a:r>
              <a:rPr lang="en-US" dirty="0"/>
              <a:t> NoSQL </a:t>
            </a:r>
            <a:r>
              <a:rPr lang="ru-RU" dirty="0"/>
              <a:t>БД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r>
              <a:rPr lang="ru-RU" sz="1400" dirty="0"/>
              <a:t>Документо-ориентированные БД</a:t>
            </a:r>
            <a:r>
              <a:rPr lang="en-US" sz="1400" dirty="0"/>
              <a:t> (document-oriented)</a:t>
            </a:r>
            <a:endParaRPr lang="ru-RU" sz="1400" dirty="0"/>
          </a:p>
          <a:p>
            <a:pPr lvl="1"/>
            <a:r>
              <a:rPr lang="en-US" sz="1200" i="1" dirty="0"/>
              <a:t>MongoDB</a:t>
            </a:r>
          </a:p>
          <a:p>
            <a:pPr lvl="2"/>
            <a:r>
              <a:rPr lang="ru-RU" sz="1100" i="1" dirty="0"/>
              <a:t>Сценарии использования</a:t>
            </a:r>
            <a:r>
              <a:rPr lang="en-US" sz="1100" i="1" dirty="0"/>
              <a:t>: </a:t>
            </a:r>
            <a:endParaRPr lang="ru-RU" sz="1100" i="1" dirty="0"/>
          </a:p>
          <a:p>
            <a:pPr lvl="3"/>
            <a:r>
              <a:rPr lang="ru-RU" sz="900" i="1" dirty="0"/>
              <a:t>быстрое прототипирование без создания схемы БД, </a:t>
            </a:r>
          </a:p>
          <a:p>
            <a:pPr lvl="3"/>
            <a:r>
              <a:rPr lang="ru-RU" sz="900" i="1" dirty="0"/>
              <a:t>БД общего назначения с гибкой, заранее не определенной схемой данных</a:t>
            </a:r>
          </a:p>
          <a:p>
            <a:pPr lvl="1"/>
            <a:r>
              <a:rPr lang="ru-RU" sz="1200" dirty="0"/>
              <a:t>Полнотекстовый поиск</a:t>
            </a:r>
            <a:r>
              <a:rPr lang="en-US" sz="1200" dirty="0"/>
              <a:t>: </a:t>
            </a:r>
            <a:r>
              <a:rPr lang="en-US" sz="1200" i="1" dirty="0"/>
              <a:t>Elastic Search, Apache </a:t>
            </a:r>
            <a:r>
              <a:rPr lang="en-US" sz="1200" i="1" dirty="0" err="1"/>
              <a:t>Solr</a:t>
            </a:r>
            <a:endParaRPr lang="ru-RU" sz="1200" i="1" dirty="0"/>
          </a:p>
          <a:p>
            <a:pPr lvl="2"/>
            <a:r>
              <a:rPr lang="ru-RU" sz="1100" i="1" dirty="0"/>
              <a:t>Сценарии использования</a:t>
            </a:r>
            <a:r>
              <a:rPr lang="en-US" sz="1100" i="1" dirty="0"/>
              <a:t>: </a:t>
            </a:r>
            <a:r>
              <a:rPr lang="ru-RU" sz="1100" i="1" dirty="0"/>
              <a:t>нечеткий поиск по содержимому текстовых данных, по частично структурированным данным, анализ логов приложений</a:t>
            </a:r>
            <a:endParaRPr lang="en-US" sz="1200" i="1" dirty="0"/>
          </a:p>
          <a:p>
            <a:r>
              <a:rPr lang="ru-RU" sz="1400" dirty="0"/>
              <a:t>Хранилища семеств колонок (</a:t>
            </a:r>
            <a:r>
              <a:rPr lang="en-US" sz="1400" dirty="0"/>
              <a:t>column-family store</a:t>
            </a:r>
            <a:r>
              <a:rPr lang="ru-RU" sz="1400" dirty="0"/>
              <a:t>)</a:t>
            </a:r>
          </a:p>
          <a:p>
            <a:pPr lvl="1"/>
            <a:r>
              <a:rPr lang="en-US" sz="1200" i="1" dirty="0"/>
              <a:t>Cassandra, </a:t>
            </a:r>
            <a:r>
              <a:rPr lang="en-US" sz="1200" i="1" dirty="0" err="1"/>
              <a:t>Hbase</a:t>
            </a:r>
            <a:endParaRPr lang="ru-RU" sz="1200" i="1" dirty="0"/>
          </a:p>
          <a:p>
            <a:pPr lvl="2"/>
            <a:r>
              <a:rPr lang="ru-RU" sz="1100" i="1" dirty="0"/>
              <a:t>Сценарии использования</a:t>
            </a:r>
            <a:r>
              <a:rPr lang="en-US" sz="1100" i="1" dirty="0"/>
              <a:t>:</a:t>
            </a:r>
            <a:r>
              <a:rPr lang="ru-RU" sz="1100" i="1" dirty="0"/>
              <a:t> сохранение большого объема быстро поступающих данных, выполнение узко-специализированных запросов к этим данным</a:t>
            </a:r>
            <a:endParaRPr lang="en-US" sz="1100" i="1" dirty="0"/>
          </a:p>
          <a:p>
            <a:pPr lvl="2"/>
            <a:r>
              <a:rPr lang="ru-RU" sz="1100" i="1" dirty="0"/>
              <a:t>Хорошо масштабируются</a:t>
            </a:r>
          </a:p>
          <a:p>
            <a:r>
              <a:rPr lang="ru-RU" sz="1400" dirty="0"/>
              <a:t>Хранилище «ключ-значение» (</a:t>
            </a:r>
            <a:r>
              <a:rPr lang="en-US" sz="1400" dirty="0"/>
              <a:t>Key-Value storage</a:t>
            </a:r>
            <a:r>
              <a:rPr lang="ru-RU" sz="1400" dirty="0"/>
              <a:t>)</a:t>
            </a:r>
            <a:endParaRPr lang="en-US" sz="1400" dirty="0"/>
          </a:p>
          <a:p>
            <a:pPr lvl="1"/>
            <a:r>
              <a:rPr lang="en-US" sz="1200" i="1" dirty="0"/>
              <a:t>Redis, Amazon DynamoDB</a:t>
            </a:r>
            <a:endParaRPr lang="ru-RU" sz="1200" i="1" dirty="0"/>
          </a:p>
          <a:p>
            <a:pPr lvl="2"/>
            <a:r>
              <a:rPr lang="ru-RU" sz="1100" i="1" dirty="0"/>
              <a:t>Сценарии использования</a:t>
            </a:r>
            <a:r>
              <a:rPr lang="en-US" sz="1100" i="1" dirty="0"/>
              <a:t>:</a:t>
            </a:r>
            <a:r>
              <a:rPr lang="ru-RU" sz="1100" i="1" dirty="0"/>
              <a:t> сверхбыстрые и масштабируемые для хранение большого количества пар ключ-значения, эффективные запросы только по ключу, например хранение данных пользовательских сессий</a:t>
            </a:r>
            <a:r>
              <a:rPr lang="en-US" sz="1100" i="1" dirty="0"/>
              <a:t>, </a:t>
            </a:r>
            <a:r>
              <a:rPr lang="ru-RU" sz="1100" i="1" dirty="0"/>
              <a:t>документов по </a:t>
            </a:r>
            <a:r>
              <a:rPr lang="en-US" sz="1100" i="1" dirty="0"/>
              <a:t>ID </a:t>
            </a:r>
            <a:r>
              <a:rPr lang="ru-RU" sz="1100" i="1" dirty="0" err="1"/>
              <a:t>итп</a:t>
            </a:r>
            <a:r>
              <a:rPr lang="ru-RU" sz="1100" i="1" dirty="0"/>
              <a:t>.</a:t>
            </a:r>
            <a:endParaRPr lang="en-US" sz="1200" i="1" dirty="0"/>
          </a:p>
          <a:p>
            <a:r>
              <a:rPr lang="ru-RU" sz="1400" dirty="0"/>
              <a:t>Графовые (</a:t>
            </a:r>
            <a:r>
              <a:rPr lang="en-US" sz="1400" dirty="0"/>
              <a:t>Graph) </a:t>
            </a:r>
            <a:r>
              <a:rPr lang="ru-RU" sz="1400" dirty="0"/>
              <a:t>БД </a:t>
            </a:r>
            <a:endParaRPr lang="en-US" sz="1400" dirty="0"/>
          </a:p>
          <a:p>
            <a:pPr lvl="1"/>
            <a:r>
              <a:rPr lang="en-US" sz="1200" i="1" dirty="0"/>
              <a:t>Neo4J</a:t>
            </a:r>
            <a:endParaRPr lang="ru-RU" sz="1200" i="1" dirty="0"/>
          </a:p>
          <a:p>
            <a:pPr lvl="2"/>
            <a:r>
              <a:rPr lang="ru-RU" sz="1100" i="1" dirty="0"/>
              <a:t>Сценарии использования</a:t>
            </a:r>
            <a:r>
              <a:rPr lang="en-US" sz="1100" i="1" dirty="0"/>
              <a:t>: </a:t>
            </a:r>
            <a:r>
              <a:rPr lang="ru-RU" sz="1100" i="1" dirty="0"/>
              <a:t>поиск по графам – контактам в </a:t>
            </a:r>
            <a:r>
              <a:rPr lang="ru-RU" sz="1100" i="1" dirty="0" err="1"/>
              <a:t>соц</a:t>
            </a:r>
            <a:r>
              <a:rPr lang="ru-RU" sz="1100" i="1" dirty="0"/>
              <a:t> сетях, рекомендательные системы</a:t>
            </a:r>
          </a:p>
          <a:p>
            <a:r>
              <a:rPr lang="en-US" sz="1400" i="1" dirty="0"/>
              <a:t>In-Memory </a:t>
            </a:r>
            <a:r>
              <a:rPr lang="ru-RU" sz="1400" i="1" dirty="0"/>
              <a:t>БД</a:t>
            </a:r>
          </a:p>
          <a:p>
            <a:pPr lvl="1"/>
            <a:r>
              <a:rPr lang="en-US" sz="1200" i="1" dirty="0" err="1"/>
              <a:t>Hazelcast</a:t>
            </a:r>
            <a:r>
              <a:rPr lang="en-US" sz="1200" i="1" dirty="0"/>
              <a:t>, Memcached, Apache Ignite</a:t>
            </a:r>
          </a:p>
          <a:p>
            <a:pPr lvl="2"/>
            <a:r>
              <a:rPr lang="ru-RU" sz="1100" i="1" dirty="0"/>
              <a:t>Сценарии</a:t>
            </a:r>
            <a:r>
              <a:rPr lang="en-US" sz="1100" i="1" dirty="0"/>
              <a:t>: </a:t>
            </a:r>
            <a:r>
              <a:rPr lang="ru-RU" sz="1100" i="1" dirty="0"/>
              <a:t>кэширование данных в памяти (распределенных по узлам кластера) для выполнения расчетов, где время критически важно – оперативный расчет рисков выполнения сделки в трейдинге, аукционы интернет-рекламы, онлайн-игры</a:t>
            </a:r>
            <a:endParaRPr lang="en-US" sz="1100" i="1" dirty="0"/>
          </a:p>
          <a:p>
            <a:pPr lvl="1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15208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«Многоязычная </a:t>
            </a:r>
            <a:r>
              <a:rPr lang="ru-RU" dirty="0" err="1"/>
              <a:t>персистентность</a:t>
            </a:r>
            <a:r>
              <a:rPr lang="ru-RU" dirty="0"/>
              <a:t>»</a:t>
            </a:r>
            <a:br>
              <a:rPr lang="en-US" dirty="0"/>
            </a:br>
            <a:r>
              <a:rPr lang="en-US" dirty="0"/>
              <a:t>Polyglot persistence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https://martinfowler.com/bliki/PolyglotPersistence.html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7232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Luxoft</Template>
  <TotalTime>793</TotalTime>
  <Words>302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Нереляционные средства хранения и обработки данных</vt:lpstr>
      <vt:lpstr>Причины использования нереляционных средств</vt:lpstr>
      <vt:lpstr>CAP - теорема</vt:lpstr>
      <vt:lpstr>Типы NoSQL БД</vt:lpstr>
      <vt:lpstr>«Многоязычная персистентность» Polyglot persistence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Нереляционные средства хранения и обработки данных</dc:title>
  <dc:creator>Eugene</dc:creator>
  <cp:lastModifiedBy>Evgeny Gavrilov</cp:lastModifiedBy>
  <cp:revision>30</cp:revision>
  <dcterms:created xsi:type="dcterms:W3CDTF">2016-11-20T19:29:44Z</dcterms:created>
  <dcterms:modified xsi:type="dcterms:W3CDTF">2020-10-30T22:13:50Z</dcterms:modified>
</cp:coreProperties>
</file>