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4" r:id="rId4"/>
    <p:sldId id="283" r:id="rId5"/>
    <p:sldId id="284" r:id="rId6"/>
    <p:sldId id="285" r:id="rId7"/>
    <p:sldId id="286" r:id="rId8"/>
    <p:sldId id="289" r:id="rId9"/>
    <p:sldId id="288" r:id="rId10"/>
    <p:sldId id="287" r:id="rId11"/>
    <p:sldId id="29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735F1-B8DB-44DA-83AB-A7B57EC865B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92492F-1958-4EEB-BE39-AA5B1E78B2D5}">
      <dgm:prSet phldrT="[Текст]"/>
      <dgm:spPr/>
      <dgm:t>
        <a:bodyPr/>
        <a:lstStyle/>
        <a:p>
          <a:r>
            <a:rPr lang="ru-RU" dirty="0" smtClean="0"/>
            <a:t>Статическая типизация</a:t>
          </a:r>
          <a:endParaRPr lang="ru-RU" dirty="0"/>
        </a:p>
      </dgm:t>
    </dgm:pt>
    <dgm:pt modelId="{BB9B955E-F703-4C3E-AF6C-BD7608B09AAE}" type="parTrans" cxnId="{7BEE6FC9-3505-4E18-ACCB-DA3D541B4B2A}">
      <dgm:prSet/>
      <dgm:spPr/>
      <dgm:t>
        <a:bodyPr/>
        <a:lstStyle/>
        <a:p>
          <a:endParaRPr lang="ru-RU"/>
        </a:p>
      </dgm:t>
    </dgm:pt>
    <dgm:pt modelId="{19FD03C7-DD00-484C-B605-CFE4CCD49E8A}" type="sibTrans" cxnId="{7BEE6FC9-3505-4E18-ACCB-DA3D541B4B2A}">
      <dgm:prSet/>
      <dgm:spPr/>
      <dgm:t>
        <a:bodyPr/>
        <a:lstStyle/>
        <a:p>
          <a:endParaRPr lang="ru-RU"/>
        </a:p>
      </dgm:t>
    </dgm:pt>
    <dgm:pt modelId="{896C0370-7F2D-48EA-B00B-ECDC6BBA8ABF}">
      <dgm:prSet phldrT="[Текст]"/>
      <dgm:spPr/>
      <dgm:t>
        <a:bodyPr/>
        <a:lstStyle/>
        <a:p>
          <a:r>
            <a:rPr lang="ru-RU" dirty="0" smtClean="0"/>
            <a:t>Проверка приводимости типов в время компиляции</a:t>
          </a:r>
          <a:endParaRPr lang="ru-RU" dirty="0"/>
        </a:p>
      </dgm:t>
    </dgm:pt>
    <dgm:pt modelId="{F62064C3-8275-4B46-8DB1-104DA52AF12F}" type="parTrans" cxnId="{15686B92-FBA4-4A4E-847D-FFA6433F4E4E}">
      <dgm:prSet/>
      <dgm:spPr/>
      <dgm:t>
        <a:bodyPr/>
        <a:lstStyle/>
        <a:p>
          <a:endParaRPr lang="ru-RU"/>
        </a:p>
      </dgm:t>
    </dgm:pt>
    <dgm:pt modelId="{BC58E42D-9EB1-4AB0-8348-A25639DCDC29}" type="sibTrans" cxnId="{15686B92-FBA4-4A4E-847D-FFA6433F4E4E}">
      <dgm:prSet/>
      <dgm:spPr/>
      <dgm:t>
        <a:bodyPr/>
        <a:lstStyle/>
        <a:p>
          <a:endParaRPr lang="ru-RU"/>
        </a:p>
      </dgm:t>
    </dgm:pt>
    <dgm:pt modelId="{0F5B42BB-B967-45C9-90FA-D74CF40F4F82}">
      <dgm:prSet phldrT="[Текст]"/>
      <dgm:spPr/>
      <dgm:t>
        <a:bodyPr/>
        <a:lstStyle/>
        <a:p>
          <a:r>
            <a:rPr lang="ru-RU" dirty="0" smtClean="0"/>
            <a:t>Объектно-ориентированный подход</a:t>
          </a:r>
          <a:endParaRPr lang="ru-RU" dirty="0"/>
        </a:p>
      </dgm:t>
    </dgm:pt>
    <dgm:pt modelId="{ECD1A523-D5FB-4FEE-8E4F-A0C8256C01B6}" type="parTrans" cxnId="{C7770F9F-614F-4892-A151-7995D43FD1E7}">
      <dgm:prSet/>
      <dgm:spPr/>
      <dgm:t>
        <a:bodyPr/>
        <a:lstStyle/>
        <a:p>
          <a:endParaRPr lang="ru-RU"/>
        </a:p>
      </dgm:t>
    </dgm:pt>
    <dgm:pt modelId="{3226B574-D1FF-447F-A4B7-0159F3DF2BA5}" type="sibTrans" cxnId="{C7770F9F-614F-4892-A151-7995D43FD1E7}">
      <dgm:prSet/>
      <dgm:spPr/>
      <dgm:t>
        <a:bodyPr/>
        <a:lstStyle/>
        <a:p>
          <a:endParaRPr lang="ru-RU"/>
        </a:p>
      </dgm:t>
    </dgm:pt>
    <dgm:pt modelId="{188FDDA6-0A96-48E4-8565-7372132DB181}">
      <dgm:prSet phldrT="[Текст]"/>
      <dgm:spPr/>
      <dgm:t>
        <a:bodyPr/>
        <a:lstStyle/>
        <a:p>
          <a:r>
            <a:rPr lang="ru-RU" dirty="0" smtClean="0"/>
            <a:t>Язык реализует принципы ООП</a:t>
          </a:r>
          <a:endParaRPr lang="ru-RU" dirty="0"/>
        </a:p>
      </dgm:t>
    </dgm:pt>
    <dgm:pt modelId="{4D2A59E4-7BDD-4DB5-B818-8C2FEBE171C4}" type="parTrans" cxnId="{1659F7D6-7F74-41EC-BF6A-0DF83612A77A}">
      <dgm:prSet/>
      <dgm:spPr/>
      <dgm:t>
        <a:bodyPr/>
        <a:lstStyle/>
        <a:p>
          <a:endParaRPr lang="ru-RU"/>
        </a:p>
      </dgm:t>
    </dgm:pt>
    <dgm:pt modelId="{F0C1BBAA-9392-435A-ADEC-F6168204F478}" type="sibTrans" cxnId="{1659F7D6-7F74-41EC-BF6A-0DF83612A77A}">
      <dgm:prSet/>
      <dgm:spPr/>
      <dgm:t>
        <a:bodyPr/>
        <a:lstStyle/>
        <a:p>
          <a:endParaRPr lang="ru-RU"/>
        </a:p>
      </dgm:t>
    </dgm:pt>
    <dgm:pt modelId="{DE9239BC-664F-45F0-93CD-22E396E5286E}">
      <dgm:prSet phldrT="[Текст]"/>
      <dgm:spPr/>
      <dgm:t>
        <a:bodyPr/>
        <a:lstStyle/>
        <a:p>
          <a:r>
            <a:rPr lang="ru-RU" dirty="0" smtClean="0"/>
            <a:t>Функциональный</a:t>
          </a:r>
          <a:endParaRPr lang="ru-RU" dirty="0"/>
        </a:p>
      </dgm:t>
    </dgm:pt>
    <dgm:pt modelId="{1E2B610D-EC96-4172-9837-B3BB0FBE6C00}" type="parTrans" cxnId="{E078D695-6A08-4EA7-9F8B-946BFD2158B2}">
      <dgm:prSet/>
      <dgm:spPr/>
      <dgm:t>
        <a:bodyPr/>
        <a:lstStyle/>
        <a:p>
          <a:endParaRPr lang="ru-RU"/>
        </a:p>
      </dgm:t>
    </dgm:pt>
    <dgm:pt modelId="{57E0A3BB-6813-4F28-BEA2-381F22C97548}" type="sibTrans" cxnId="{E078D695-6A08-4EA7-9F8B-946BFD2158B2}">
      <dgm:prSet/>
      <dgm:spPr/>
      <dgm:t>
        <a:bodyPr/>
        <a:lstStyle/>
        <a:p>
          <a:endParaRPr lang="ru-RU"/>
        </a:p>
      </dgm:t>
    </dgm:pt>
    <dgm:pt modelId="{05749F15-3595-4324-98A2-4F8DF462A7D4}">
      <dgm:prSet phldrT="[Текст]"/>
      <dgm:spPr/>
      <dgm:t>
        <a:bodyPr/>
        <a:lstStyle/>
        <a:p>
          <a:r>
            <a:rPr lang="ru-RU" dirty="0" smtClean="0"/>
            <a:t>Язык разработан с поддержкой функционального подхода</a:t>
          </a:r>
          <a:endParaRPr lang="ru-RU" dirty="0"/>
        </a:p>
      </dgm:t>
    </dgm:pt>
    <dgm:pt modelId="{B95E1663-6813-4751-9FA5-5A5DA2CEAFE6}" type="parTrans" cxnId="{69F6E6D2-9912-4558-A524-29E41361D923}">
      <dgm:prSet/>
      <dgm:spPr/>
      <dgm:t>
        <a:bodyPr/>
        <a:lstStyle/>
        <a:p>
          <a:endParaRPr lang="ru-RU"/>
        </a:p>
      </dgm:t>
    </dgm:pt>
    <dgm:pt modelId="{94E02B1F-DB87-45EC-99E9-D3672D6D33C7}" type="sibTrans" cxnId="{69F6E6D2-9912-4558-A524-29E41361D923}">
      <dgm:prSet/>
      <dgm:spPr/>
      <dgm:t>
        <a:bodyPr/>
        <a:lstStyle/>
        <a:p>
          <a:endParaRPr lang="ru-RU"/>
        </a:p>
      </dgm:t>
    </dgm:pt>
    <dgm:pt modelId="{BB6B40E4-5FEE-4062-927B-1CC03B621FAD}">
      <dgm:prSet phldrT="[Текст]"/>
      <dgm:spPr/>
      <dgm:t>
        <a:bodyPr/>
        <a:lstStyle/>
        <a:p>
          <a:r>
            <a:rPr lang="ru-RU" dirty="0" smtClean="0"/>
            <a:t>В </a:t>
          </a:r>
          <a:r>
            <a:rPr lang="en-US" dirty="0" smtClean="0"/>
            <a:t>scala </a:t>
          </a:r>
          <a:r>
            <a:rPr lang="ru-RU" dirty="0" smtClean="0"/>
            <a:t>коде можно вызывать любой объект </a:t>
          </a:r>
          <a:r>
            <a:rPr lang="en-US" dirty="0" smtClean="0"/>
            <a:t>java</a:t>
          </a:r>
          <a:endParaRPr lang="ru-RU" dirty="0"/>
        </a:p>
      </dgm:t>
    </dgm:pt>
    <dgm:pt modelId="{AB7A285F-8A4A-4FB3-B011-20C33D6D1BC0}" type="parTrans" cxnId="{1850BD72-DE1C-4E2B-B600-E068B9725F78}">
      <dgm:prSet/>
      <dgm:spPr/>
      <dgm:t>
        <a:bodyPr/>
        <a:lstStyle/>
        <a:p>
          <a:endParaRPr lang="ru-RU"/>
        </a:p>
      </dgm:t>
    </dgm:pt>
    <dgm:pt modelId="{18C6DCE1-82B3-48DB-B8BC-C86291A6E80C}" type="sibTrans" cxnId="{1850BD72-DE1C-4E2B-B600-E068B9725F78}">
      <dgm:prSet/>
      <dgm:spPr/>
      <dgm:t>
        <a:bodyPr/>
        <a:lstStyle/>
        <a:p>
          <a:endParaRPr lang="ru-RU"/>
        </a:p>
      </dgm:t>
    </dgm:pt>
    <dgm:pt modelId="{894E7879-0332-439F-A96F-BE4681C02782}">
      <dgm:prSet phldrT="[Текст]"/>
      <dgm:spPr/>
      <dgm:t>
        <a:bodyPr/>
        <a:lstStyle/>
        <a:p>
          <a:r>
            <a:rPr lang="ru-RU" dirty="0" smtClean="0"/>
            <a:t>Интегрирован с </a:t>
          </a:r>
          <a:r>
            <a:rPr lang="en-US" dirty="0" smtClean="0"/>
            <a:t>Java</a:t>
          </a:r>
          <a:endParaRPr lang="ru-RU" dirty="0"/>
        </a:p>
      </dgm:t>
    </dgm:pt>
    <dgm:pt modelId="{8ACDD8D6-F939-4599-AF11-A3AEC2DE9BAE}" type="parTrans" cxnId="{CD2A7120-BEE7-45DC-B593-D542E55D374D}">
      <dgm:prSet/>
      <dgm:spPr/>
      <dgm:t>
        <a:bodyPr/>
        <a:lstStyle/>
        <a:p>
          <a:endParaRPr lang="ru-RU"/>
        </a:p>
      </dgm:t>
    </dgm:pt>
    <dgm:pt modelId="{007AF9B1-73CB-410D-9435-1CAFCE426398}" type="sibTrans" cxnId="{CD2A7120-BEE7-45DC-B593-D542E55D374D}">
      <dgm:prSet/>
      <dgm:spPr/>
      <dgm:t>
        <a:bodyPr/>
        <a:lstStyle/>
        <a:p>
          <a:endParaRPr lang="ru-RU"/>
        </a:p>
      </dgm:t>
    </dgm:pt>
    <dgm:pt modelId="{BD7E8E1A-5D81-46A9-A9A7-2B276233211D}">
      <dgm:prSet phldrT="[Текст]"/>
      <dgm:spPr/>
      <dgm:t>
        <a:bodyPr/>
        <a:lstStyle/>
        <a:p>
          <a:r>
            <a:rPr lang="ru-RU" dirty="0" smtClean="0"/>
            <a:t>Может взаимодействовать с кодом  написанным на </a:t>
          </a:r>
          <a:r>
            <a:rPr lang="en-US" dirty="0" smtClean="0"/>
            <a:t>Java</a:t>
          </a:r>
          <a:endParaRPr lang="ru-RU" dirty="0"/>
        </a:p>
      </dgm:t>
    </dgm:pt>
    <dgm:pt modelId="{35C1A45E-C211-4FC5-9A2E-B0F11DEE784F}" type="parTrans" cxnId="{02E39892-3A71-40C5-974C-C116833379C0}">
      <dgm:prSet/>
      <dgm:spPr/>
      <dgm:t>
        <a:bodyPr/>
        <a:lstStyle/>
        <a:p>
          <a:endParaRPr lang="ru-RU"/>
        </a:p>
      </dgm:t>
    </dgm:pt>
    <dgm:pt modelId="{E96377BF-284E-43D7-B189-457AAB50673B}" type="sibTrans" cxnId="{02E39892-3A71-40C5-974C-C116833379C0}">
      <dgm:prSet/>
      <dgm:spPr/>
      <dgm:t>
        <a:bodyPr/>
        <a:lstStyle/>
        <a:p>
          <a:endParaRPr lang="ru-RU"/>
        </a:p>
      </dgm:t>
    </dgm:pt>
    <dgm:pt modelId="{03B371B7-D284-4D9E-B14F-56E443A5B476}" type="pres">
      <dgm:prSet presAssocID="{BD3735F1-B8DB-44DA-83AB-A7B57EC865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D8BDF7-2989-4240-B9D5-E40EA4220A74}" type="pres">
      <dgm:prSet presAssocID="{7492492F-1958-4EEB-BE39-AA5B1E78B2D5}" presName="linNode" presStyleCnt="0"/>
      <dgm:spPr/>
    </dgm:pt>
    <dgm:pt modelId="{3615AC7D-9E3D-4883-8F0E-3B9F302524A2}" type="pres">
      <dgm:prSet presAssocID="{7492492F-1958-4EEB-BE39-AA5B1E78B2D5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7D17C-D857-4813-BC92-E36BC0CD6105}" type="pres">
      <dgm:prSet presAssocID="{7492492F-1958-4EEB-BE39-AA5B1E78B2D5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BA535-B051-4C54-8D31-824D32C2A7BE}" type="pres">
      <dgm:prSet presAssocID="{19FD03C7-DD00-484C-B605-CFE4CCD49E8A}" presName="sp" presStyleCnt="0"/>
      <dgm:spPr/>
    </dgm:pt>
    <dgm:pt modelId="{FBD25798-A4B9-4A58-98A9-CDDDB4FCBCFD}" type="pres">
      <dgm:prSet presAssocID="{0F5B42BB-B967-45C9-90FA-D74CF40F4F82}" presName="linNode" presStyleCnt="0"/>
      <dgm:spPr/>
    </dgm:pt>
    <dgm:pt modelId="{EE359E6A-0098-430F-9AF1-5B6EDA7AA6AC}" type="pres">
      <dgm:prSet presAssocID="{0F5B42BB-B967-45C9-90FA-D74CF40F4F82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85DA1-B219-4D32-9F02-7930FA6F3047}" type="pres">
      <dgm:prSet presAssocID="{0F5B42BB-B967-45C9-90FA-D74CF40F4F82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2F366-FEF4-4906-BE93-33F16D8DF2AC}" type="pres">
      <dgm:prSet presAssocID="{3226B574-D1FF-447F-A4B7-0159F3DF2BA5}" presName="sp" presStyleCnt="0"/>
      <dgm:spPr/>
    </dgm:pt>
    <dgm:pt modelId="{05B4EF3E-3BC2-41F2-944C-05EE9A5067E3}" type="pres">
      <dgm:prSet presAssocID="{DE9239BC-664F-45F0-93CD-22E396E5286E}" presName="linNode" presStyleCnt="0"/>
      <dgm:spPr/>
    </dgm:pt>
    <dgm:pt modelId="{CF2FC5E1-F8B8-4573-88F3-B10C6E498569}" type="pres">
      <dgm:prSet presAssocID="{DE9239BC-664F-45F0-93CD-22E396E5286E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CC7AA-6E8F-4BA6-9A74-DBC2D57E9AF9}" type="pres">
      <dgm:prSet presAssocID="{DE9239BC-664F-45F0-93CD-22E396E5286E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B5F3B-E5CE-4443-AFE9-261041AF9E28}" type="pres">
      <dgm:prSet presAssocID="{57E0A3BB-6813-4F28-BEA2-381F22C97548}" presName="sp" presStyleCnt="0"/>
      <dgm:spPr/>
    </dgm:pt>
    <dgm:pt modelId="{4B517014-0B3C-4F68-B12C-B82EC536C2BB}" type="pres">
      <dgm:prSet presAssocID="{894E7879-0332-439F-A96F-BE4681C02782}" presName="linNode" presStyleCnt="0"/>
      <dgm:spPr/>
    </dgm:pt>
    <dgm:pt modelId="{10BB33AF-7DDE-4E98-9E64-71BBA786C558}" type="pres">
      <dgm:prSet presAssocID="{894E7879-0332-439F-A96F-BE4681C02782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CD70E-537A-4D48-ACE5-2D436CE0C8CC}" type="pres">
      <dgm:prSet presAssocID="{894E7879-0332-439F-A96F-BE4681C02782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84F640-1708-4E34-B9D4-0C3CB9490110}" type="presOf" srcId="{DE9239BC-664F-45F0-93CD-22E396E5286E}" destId="{CF2FC5E1-F8B8-4573-88F3-B10C6E498569}" srcOrd="0" destOrd="0" presId="urn:microsoft.com/office/officeart/2005/8/layout/vList5"/>
    <dgm:cxn modelId="{E078D695-6A08-4EA7-9F8B-946BFD2158B2}" srcId="{BD3735F1-B8DB-44DA-83AB-A7B57EC865BA}" destId="{DE9239BC-664F-45F0-93CD-22E396E5286E}" srcOrd="2" destOrd="0" parTransId="{1E2B610D-EC96-4172-9837-B3BB0FBE6C00}" sibTransId="{57E0A3BB-6813-4F28-BEA2-381F22C97548}"/>
    <dgm:cxn modelId="{C7770F9F-614F-4892-A151-7995D43FD1E7}" srcId="{BD3735F1-B8DB-44DA-83AB-A7B57EC865BA}" destId="{0F5B42BB-B967-45C9-90FA-D74CF40F4F82}" srcOrd="1" destOrd="0" parTransId="{ECD1A523-D5FB-4FEE-8E4F-A0C8256C01B6}" sibTransId="{3226B574-D1FF-447F-A4B7-0159F3DF2BA5}"/>
    <dgm:cxn modelId="{02E39892-3A71-40C5-974C-C116833379C0}" srcId="{894E7879-0332-439F-A96F-BE4681C02782}" destId="{BD7E8E1A-5D81-46A9-A9A7-2B276233211D}" srcOrd="0" destOrd="0" parTransId="{35C1A45E-C211-4FC5-9A2E-B0F11DEE784F}" sibTransId="{E96377BF-284E-43D7-B189-457AAB50673B}"/>
    <dgm:cxn modelId="{F71064E0-CC83-4098-906B-42AC6E78EC19}" type="presOf" srcId="{BB6B40E4-5FEE-4062-927B-1CC03B621FAD}" destId="{3C4CD70E-537A-4D48-ACE5-2D436CE0C8CC}" srcOrd="0" destOrd="1" presId="urn:microsoft.com/office/officeart/2005/8/layout/vList5"/>
    <dgm:cxn modelId="{2EB07900-4F75-49CE-B7FF-0C0C39042811}" type="presOf" srcId="{05749F15-3595-4324-98A2-4F8DF462A7D4}" destId="{C0ACC7AA-6E8F-4BA6-9A74-DBC2D57E9AF9}" srcOrd="0" destOrd="0" presId="urn:microsoft.com/office/officeart/2005/8/layout/vList5"/>
    <dgm:cxn modelId="{BB1DAA08-298A-4EFD-94F9-AA4BA6A2C0EA}" type="presOf" srcId="{BD3735F1-B8DB-44DA-83AB-A7B57EC865BA}" destId="{03B371B7-D284-4D9E-B14F-56E443A5B476}" srcOrd="0" destOrd="0" presId="urn:microsoft.com/office/officeart/2005/8/layout/vList5"/>
    <dgm:cxn modelId="{15686B92-FBA4-4A4E-847D-FFA6433F4E4E}" srcId="{7492492F-1958-4EEB-BE39-AA5B1E78B2D5}" destId="{896C0370-7F2D-48EA-B00B-ECDC6BBA8ABF}" srcOrd="0" destOrd="0" parTransId="{F62064C3-8275-4B46-8DB1-104DA52AF12F}" sibTransId="{BC58E42D-9EB1-4AB0-8348-A25639DCDC29}"/>
    <dgm:cxn modelId="{41496A94-2A00-4784-A534-CC9284738F4E}" type="presOf" srcId="{BD7E8E1A-5D81-46A9-A9A7-2B276233211D}" destId="{3C4CD70E-537A-4D48-ACE5-2D436CE0C8CC}" srcOrd="0" destOrd="0" presId="urn:microsoft.com/office/officeart/2005/8/layout/vList5"/>
    <dgm:cxn modelId="{CD2A7120-BEE7-45DC-B593-D542E55D374D}" srcId="{BD3735F1-B8DB-44DA-83AB-A7B57EC865BA}" destId="{894E7879-0332-439F-A96F-BE4681C02782}" srcOrd="3" destOrd="0" parTransId="{8ACDD8D6-F939-4599-AF11-A3AEC2DE9BAE}" sibTransId="{007AF9B1-73CB-410D-9435-1CAFCE426398}"/>
    <dgm:cxn modelId="{002C48C7-E764-4B03-B2D2-E7B84F18CF91}" type="presOf" srcId="{896C0370-7F2D-48EA-B00B-ECDC6BBA8ABF}" destId="{B907D17C-D857-4813-BC92-E36BC0CD6105}" srcOrd="0" destOrd="0" presId="urn:microsoft.com/office/officeart/2005/8/layout/vList5"/>
    <dgm:cxn modelId="{69F6E6D2-9912-4558-A524-29E41361D923}" srcId="{DE9239BC-664F-45F0-93CD-22E396E5286E}" destId="{05749F15-3595-4324-98A2-4F8DF462A7D4}" srcOrd="0" destOrd="0" parTransId="{B95E1663-6813-4751-9FA5-5A5DA2CEAFE6}" sibTransId="{94E02B1F-DB87-45EC-99E9-D3672D6D33C7}"/>
    <dgm:cxn modelId="{DA924F8C-E360-483D-8559-7F80540AADBC}" type="presOf" srcId="{7492492F-1958-4EEB-BE39-AA5B1E78B2D5}" destId="{3615AC7D-9E3D-4883-8F0E-3B9F302524A2}" srcOrd="0" destOrd="0" presId="urn:microsoft.com/office/officeart/2005/8/layout/vList5"/>
    <dgm:cxn modelId="{C504CFED-5824-4011-91D8-4A14A131C0D8}" type="presOf" srcId="{0F5B42BB-B967-45C9-90FA-D74CF40F4F82}" destId="{EE359E6A-0098-430F-9AF1-5B6EDA7AA6AC}" srcOrd="0" destOrd="0" presId="urn:microsoft.com/office/officeart/2005/8/layout/vList5"/>
    <dgm:cxn modelId="{1659F7D6-7F74-41EC-BF6A-0DF83612A77A}" srcId="{0F5B42BB-B967-45C9-90FA-D74CF40F4F82}" destId="{188FDDA6-0A96-48E4-8565-7372132DB181}" srcOrd="0" destOrd="0" parTransId="{4D2A59E4-7BDD-4DB5-B818-8C2FEBE171C4}" sibTransId="{F0C1BBAA-9392-435A-ADEC-F6168204F478}"/>
    <dgm:cxn modelId="{03EC319D-C5E3-4461-BDCA-92D466183A4F}" type="presOf" srcId="{894E7879-0332-439F-A96F-BE4681C02782}" destId="{10BB33AF-7DDE-4E98-9E64-71BBA786C558}" srcOrd="0" destOrd="0" presId="urn:microsoft.com/office/officeart/2005/8/layout/vList5"/>
    <dgm:cxn modelId="{7BEE6FC9-3505-4E18-ACCB-DA3D541B4B2A}" srcId="{BD3735F1-B8DB-44DA-83AB-A7B57EC865BA}" destId="{7492492F-1958-4EEB-BE39-AA5B1E78B2D5}" srcOrd="0" destOrd="0" parTransId="{BB9B955E-F703-4C3E-AF6C-BD7608B09AAE}" sibTransId="{19FD03C7-DD00-484C-B605-CFE4CCD49E8A}"/>
    <dgm:cxn modelId="{1850BD72-DE1C-4E2B-B600-E068B9725F78}" srcId="{894E7879-0332-439F-A96F-BE4681C02782}" destId="{BB6B40E4-5FEE-4062-927B-1CC03B621FAD}" srcOrd="1" destOrd="0" parTransId="{AB7A285F-8A4A-4FB3-B011-20C33D6D1BC0}" sibTransId="{18C6DCE1-82B3-48DB-B8BC-C86291A6E80C}"/>
    <dgm:cxn modelId="{255E55AE-A5DB-4D87-B63F-A3B4249E0D1A}" type="presOf" srcId="{188FDDA6-0A96-48E4-8565-7372132DB181}" destId="{00085DA1-B219-4D32-9F02-7930FA6F3047}" srcOrd="0" destOrd="0" presId="urn:microsoft.com/office/officeart/2005/8/layout/vList5"/>
    <dgm:cxn modelId="{B5C94CF5-ACAA-41D8-91FB-074B1E2EF63D}" type="presParOf" srcId="{03B371B7-D284-4D9E-B14F-56E443A5B476}" destId="{F6D8BDF7-2989-4240-B9D5-E40EA4220A74}" srcOrd="0" destOrd="0" presId="urn:microsoft.com/office/officeart/2005/8/layout/vList5"/>
    <dgm:cxn modelId="{2BB46BAD-B715-4BFC-8757-4938BC939AB7}" type="presParOf" srcId="{F6D8BDF7-2989-4240-B9D5-E40EA4220A74}" destId="{3615AC7D-9E3D-4883-8F0E-3B9F302524A2}" srcOrd="0" destOrd="0" presId="urn:microsoft.com/office/officeart/2005/8/layout/vList5"/>
    <dgm:cxn modelId="{0A166E0F-35D9-47F8-8E52-EE38328684A0}" type="presParOf" srcId="{F6D8BDF7-2989-4240-B9D5-E40EA4220A74}" destId="{B907D17C-D857-4813-BC92-E36BC0CD6105}" srcOrd="1" destOrd="0" presId="urn:microsoft.com/office/officeart/2005/8/layout/vList5"/>
    <dgm:cxn modelId="{F499B0E9-562B-422C-8628-F81A40767604}" type="presParOf" srcId="{03B371B7-D284-4D9E-B14F-56E443A5B476}" destId="{8F0BA535-B051-4C54-8D31-824D32C2A7BE}" srcOrd="1" destOrd="0" presId="urn:microsoft.com/office/officeart/2005/8/layout/vList5"/>
    <dgm:cxn modelId="{E773460B-610A-4063-8B3B-2030D2E5ADA7}" type="presParOf" srcId="{03B371B7-D284-4D9E-B14F-56E443A5B476}" destId="{FBD25798-A4B9-4A58-98A9-CDDDB4FCBCFD}" srcOrd="2" destOrd="0" presId="urn:microsoft.com/office/officeart/2005/8/layout/vList5"/>
    <dgm:cxn modelId="{C58BC5D4-65EC-4CC4-B6BB-90A04217A1A2}" type="presParOf" srcId="{FBD25798-A4B9-4A58-98A9-CDDDB4FCBCFD}" destId="{EE359E6A-0098-430F-9AF1-5B6EDA7AA6AC}" srcOrd="0" destOrd="0" presId="urn:microsoft.com/office/officeart/2005/8/layout/vList5"/>
    <dgm:cxn modelId="{039A4592-B419-48FC-B083-58A49AEE7A9E}" type="presParOf" srcId="{FBD25798-A4B9-4A58-98A9-CDDDB4FCBCFD}" destId="{00085DA1-B219-4D32-9F02-7930FA6F3047}" srcOrd="1" destOrd="0" presId="urn:microsoft.com/office/officeart/2005/8/layout/vList5"/>
    <dgm:cxn modelId="{0B93C61E-E56A-4D51-AFBC-EB38517640D9}" type="presParOf" srcId="{03B371B7-D284-4D9E-B14F-56E443A5B476}" destId="{6152F366-FEF4-4906-BE93-33F16D8DF2AC}" srcOrd="3" destOrd="0" presId="urn:microsoft.com/office/officeart/2005/8/layout/vList5"/>
    <dgm:cxn modelId="{F40A5AAC-B940-40C8-9DE4-3E91DAC372D3}" type="presParOf" srcId="{03B371B7-D284-4D9E-B14F-56E443A5B476}" destId="{05B4EF3E-3BC2-41F2-944C-05EE9A5067E3}" srcOrd="4" destOrd="0" presId="urn:microsoft.com/office/officeart/2005/8/layout/vList5"/>
    <dgm:cxn modelId="{1060E8DD-8B7B-4D8E-92D6-F9CCD22FF13A}" type="presParOf" srcId="{05B4EF3E-3BC2-41F2-944C-05EE9A5067E3}" destId="{CF2FC5E1-F8B8-4573-88F3-B10C6E498569}" srcOrd="0" destOrd="0" presId="urn:microsoft.com/office/officeart/2005/8/layout/vList5"/>
    <dgm:cxn modelId="{A1C19736-F482-47DA-98B4-EA7119EE5C4E}" type="presParOf" srcId="{05B4EF3E-3BC2-41F2-944C-05EE9A5067E3}" destId="{C0ACC7AA-6E8F-4BA6-9A74-DBC2D57E9AF9}" srcOrd="1" destOrd="0" presId="urn:microsoft.com/office/officeart/2005/8/layout/vList5"/>
    <dgm:cxn modelId="{4AC57268-7C75-4036-AC09-CE734C3253EA}" type="presParOf" srcId="{03B371B7-D284-4D9E-B14F-56E443A5B476}" destId="{5AFB5F3B-E5CE-4443-AFE9-261041AF9E28}" srcOrd="5" destOrd="0" presId="urn:microsoft.com/office/officeart/2005/8/layout/vList5"/>
    <dgm:cxn modelId="{D1D83266-5530-4604-A0B4-7AB98E2EE631}" type="presParOf" srcId="{03B371B7-D284-4D9E-B14F-56E443A5B476}" destId="{4B517014-0B3C-4F68-B12C-B82EC536C2BB}" srcOrd="6" destOrd="0" presId="urn:microsoft.com/office/officeart/2005/8/layout/vList5"/>
    <dgm:cxn modelId="{D779CBC2-12A2-40B6-BBA3-E1A5CEF09B0E}" type="presParOf" srcId="{4B517014-0B3C-4F68-B12C-B82EC536C2BB}" destId="{10BB33AF-7DDE-4E98-9E64-71BBA786C558}" srcOrd="0" destOrd="0" presId="urn:microsoft.com/office/officeart/2005/8/layout/vList5"/>
    <dgm:cxn modelId="{D235462A-3C71-4690-9553-FCF14FCC5D4A}" type="presParOf" srcId="{4B517014-0B3C-4F68-B12C-B82EC536C2BB}" destId="{3C4CD70E-537A-4D48-ACE5-2D436CE0C8C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07D17C-D857-4813-BC92-E36BC0CD6105}">
      <dsp:nvSpPr>
        <dsp:cNvPr id="0" name=""/>
        <dsp:cNvSpPr/>
      </dsp:nvSpPr>
      <dsp:spPr>
        <a:xfrm rot="5400000">
          <a:off x="4710400" y="-1840096"/>
          <a:ext cx="959872" cy="48850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Проверка приводимости типов в время компиляции</a:t>
          </a:r>
          <a:endParaRPr lang="ru-RU" sz="1700" kern="1200" dirty="0"/>
        </a:p>
      </dsp:txBody>
      <dsp:txXfrm rot="-5400000">
        <a:off x="2747826" y="169335"/>
        <a:ext cx="4838165" cy="866158"/>
      </dsp:txXfrm>
    </dsp:sp>
    <dsp:sp modelId="{3615AC7D-9E3D-4883-8F0E-3B9F302524A2}">
      <dsp:nvSpPr>
        <dsp:cNvPr id="0" name=""/>
        <dsp:cNvSpPr/>
      </dsp:nvSpPr>
      <dsp:spPr>
        <a:xfrm>
          <a:off x="0" y="2494"/>
          <a:ext cx="2747825" cy="1199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Статическая типизация</a:t>
          </a:r>
          <a:endParaRPr lang="ru-RU" sz="2100" kern="1200" dirty="0"/>
        </a:p>
      </dsp:txBody>
      <dsp:txXfrm>
        <a:off x="58571" y="61065"/>
        <a:ext cx="2630683" cy="1082698"/>
      </dsp:txXfrm>
    </dsp:sp>
    <dsp:sp modelId="{00085DA1-B219-4D32-9F02-7930FA6F3047}">
      <dsp:nvSpPr>
        <dsp:cNvPr id="0" name=""/>
        <dsp:cNvSpPr/>
      </dsp:nvSpPr>
      <dsp:spPr>
        <a:xfrm rot="5400000">
          <a:off x="4710400" y="-580263"/>
          <a:ext cx="959872" cy="48850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Язык реализует принципы ООП</a:t>
          </a:r>
          <a:endParaRPr lang="ru-RU" sz="1700" kern="1200" dirty="0"/>
        </a:p>
      </dsp:txBody>
      <dsp:txXfrm rot="-5400000">
        <a:off x="2747826" y="1429168"/>
        <a:ext cx="4838165" cy="866158"/>
      </dsp:txXfrm>
    </dsp:sp>
    <dsp:sp modelId="{EE359E6A-0098-430F-9AF1-5B6EDA7AA6AC}">
      <dsp:nvSpPr>
        <dsp:cNvPr id="0" name=""/>
        <dsp:cNvSpPr/>
      </dsp:nvSpPr>
      <dsp:spPr>
        <a:xfrm>
          <a:off x="0" y="1262327"/>
          <a:ext cx="2747825" cy="1199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Объектно-ориентированный подход</a:t>
          </a:r>
          <a:endParaRPr lang="ru-RU" sz="2100" kern="1200" dirty="0"/>
        </a:p>
      </dsp:txBody>
      <dsp:txXfrm>
        <a:off x="58571" y="1320898"/>
        <a:ext cx="2630683" cy="1082698"/>
      </dsp:txXfrm>
    </dsp:sp>
    <dsp:sp modelId="{C0ACC7AA-6E8F-4BA6-9A74-DBC2D57E9AF9}">
      <dsp:nvSpPr>
        <dsp:cNvPr id="0" name=""/>
        <dsp:cNvSpPr/>
      </dsp:nvSpPr>
      <dsp:spPr>
        <a:xfrm rot="5400000">
          <a:off x="4710400" y="679568"/>
          <a:ext cx="959872" cy="48850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Язык разработан с поддержкой функционального подхода</a:t>
          </a:r>
          <a:endParaRPr lang="ru-RU" sz="1700" kern="1200" dirty="0"/>
        </a:p>
      </dsp:txBody>
      <dsp:txXfrm rot="-5400000">
        <a:off x="2747826" y="2689000"/>
        <a:ext cx="4838165" cy="866158"/>
      </dsp:txXfrm>
    </dsp:sp>
    <dsp:sp modelId="{CF2FC5E1-F8B8-4573-88F3-B10C6E498569}">
      <dsp:nvSpPr>
        <dsp:cNvPr id="0" name=""/>
        <dsp:cNvSpPr/>
      </dsp:nvSpPr>
      <dsp:spPr>
        <a:xfrm>
          <a:off x="0" y="2522160"/>
          <a:ext cx="2747825" cy="1199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Функциональный</a:t>
          </a:r>
          <a:endParaRPr lang="ru-RU" sz="2100" kern="1200" dirty="0"/>
        </a:p>
      </dsp:txBody>
      <dsp:txXfrm>
        <a:off x="58571" y="2580731"/>
        <a:ext cx="2630683" cy="1082698"/>
      </dsp:txXfrm>
    </dsp:sp>
    <dsp:sp modelId="{3C4CD70E-537A-4D48-ACE5-2D436CE0C8CC}">
      <dsp:nvSpPr>
        <dsp:cNvPr id="0" name=""/>
        <dsp:cNvSpPr/>
      </dsp:nvSpPr>
      <dsp:spPr>
        <a:xfrm rot="5400000">
          <a:off x="4710400" y="1939401"/>
          <a:ext cx="959872" cy="48850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Может взаимодействовать с кодом  написанным на </a:t>
          </a:r>
          <a:r>
            <a:rPr lang="en-US" sz="1700" kern="1200" dirty="0" smtClean="0"/>
            <a:t>Java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В </a:t>
          </a:r>
          <a:r>
            <a:rPr lang="en-US" sz="1700" kern="1200" dirty="0" smtClean="0"/>
            <a:t>scala </a:t>
          </a:r>
          <a:r>
            <a:rPr lang="ru-RU" sz="1700" kern="1200" dirty="0" smtClean="0"/>
            <a:t>коде можно вызывать любой объект </a:t>
          </a:r>
          <a:r>
            <a:rPr lang="en-US" sz="1700" kern="1200" dirty="0" smtClean="0"/>
            <a:t>java</a:t>
          </a:r>
          <a:endParaRPr lang="ru-RU" sz="1700" kern="1200" dirty="0"/>
        </a:p>
      </dsp:txBody>
      <dsp:txXfrm rot="-5400000">
        <a:off x="2747826" y="3948833"/>
        <a:ext cx="4838165" cy="866158"/>
      </dsp:txXfrm>
    </dsp:sp>
    <dsp:sp modelId="{10BB33AF-7DDE-4E98-9E64-71BBA786C558}">
      <dsp:nvSpPr>
        <dsp:cNvPr id="0" name=""/>
        <dsp:cNvSpPr/>
      </dsp:nvSpPr>
      <dsp:spPr>
        <a:xfrm>
          <a:off x="0" y="3781992"/>
          <a:ext cx="2747825" cy="1199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Интегрирован с </a:t>
          </a:r>
          <a:r>
            <a:rPr lang="en-US" sz="2100" kern="1200" dirty="0" smtClean="0"/>
            <a:t>Java</a:t>
          </a:r>
          <a:endParaRPr lang="ru-RU" sz="2100" kern="1200" dirty="0"/>
        </a:p>
      </dsp:txBody>
      <dsp:txXfrm>
        <a:off x="58571" y="3840563"/>
        <a:ext cx="2630683" cy="1082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http://8F11CA64A110F8919FEC468B904C1655.dms.sberbank.ru/8F11CA64A110F8919FEC468B904C1655-8ECC88A435B6BBE5424F658C2E9770DC-304FBCCB6DAE551F6DF834C19D969A57/1.png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http://8F11CA64A110F8919FEC468B904C1655.dms.sberbank.ru/8F11CA64A110F8919FEC468B904C1655-8ECC88A435B6BBE5424F658C2E9770DC-304FBCCB6DAE551F6DF834C19D969A57/1.png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14" name="Рисунок 13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99" name="Рисунок 98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0" name="Рисунок 99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1" name="Рисунок 100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2" name="Рисунок 101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3" name="Рисунок 102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4" name="Рисунок 103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5" name="Рисунок 104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6" name="Рисунок 105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7" name="Рисунок 106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  <p:pic>
        <p:nvPicPr>
          <p:cNvPr id="108" name="Рисунок 107" descr="http://8F11CA64A110F8919FEC468B904C1655.dms.sberbank.ru/8F11CA64A110F8919FEC468B904C1655-8ECC88A435B6BBE5424F658C2E9770DC-304FBCCB6DAE551F6DF834C19D969A57/1.png"/>
          <p:cNvPicPr>
            <a:picLocks/>
          </p:cNvPicPr>
          <p:nvPr userDrawn="1"/>
        </p:nvPicPr>
        <p:blipFill>
          <a:blip r:link="rId2"/>
          <a:stretch>
            <a:fillRect/>
          </a:stretch>
        </p:blipFill>
        <p:spPr>
          <a:xfrm>
            <a:off x="0" y="0"/>
            <a:ext cx="1588" cy="15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&#1054;&#1076;&#1077;&#1088;&#1089;&#1082;&#1080;,_&#1052;&#1072;&#1088;&#1090;&#1080;&#1085;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ala-lang.org/download/scala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ru-RU" sz="2400" dirty="0" smtClean="0"/>
              <a:t>История создания</a:t>
            </a:r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 Характеристики</a:t>
            </a:r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Инструменты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Основные понятия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endParaRPr lang="ru-RU" sz="2400" dirty="0"/>
          </a:p>
          <a:p>
            <a:pPr algn="r">
              <a:buFont typeface="Wingdings" pitchFamily="2" charset="2"/>
              <a:buChar char="Ø"/>
            </a:pPr>
            <a:endParaRPr lang="ru-RU" sz="2400" dirty="0"/>
          </a:p>
          <a:p>
            <a:pPr algn="r">
              <a:buFont typeface="Wingdings" pitchFamily="2" charset="2"/>
              <a:buChar char="Ø"/>
            </a:pP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endParaRPr lang="ru-RU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Введение в язык </a:t>
            </a:r>
            <a:r>
              <a:rPr lang="en-US" dirty="0" smtClean="0"/>
              <a:t>Scala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6165"/>
            <a:ext cx="7772400" cy="940587"/>
          </a:xfrm>
        </p:spPr>
        <p:txBody>
          <a:bodyPr/>
          <a:lstStyle/>
          <a:p>
            <a:r>
              <a:rPr lang="ru-RU" dirty="0" err="1" smtClean="0"/>
              <a:t>Трейты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1447800"/>
            <a:ext cx="8003232" cy="4572000"/>
          </a:xfrm>
        </p:spPr>
        <p:txBody>
          <a:bodyPr>
            <a:normAutofit/>
          </a:bodyPr>
          <a:lstStyle/>
          <a:p>
            <a:pPr lvl="1"/>
            <a:r>
              <a:rPr lang="ru-RU" dirty="0" smtClean="0"/>
              <a:t>Описывают типы с абстрактными методами</a:t>
            </a:r>
          </a:p>
          <a:p>
            <a:pPr lvl="1"/>
            <a:r>
              <a:rPr lang="ru-RU" dirty="0" smtClean="0"/>
              <a:t>Аналогичны интерфейсам в </a:t>
            </a:r>
            <a:r>
              <a:rPr lang="en-US" dirty="0" smtClean="0"/>
              <a:t>Java</a:t>
            </a:r>
          </a:p>
          <a:p>
            <a:pPr lvl="1"/>
            <a:r>
              <a:rPr lang="ru-RU" dirty="0" err="1" smtClean="0"/>
              <a:t>Трейты</a:t>
            </a:r>
            <a:r>
              <a:rPr lang="ru-RU" dirty="0" smtClean="0"/>
              <a:t> можно подмешивать к объектам «на лету»</a:t>
            </a:r>
          </a:p>
          <a:p>
            <a:pPr lvl="1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9632" y="2999599"/>
            <a:ext cx="5367175" cy="3046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object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Main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extends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App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c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new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C1(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test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with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T1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override def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printSmth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smth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): Unit = </a:t>
            </a:r>
            <a:r>
              <a:rPr kumimoji="0" lang="ru-RU" altLang="ru-RU" sz="1600" b="0" i="1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smth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c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.printSmth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"Hello"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class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C1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message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printMessage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() =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message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trait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T1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printSmth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smth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0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6165"/>
            <a:ext cx="7772400" cy="940587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11760" y="1412776"/>
            <a:ext cx="4536504" cy="504056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Programming in Scala Second Edition by Martin </a:t>
            </a:r>
            <a:r>
              <a:rPr lang="en-US" dirty="0" err="1"/>
              <a:t>Odersky</a:t>
            </a:r>
            <a:r>
              <a:rPr lang="en-US" dirty="0"/>
              <a:t>, Lex Spoon, Bill </a:t>
            </a:r>
            <a:r>
              <a:rPr lang="en-US" dirty="0" err="1" smtClean="0"/>
              <a:t>Venners</a:t>
            </a:r>
            <a:endParaRPr lang="en-US" dirty="0" smtClean="0"/>
          </a:p>
          <a:p>
            <a:pPr marL="320040" lvl="1" indent="0">
              <a:buNone/>
            </a:pPr>
            <a:endParaRPr lang="en-US" dirty="0" smtClean="0"/>
          </a:p>
          <a:p>
            <a:pPr lvl="1"/>
            <a:r>
              <a:rPr lang="it-IT" dirty="0"/>
              <a:t>Scala in Depth by Joshua D. </a:t>
            </a:r>
            <a:r>
              <a:rPr lang="it-IT" dirty="0" smtClean="0"/>
              <a:t>Suereth</a:t>
            </a:r>
          </a:p>
          <a:p>
            <a:pPr marL="320040" lvl="1" indent="0">
              <a:buNone/>
            </a:pPr>
            <a:endParaRPr lang="it-IT" dirty="0" smtClean="0"/>
          </a:p>
          <a:p>
            <a:pPr marL="320040" lvl="1" indent="0">
              <a:buNone/>
            </a:pPr>
            <a:endParaRPr lang="it-IT" dirty="0"/>
          </a:p>
          <a:p>
            <a:pPr marL="320040" lvl="1" indent="0">
              <a:buNone/>
            </a:pPr>
            <a:endParaRPr lang="it-IT" dirty="0" smtClean="0"/>
          </a:p>
          <a:p>
            <a:pPr lvl="1"/>
            <a:r>
              <a:rPr lang="en-US" dirty="0"/>
              <a:t>Programming Scala, 2nd Edition by Dean </a:t>
            </a:r>
            <a:r>
              <a:rPr lang="en-US" dirty="0" err="1"/>
              <a:t>Wampler</a:t>
            </a:r>
            <a:r>
              <a:rPr lang="en-US" dirty="0"/>
              <a:t>, Alex </a:t>
            </a:r>
            <a:r>
              <a:rPr lang="en-US" dirty="0" err="1" smtClean="0"/>
              <a:t>Payneb</a:t>
            </a:r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37944"/>
            <a:ext cx="1872208" cy="1872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797152"/>
            <a:ext cx="1440160" cy="18949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032956"/>
            <a:ext cx="1324463" cy="165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1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Язык </a:t>
            </a:r>
            <a:r>
              <a:rPr lang="en-US" dirty="0" smtClean="0"/>
              <a:t>Scala </a:t>
            </a:r>
            <a:r>
              <a:rPr lang="ru-RU" dirty="0" smtClean="0"/>
              <a:t>разработан под руководством </a:t>
            </a:r>
            <a:r>
              <a:rPr lang="ru-RU" dirty="0" smtClean="0">
                <a:hlinkClick r:id="rId2"/>
              </a:rPr>
              <a:t>Мартина </a:t>
            </a:r>
            <a:r>
              <a:rPr lang="ru-RU" dirty="0" err="1" smtClean="0">
                <a:hlinkClick r:id="rId2"/>
              </a:rPr>
              <a:t>Одерски</a:t>
            </a:r>
            <a:r>
              <a:rPr lang="ru-RU" dirty="0" smtClean="0"/>
              <a:t> в 2003 году</a:t>
            </a:r>
          </a:p>
          <a:p>
            <a:pPr lvl="1"/>
            <a:r>
              <a:rPr lang="ru-RU" dirty="0" smtClean="0">
                <a:solidFill>
                  <a:prstClr val="black"/>
                </a:solidFill>
              </a:rPr>
              <a:t>На платформе </a:t>
            </a:r>
            <a:r>
              <a:rPr lang="en-US" dirty="0" smtClean="0">
                <a:solidFill>
                  <a:prstClr val="black"/>
                </a:solidFill>
              </a:rPr>
              <a:t>Java </a:t>
            </a:r>
            <a:r>
              <a:rPr lang="ru-RU" dirty="0" smtClean="0">
                <a:solidFill>
                  <a:prstClr val="black"/>
                </a:solidFill>
              </a:rPr>
              <a:t>появился в январе 2004</a:t>
            </a:r>
          </a:p>
          <a:p>
            <a:pPr lvl="1"/>
            <a:r>
              <a:rPr lang="ru-RU" dirty="0" smtClean="0">
                <a:solidFill>
                  <a:prstClr val="black"/>
                </a:solidFill>
              </a:rPr>
              <a:t>На платформе </a:t>
            </a:r>
            <a:r>
              <a:rPr lang="en-US" dirty="0" smtClean="0">
                <a:solidFill>
                  <a:prstClr val="black"/>
                </a:solidFill>
              </a:rPr>
              <a:t>.NET </a:t>
            </a:r>
            <a:r>
              <a:rPr lang="ru-RU" dirty="0" smtClean="0">
                <a:solidFill>
                  <a:prstClr val="black"/>
                </a:solidFill>
              </a:rPr>
              <a:t>появился в июне 2004</a:t>
            </a:r>
            <a:endParaRPr lang="en-US" dirty="0" smtClean="0">
              <a:solidFill>
                <a:prstClr val="black"/>
              </a:solidFill>
            </a:endParaRPr>
          </a:p>
          <a:p>
            <a:pPr lvl="1"/>
            <a:r>
              <a:rPr lang="ru-RU" dirty="0" smtClean="0">
                <a:solidFill>
                  <a:prstClr val="black"/>
                </a:solidFill>
              </a:rPr>
              <a:t>Мартин </a:t>
            </a:r>
            <a:r>
              <a:rPr lang="ru-RU" dirty="0" err="1" smtClean="0">
                <a:solidFill>
                  <a:prstClr val="black"/>
                </a:solidFill>
              </a:rPr>
              <a:t>Одерски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автор </a:t>
            </a:r>
            <a:r>
              <a:rPr lang="ru-RU" dirty="0" smtClean="0">
                <a:solidFill>
                  <a:prstClr val="black"/>
                </a:solidFill>
              </a:rPr>
              <a:t>руководств по </a:t>
            </a:r>
            <a:r>
              <a:rPr lang="en-US" dirty="0" smtClean="0">
                <a:solidFill>
                  <a:prstClr val="black"/>
                </a:solidFill>
              </a:rPr>
              <a:t>Scala</a:t>
            </a:r>
          </a:p>
          <a:p>
            <a:pPr lvl="1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645024"/>
            <a:ext cx="1977684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 smtClean="0"/>
              <a:t>Основные характеристики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691230"/>
              </p:ext>
            </p:extLst>
          </p:nvPr>
        </p:nvGraphicFramePr>
        <p:xfrm>
          <a:off x="683568" y="1340768"/>
          <a:ext cx="763284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95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Инструментарий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5720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Scala REPL (Read-Evaluate-Print-Loop) – </a:t>
            </a:r>
            <a:r>
              <a:rPr lang="ru-RU" dirty="0" smtClean="0"/>
              <a:t>инструмент для вычисления выражений на </a:t>
            </a:r>
            <a:r>
              <a:rPr lang="en-US" dirty="0" smtClean="0"/>
              <a:t>Scala. </a:t>
            </a:r>
            <a:r>
              <a:rPr lang="ru-RU" dirty="0" smtClean="0"/>
              <a:t>Инструкции по установке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www.scala-lang.org/download/scala2.html</a:t>
            </a:r>
            <a:endParaRPr lang="ru-RU" dirty="0" smtClean="0"/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SBT (Simple Build Tool) – </a:t>
            </a:r>
            <a:r>
              <a:rPr lang="ru-RU" dirty="0" smtClean="0">
                <a:solidFill>
                  <a:prstClr val="black"/>
                </a:solidFill>
              </a:rPr>
              <a:t>инструмент управления жизненным циклом проекта на </a:t>
            </a:r>
            <a:r>
              <a:rPr lang="en-US" dirty="0" smtClean="0">
                <a:solidFill>
                  <a:prstClr val="black"/>
                </a:solidFill>
              </a:rPr>
              <a:t>Scala.</a:t>
            </a:r>
            <a:r>
              <a:rPr lang="ru-RU" dirty="0" smtClean="0">
                <a:solidFill>
                  <a:prstClr val="black"/>
                </a:solidFill>
              </a:rPr>
              <a:t> Предоставляет возможности по управления зависимостями, компиляции, сборке, тестированию и т.д.</a:t>
            </a:r>
          </a:p>
          <a:p>
            <a:pPr lvl="1"/>
            <a:r>
              <a:rPr lang="en-US" dirty="0" smtClean="0">
                <a:solidFill>
                  <a:prstClr val="black"/>
                </a:solidFill>
              </a:rPr>
              <a:t>Maven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имеет плагины по работе с проектом на </a:t>
            </a:r>
            <a:r>
              <a:rPr lang="en-US" dirty="0" smtClean="0">
                <a:solidFill>
                  <a:prstClr val="black"/>
                </a:solidFill>
              </a:rPr>
              <a:t>scala.</a:t>
            </a:r>
            <a:r>
              <a:rPr lang="ru-RU" dirty="0" smtClean="0">
                <a:solidFill>
                  <a:prstClr val="black"/>
                </a:solidFill>
              </a:rPr>
              <a:t> Поддерживает компиляцию, сборку, запуск тестов</a:t>
            </a:r>
            <a:endParaRPr lang="en-US" dirty="0">
              <a:solidFill>
                <a:prstClr val="black"/>
              </a:solidFill>
            </a:endParaRPr>
          </a:p>
          <a:p>
            <a:pPr lvl="2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7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Выражения и переменные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Выражение – любой блок кода на </a:t>
            </a:r>
            <a:r>
              <a:rPr lang="en-US" dirty="0" smtClean="0"/>
              <a:t>scala</a:t>
            </a:r>
          </a:p>
          <a:p>
            <a:pPr marL="320040" lvl="1" indent="0">
              <a:buNone/>
            </a:pPr>
            <a:endParaRPr lang="en-US" dirty="0" smtClean="0"/>
          </a:p>
          <a:p>
            <a:pPr marL="320040" lvl="1" indent="0">
              <a:buNone/>
            </a:pPr>
            <a:endParaRPr lang="ru-RU" dirty="0" smtClean="0"/>
          </a:p>
          <a:p>
            <a:pPr lvl="1"/>
            <a:r>
              <a:rPr lang="ru-RU" dirty="0" smtClean="0"/>
              <a:t>Переменная - </a:t>
            </a:r>
            <a:r>
              <a:rPr lang="ru-RU" dirty="0"/>
              <a:t>любой </a:t>
            </a:r>
            <a:r>
              <a:rPr lang="ru-RU" dirty="0" smtClean="0"/>
              <a:t>именованный блок </a:t>
            </a:r>
            <a:r>
              <a:rPr lang="ru-RU" dirty="0"/>
              <a:t>кода на </a:t>
            </a:r>
            <a:r>
              <a:rPr lang="en-US" dirty="0" smtClean="0"/>
              <a:t>Scala</a:t>
            </a:r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619672" y="1925633"/>
            <a:ext cx="2521844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10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.+(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"getting a2"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43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619672" y="3573016"/>
            <a:ext cx="7403117" cy="23083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//выражение вычисляется при каждом обращении к переменной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v1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{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"getting v1"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43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//выражение вычисляется один раз при инициализации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v2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{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"getting v2"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44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//выражение вычисляется один раз при перовом обращении к переменной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lazy 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v3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{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"getting v3"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45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//выражение вычисляется один раз при инициализации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//переменную можно изменить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var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v4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{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"getting v4"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);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46</a:t>
            </a:r>
            <a:r>
              <a:rPr lang="ru-RU" altLang="ru-RU" sz="1600" dirty="0">
                <a:solidFill>
                  <a:srgbClr val="080808"/>
                </a:solidFill>
                <a:latin typeface="JetBrains Mono"/>
              </a:rPr>
              <a:t> }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05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Минимальная программа на </a:t>
            </a:r>
            <a:r>
              <a:rPr lang="en-US" dirty="0" smtClean="0"/>
              <a:t>Scala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ru-RU" dirty="0" smtClean="0"/>
              <a:t>Использование </a:t>
            </a:r>
            <a:r>
              <a:rPr lang="en-US" dirty="0" smtClean="0"/>
              <a:t>trait-a App</a:t>
            </a:r>
          </a:p>
          <a:p>
            <a:pPr marL="320040" lvl="1" indent="0">
              <a:buNone/>
            </a:pPr>
            <a:endParaRPr lang="en-US" dirty="0" smtClean="0"/>
          </a:p>
          <a:p>
            <a:pPr lvl="2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75656" y="1844824"/>
            <a:ext cx="6356164" cy="25545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//структура хранения пакетов анал</a:t>
            </a:r>
            <a:r>
              <a:rPr lang="ru-RU" altLang="ru-RU" sz="1600" i="1" dirty="0">
                <a:solidFill>
                  <a:srgbClr val="8C8C8C"/>
                </a:solidFill>
                <a:latin typeface="JetBrains Mono"/>
              </a:rPr>
              <a:t>о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гична используемой в </a:t>
            </a:r>
            <a:r>
              <a:rPr kumimoji="0" lang="ru-RU" altLang="ru-RU" sz="1600" b="0" i="1" u="none" strike="noStrike" cap="none" normalizeH="0" baseline="0" dirty="0" err="1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java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/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package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org.mai.scala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//для object Main будет создан единственный экземпляр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object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Main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//метод main является входом в программу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main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(args: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Array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[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]): Unit =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"Hello from Scala!"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75656" y="4879633"/>
            <a:ext cx="2701381" cy="132343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package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org.mai.scala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object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Main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extends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App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"Hello from Scala!"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5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В </a:t>
            </a:r>
            <a:r>
              <a:rPr lang="en-US" dirty="0" smtClean="0"/>
              <a:t>Scala </a:t>
            </a:r>
            <a:r>
              <a:rPr lang="ru-RU" dirty="0" smtClean="0"/>
              <a:t>есть только ссылочные типы</a:t>
            </a:r>
          </a:p>
          <a:p>
            <a:pPr lvl="1"/>
            <a:r>
              <a:rPr lang="ru-RU" dirty="0" smtClean="0"/>
              <a:t>Примитивы </a:t>
            </a:r>
            <a:r>
              <a:rPr lang="en-US" dirty="0" smtClean="0"/>
              <a:t>Java </a:t>
            </a:r>
            <a:r>
              <a:rPr lang="ru-RU" dirty="0" smtClean="0"/>
              <a:t>представлены классами обертками</a:t>
            </a:r>
          </a:p>
          <a:p>
            <a:pPr lvl="1"/>
            <a:r>
              <a:rPr lang="ru-RU" dirty="0"/>
              <a:t>Тип переменной можно не </a:t>
            </a:r>
            <a:r>
              <a:rPr lang="ru-RU" dirty="0" smtClean="0"/>
              <a:t>указывать, он определяется во время компиляции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ru-RU" dirty="0" smtClean="0"/>
          </a:p>
          <a:p>
            <a:pPr lvl="1"/>
            <a:r>
              <a:rPr lang="ru-RU" dirty="0" smtClean="0"/>
              <a:t>Поддерживаются одновременно </a:t>
            </a:r>
            <a:r>
              <a:rPr lang="en-US" dirty="0" smtClean="0"/>
              <a:t>infix </a:t>
            </a:r>
            <a:r>
              <a:rPr lang="ru-RU" dirty="0" smtClean="0"/>
              <a:t>и </a:t>
            </a:r>
            <a:r>
              <a:rPr lang="en-US" dirty="0" smtClean="0"/>
              <a:t>postfix</a:t>
            </a:r>
            <a:r>
              <a:rPr lang="ru-RU" dirty="0" smtClean="0"/>
              <a:t> нотации работы с объектами</a:t>
            </a:r>
          </a:p>
          <a:p>
            <a:pPr lvl="2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07704" y="3501008"/>
            <a:ext cx="1626536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int1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10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int2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Int =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11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07704" y="5301208"/>
            <a:ext cx="3573414" cy="10772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//Postfix notation: + is a method of Int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int3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10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.+(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//infix notation usage</a:t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int4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10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+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54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r>
              <a:rPr lang="ru-RU" dirty="0" smtClean="0"/>
              <a:t>Функции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568952" cy="4572000"/>
          </a:xfrm>
        </p:spPr>
        <p:txBody>
          <a:bodyPr>
            <a:normAutofit/>
          </a:bodyPr>
          <a:lstStyle/>
          <a:p>
            <a:pPr lvl="1"/>
            <a:r>
              <a:rPr lang="ru-RU" dirty="0" smtClean="0"/>
              <a:t>В </a:t>
            </a:r>
            <a:r>
              <a:rPr lang="en-US" dirty="0" smtClean="0"/>
              <a:t>Scala </a:t>
            </a:r>
            <a:r>
              <a:rPr lang="ru-RU" dirty="0" smtClean="0"/>
              <a:t>есть </a:t>
            </a:r>
            <a:r>
              <a:rPr lang="ru-RU" dirty="0" smtClean="0"/>
              <a:t>2 основных </a:t>
            </a:r>
            <a:r>
              <a:rPr lang="ru-RU" dirty="0" smtClean="0"/>
              <a:t>способа определить функцию в понимании </a:t>
            </a:r>
            <a:r>
              <a:rPr lang="en-US" dirty="0" smtClean="0"/>
              <a:t>Java</a:t>
            </a:r>
          </a:p>
          <a:p>
            <a:pPr lvl="2"/>
            <a:r>
              <a:rPr lang="ru-RU" dirty="0" smtClean="0"/>
              <a:t>Используя ключевое слово </a:t>
            </a:r>
            <a:r>
              <a:rPr lang="en-US" dirty="0" err="1" smtClean="0"/>
              <a:t>def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r>
              <a:rPr lang="ru-RU" dirty="0" smtClean="0"/>
              <a:t>Явно указывая  сигнатуру функции как тип переменной</a:t>
            </a:r>
            <a:r>
              <a:rPr lang="en-US" dirty="0" smtClean="0"/>
              <a:t> </a:t>
            </a:r>
            <a:endParaRPr lang="ru-RU" dirty="0" smtClean="0"/>
          </a:p>
          <a:p>
            <a:pPr lvl="2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194249" y="2780928"/>
            <a:ext cx="5950668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repeat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(w: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c: Int): Unit =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to c foreach(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i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=&gt;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(w))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194249" y="3793123"/>
            <a:ext cx="6707157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val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JetBrains Mono"/>
              </a:rPr>
              <a:t>repeat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Int) =&gt; Unit = (w, c) =&gt;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1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to c foreach(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i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=&gt;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println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(w))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00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568952" cy="5149552"/>
          </a:xfrm>
        </p:spPr>
        <p:txBody>
          <a:bodyPr>
            <a:normAutofit/>
          </a:bodyPr>
          <a:lstStyle/>
          <a:p>
            <a:pPr lvl="1"/>
            <a:r>
              <a:rPr lang="ru-RU" dirty="0" smtClean="0"/>
              <a:t>Классы используются также как и в </a:t>
            </a:r>
            <a:r>
              <a:rPr lang="en-US" dirty="0" smtClean="0"/>
              <a:t>Java</a:t>
            </a:r>
            <a:endParaRPr lang="ru-RU" dirty="0" smtClean="0"/>
          </a:p>
          <a:p>
            <a:pPr lvl="1"/>
            <a:endParaRPr lang="ru-RU" dirty="0"/>
          </a:p>
          <a:p>
            <a:pPr lvl="1"/>
            <a:endParaRPr lang="ru-RU" dirty="0" smtClean="0"/>
          </a:p>
          <a:p>
            <a:pPr lvl="1"/>
            <a:endParaRPr lang="ru-RU" dirty="0"/>
          </a:p>
          <a:p>
            <a:pPr lvl="1"/>
            <a:endParaRPr lang="ru-RU" dirty="0" smtClean="0"/>
          </a:p>
          <a:p>
            <a:pPr lvl="1"/>
            <a:endParaRPr lang="ru-RU" dirty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r>
              <a:rPr lang="ru-RU" dirty="0" smtClean="0"/>
              <a:t>Кейс классы неизменяемы, сравниваются по структуре, могут использоваться в </a:t>
            </a:r>
            <a:r>
              <a:rPr lang="en-US" dirty="0" smtClean="0"/>
              <a:t>pattern matching</a:t>
            </a:r>
            <a:r>
              <a:rPr lang="ru-RU" dirty="0" smtClean="0"/>
              <a:t> </a:t>
            </a:r>
            <a:endParaRPr lang="en-US" dirty="0" smtClean="0"/>
          </a:p>
          <a:p>
            <a:pPr marL="320040" lvl="1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19672" y="1922913"/>
            <a:ext cx="4887877" cy="280076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i="1" dirty="0" smtClean="0">
                <a:solidFill>
                  <a:srgbClr val="8C8C8C"/>
                </a:solidFill>
                <a:latin typeface="JetBrains Mono"/>
              </a:rPr>
              <a:t>//</a:t>
            </a:r>
            <a:r>
              <a:rPr lang="en-US" altLang="ru-RU" sz="1600" i="1" dirty="0" smtClean="0">
                <a:solidFill>
                  <a:srgbClr val="8C8C8C"/>
                </a:solidFill>
                <a:latin typeface="JetBrains Mono"/>
              </a:rPr>
              <a:t>parameters added as public </a:t>
            </a:r>
            <a:r>
              <a:rPr lang="en-US" altLang="ru-RU" sz="1600" i="1" dirty="0" err="1" smtClean="0">
                <a:solidFill>
                  <a:srgbClr val="8C8C8C"/>
                </a:solidFill>
                <a:latin typeface="JetBrains Mono"/>
              </a:rPr>
              <a:t>vals</a:t>
            </a:r>
            <a:r>
              <a:rPr lang="en-US" altLang="ru-RU" sz="1600" i="1" dirty="0" smtClean="0">
                <a:solidFill>
                  <a:srgbClr val="8C8C8C"/>
                </a:solidFill>
                <a:latin typeface="JetBrains Mono"/>
              </a:rPr>
              <a:t>: </a:t>
            </a:r>
            <a:r>
              <a:rPr lang="en-US" altLang="ru-RU" sz="1600" i="1" dirty="0" err="1" smtClean="0">
                <a:solidFill>
                  <a:srgbClr val="8C8C8C"/>
                </a:solidFill>
                <a:latin typeface="JetBrains Mono"/>
              </a:rPr>
              <a:t>val</a:t>
            </a:r>
            <a:r>
              <a:rPr lang="en-US" altLang="ru-RU" sz="1600" i="1" dirty="0" smtClean="0">
                <a:solidFill>
                  <a:srgbClr val="8C8C8C"/>
                </a:solidFill>
                <a:latin typeface="JetBrains Mono"/>
              </a:rPr>
              <a:t> name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0033B3"/>
              </a:solidFill>
              <a:effectLst/>
              <a:latin typeface="JetBrains Mon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class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Person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name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sex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Boolean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age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Int)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//we </a:t>
            </a:r>
            <a:r>
              <a:rPr kumimoji="0" lang="ru-RU" altLang="ru-RU" sz="1600" b="0" i="1" u="none" strike="noStrike" cap="none" normalizeH="0" baseline="0" dirty="0" err="1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may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 override </a:t>
            </a:r>
            <a:r>
              <a:rPr kumimoji="0" lang="ru-RU" altLang="ru-RU" sz="1600" b="0" i="1" u="none" strike="noStrike" cap="none" normalizeH="0" baseline="0" dirty="0" err="1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methods</a:t>
            </a: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/>
            </a:r>
            <a:b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</a:br>
            <a:r>
              <a:rPr kumimoji="0" lang="ru-RU" altLang="ru-RU" sz="1600" b="0" i="1" u="none" strike="noStrike" cap="none" normalizeH="0" baseline="0" dirty="0" smtClean="0">
                <a:ln>
                  <a:noFill/>
                </a:ln>
                <a:solidFill>
                  <a:srgbClr val="8C8C8C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override def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JetBrains Mono"/>
              </a:rPr>
              <a:t>toString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=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s"name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B8BB"/>
                </a:solidFill>
                <a:effectLst/>
                <a:latin typeface="JetBrains Mono"/>
              </a:rPr>
              <a:t>$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name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sex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B8BB"/>
                </a:solidFill>
                <a:effectLst/>
                <a:latin typeface="JetBrains Mono"/>
              </a:rPr>
              <a:t>$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sex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age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B8BB"/>
                </a:solidFill>
                <a:effectLst/>
                <a:latin typeface="JetBrains Mono"/>
              </a:rPr>
              <a:t>$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age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"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i="1" dirty="0" smtClean="0">
                <a:solidFill>
                  <a:srgbClr val="8C8C8C"/>
                </a:solidFill>
                <a:latin typeface="JetBrains Mono"/>
              </a:rPr>
              <a:t>  //</a:t>
            </a:r>
            <a:r>
              <a:rPr lang="ru-RU" altLang="ru-RU" sz="1600" i="1" dirty="0">
                <a:solidFill>
                  <a:srgbClr val="8C8C8C"/>
                </a:solidFill>
                <a:latin typeface="JetBrains Mono"/>
              </a:rPr>
              <a:t>we </a:t>
            </a:r>
            <a:r>
              <a:rPr lang="ru-RU" altLang="ru-RU" sz="1600" i="1" dirty="0" smtClean="0">
                <a:solidFill>
                  <a:srgbClr val="8C8C8C"/>
                </a:solidFill>
                <a:latin typeface="JetBrains Mono"/>
              </a:rPr>
              <a:t>over</a:t>
            </a:r>
            <a:r>
              <a:rPr lang="en-US" altLang="ru-RU" sz="1600" i="1" dirty="0" smtClean="0">
                <a:solidFill>
                  <a:srgbClr val="8C8C8C"/>
                </a:solidFill>
                <a:latin typeface="JetBrains Mono"/>
              </a:rPr>
              <a:t>w</a:t>
            </a:r>
            <a:r>
              <a:rPr lang="ru-RU" altLang="ru-RU" sz="1600" i="1" dirty="0" err="1" smtClean="0">
                <a:solidFill>
                  <a:srgbClr val="8C8C8C"/>
                </a:solidFill>
                <a:latin typeface="JetBrains Mono"/>
              </a:rPr>
              <a:t>ride</a:t>
            </a:r>
            <a:r>
              <a:rPr lang="ru-RU" altLang="ru-RU" sz="1600" i="1" dirty="0" smtClean="0">
                <a:solidFill>
                  <a:srgbClr val="8C8C8C"/>
                </a:solidFill>
                <a:latin typeface="JetBrains Mono"/>
              </a:rPr>
              <a:t> </a:t>
            </a:r>
            <a:r>
              <a:rPr lang="en-US" altLang="ru-RU" sz="1600" i="1" dirty="0" smtClean="0">
                <a:solidFill>
                  <a:srgbClr val="8C8C8C"/>
                </a:solidFill>
                <a:latin typeface="JetBrains Mono"/>
              </a:rPr>
              <a:t>constructor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/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def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this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name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 {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this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name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true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1750EB"/>
                </a:solidFill>
                <a:effectLst/>
                <a:latin typeface="JetBrains Mono"/>
              </a:rPr>
              <a:t>0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  }</a:t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</a:b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}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19672" y="5733256"/>
            <a:ext cx="3914854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case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JetBrains Mono"/>
              </a:rPr>
              <a:t> class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</a:rPr>
              <a:t>Book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title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isbn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: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7E8A"/>
                </a:solidFill>
                <a:effectLst/>
                <a:latin typeface="JetBrains Mono"/>
              </a:rPr>
              <a:t>String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JetBrains Mono"/>
              </a:rPr>
              <a:t>)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6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8786</TotalTime>
  <Words>739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Calibri</vt:lpstr>
      <vt:lpstr>Cambria</vt:lpstr>
      <vt:lpstr>Franklin Gothic Book</vt:lpstr>
      <vt:lpstr>JetBrains Mono</vt:lpstr>
      <vt:lpstr>Perpetua</vt:lpstr>
      <vt:lpstr>Wingdings</vt:lpstr>
      <vt:lpstr>Wingdings 2</vt:lpstr>
      <vt:lpstr>Equity</vt:lpstr>
      <vt:lpstr>Введение в язык Scala</vt:lpstr>
      <vt:lpstr>История создания</vt:lpstr>
      <vt:lpstr>Основные характеристики</vt:lpstr>
      <vt:lpstr>Инструментарий</vt:lpstr>
      <vt:lpstr>Выражения и переменные</vt:lpstr>
      <vt:lpstr>Объекты</vt:lpstr>
      <vt:lpstr>Типы</vt:lpstr>
      <vt:lpstr>Функции</vt:lpstr>
      <vt:lpstr>Классы</vt:lpstr>
      <vt:lpstr>Трейты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Перов Василий Анатольевич</cp:lastModifiedBy>
  <cp:revision>176</cp:revision>
  <dcterms:created xsi:type="dcterms:W3CDTF">2010-10-21T18:17:39Z</dcterms:created>
  <dcterms:modified xsi:type="dcterms:W3CDTF">2021-10-22T14:58:07Z</dcterms:modified>
</cp:coreProperties>
</file>