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4" r:id="rId3"/>
    <p:sldId id="291" r:id="rId4"/>
    <p:sldId id="290" r:id="rId5"/>
    <p:sldId id="293" r:id="rId6"/>
    <p:sldId id="295" r:id="rId7"/>
    <p:sldId id="294" r:id="rId8"/>
    <p:sldId id="296" r:id="rId9"/>
    <p:sldId id="297"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42AA129-117C-4546-A5BE-7522C021D45E}" type="datetimeFigureOut">
              <a:rPr lang="ru-RU" smtClean="0"/>
              <a:t>26.11.2018</a:t>
            </a:fld>
            <a:endParaRPr lang="ru-RU"/>
          </a:p>
        </p:txBody>
      </p:sp>
      <p:sp>
        <p:nvSpPr>
          <p:cNvPr id="17" name="Footer Placeholder 16"/>
          <p:cNvSpPr>
            <a:spLocks noGrp="1"/>
          </p:cNvSpPr>
          <p:nvPr>
            <p:ph type="ftr" sz="quarter" idx="11"/>
          </p:nvPr>
        </p:nvSpPr>
        <p:spPr/>
        <p:txBody>
          <a:bodyPr/>
          <a:lstStyle/>
          <a:p>
            <a:endParaRPr lang="ru-RU"/>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E3DFC01-0EE5-4FDA-BE2A-26BE8CAE128E}" type="slidenum">
              <a:rPr lang="ru-RU" smtClean="0"/>
              <a:t>‹#›</a:t>
            </a:fld>
            <a:endParaRPr lang="ru-RU"/>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2AA129-117C-4546-A5BE-7522C021D45E}" type="datetimeFigureOut">
              <a:rPr lang="ru-RU" smtClean="0"/>
              <a:t>26.11.2018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E3DFC01-0EE5-4FDA-BE2A-26BE8CAE128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2AA129-117C-4546-A5BE-7522C021D45E}" type="datetimeFigureOut">
              <a:rPr lang="ru-RU" smtClean="0"/>
              <a:t>26.11.2018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E3DFC01-0EE5-4FDA-BE2A-26BE8CAE128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42AA129-117C-4546-A5BE-7522C021D45E}" type="datetimeFigureOut">
              <a:rPr lang="ru-RU" smtClean="0"/>
              <a:t>26.11.2018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E3DFC01-0EE5-4FDA-BE2A-26BE8CAE128E}" type="slidenum">
              <a:rPr lang="ru-RU" smtClean="0"/>
              <a:t>‹#›</a:t>
            </a:fld>
            <a:endParaRPr lang="ru-RU"/>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42AA129-117C-4546-A5BE-7522C021D45E}" type="datetimeFigureOut">
              <a:rPr lang="ru-RU" smtClean="0"/>
              <a:t>26.11.2018</a:t>
            </a:fld>
            <a:endParaRPr lang="ru-RU"/>
          </a:p>
        </p:txBody>
      </p:sp>
      <p:sp>
        <p:nvSpPr>
          <p:cNvPr id="5" name="Footer Placeholder 4"/>
          <p:cNvSpPr>
            <a:spLocks noGrp="1"/>
          </p:cNvSpPr>
          <p:nvPr>
            <p:ph type="ftr" sz="quarter" idx="11"/>
          </p:nvPr>
        </p:nvSpPr>
        <p:spPr>
          <a:xfrm>
            <a:off x="800100" y="6172200"/>
            <a:ext cx="4000500" cy="457200"/>
          </a:xfrm>
        </p:spPr>
        <p:txBody>
          <a:bodyPr/>
          <a:lstStyle/>
          <a:p>
            <a:endParaRPr lang="ru-RU"/>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E3DFC01-0EE5-4FDA-BE2A-26BE8CAE128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42AA129-117C-4546-A5BE-7522C021D45E}" type="datetimeFigureOut">
              <a:rPr lang="ru-RU" smtClean="0"/>
              <a:t>26.11.2018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E3DFC01-0EE5-4FDA-BE2A-26BE8CAE128E}" type="slidenum">
              <a:rPr lang="ru-RU" smtClean="0"/>
              <a:t>‹#›</a:t>
            </a:fld>
            <a:endParaRPr lang="ru-RU"/>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42AA129-117C-4546-A5BE-7522C021D45E}" type="datetimeFigureOut">
              <a:rPr lang="ru-RU" smtClean="0"/>
              <a:t>26.11.2018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E3DFC01-0EE5-4FDA-BE2A-26BE8CAE128E}" type="slidenum">
              <a:rPr lang="ru-RU" smtClean="0"/>
              <a:t>‹#›</a:t>
            </a:fld>
            <a:endParaRPr lang="ru-RU"/>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42AA129-117C-4546-A5BE-7522C021D45E}" type="datetimeFigureOut">
              <a:rPr lang="ru-RU" smtClean="0"/>
              <a:t>26.11.2018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E3DFC01-0EE5-4FDA-BE2A-26BE8CAE128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2AA129-117C-4546-A5BE-7522C021D45E}" type="datetimeFigureOut">
              <a:rPr lang="ru-RU" smtClean="0"/>
              <a:t>26.11.2018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E3DFC01-0EE5-4FDA-BE2A-26BE8CAE128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2AA129-117C-4546-A5BE-7522C021D45E}" type="datetimeFigureOut">
              <a:rPr lang="ru-RU" smtClean="0"/>
              <a:t>26.11.2018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E3DFC01-0EE5-4FDA-BE2A-26BE8CAE128E}" type="slidenum">
              <a:rPr lang="ru-RU" smtClean="0"/>
              <a:t>‹#›</a:t>
            </a:fld>
            <a:endParaRPr lang="ru-RU"/>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2AA129-117C-4546-A5BE-7522C021D45E}" type="datetimeFigureOut">
              <a:rPr lang="ru-RU" smtClean="0"/>
              <a:t>26.11.2018</a:t>
            </a:fld>
            <a:endParaRPr lang="ru-RU"/>
          </a:p>
        </p:txBody>
      </p:sp>
      <p:sp>
        <p:nvSpPr>
          <p:cNvPr id="6" name="Footer Placeholder 5"/>
          <p:cNvSpPr>
            <a:spLocks noGrp="1"/>
          </p:cNvSpPr>
          <p:nvPr>
            <p:ph type="ftr" sz="quarter" idx="11"/>
          </p:nvPr>
        </p:nvSpPr>
        <p:spPr>
          <a:xfrm>
            <a:off x="914400" y="6172200"/>
            <a:ext cx="3886200" cy="457200"/>
          </a:xfrm>
        </p:spPr>
        <p:txBody>
          <a:bodyPr/>
          <a:lstStyle/>
          <a:p>
            <a:endParaRPr lang="ru-RU"/>
          </a:p>
        </p:txBody>
      </p:sp>
      <p:sp>
        <p:nvSpPr>
          <p:cNvPr id="7" name="Slide Number Placeholder 6"/>
          <p:cNvSpPr>
            <a:spLocks noGrp="1"/>
          </p:cNvSpPr>
          <p:nvPr>
            <p:ph type="sldNum" sz="quarter" idx="12"/>
          </p:nvPr>
        </p:nvSpPr>
        <p:spPr>
          <a:xfrm>
            <a:off x="146304" y="6208776"/>
            <a:ext cx="457200" cy="457200"/>
          </a:xfrm>
        </p:spPr>
        <p:txBody>
          <a:bodyPr/>
          <a:lstStyle/>
          <a:p>
            <a:fld id="{BE3DFC01-0EE5-4FDA-BE2A-26BE8CAE128E}" type="slidenum">
              <a:rPr lang="ru-RU" smtClean="0"/>
              <a:t>‹#›</a:t>
            </a:fld>
            <a:endParaRPr lang="ru-RU"/>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42AA129-117C-4546-A5BE-7522C021D45E}" type="datetimeFigureOut">
              <a:rPr lang="ru-RU" smtClean="0"/>
              <a:t>26.11.2018</a:t>
            </a:fld>
            <a:endParaRPr lang="ru-RU"/>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E3DFC01-0EE5-4FDA-BE2A-26BE8CAE128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Scala </a:t>
            </a:r>
            <a:r>
              <a:rPr lang="en-US" dirty="0" err="1" smtClean="0"/>
              <a:t>Implicits</a:t>
            </a:r>
            <a:endParaRPr lang="ru-RU" dirty="0"/>
          </a:p>
        </p:txBody>
      </p:sp>
      <p:sp>
        <p:nvSpPr>
          <p:cNvPr id="4" name="Subtitle 2"/>
          <p:cNvSpPr>
            <a:spLocks noGrp="1"/>
          </p:cNvSpPr>
          <p:nvPr>
            <p:ph type="subTitle" idx="1"/>
          </p:nvPr>
        </p:nvSpPr>
        <p:spPr>
          <a:xfrm>
            <a:off x="1295400" y="3200400"/>
            <a:ext cx="6400800" cy="1600200"/>
          </a:xfrm>
        </p:spPr>
        <p:txBody>
          <a:bodyPr>
            <a:normAutofit fontScale="92500" lnSpcReduction="10000"/>
          </a:bodyPr>
          <a:lstStyle/>
          <a:p>
            <a:pPr algn="r">
              <a:buFont typeface="Wingdings" pitchFamily="2" charset="2"/>
              <a:buChar char="Ø"/>
            </a:pPr>
            <a:r>
              <a:rPr lang="en-US" sz="2400" dirty="0" smtClean="0"/>
              <a:t> </a:t>
            </a:r>
            <a:r>
              <a:rPr lang="ru-RU" sz="2400" dirty="0" smtClean="0"/>
              <a:t> Неявные параметры</a:t>
            </a:r>
          </a:p>
          <a:p>
            <a:pPr algn="r">
              <a:buFont typeface="Wingdings" pitchFamily="2" charset="2"/>
              <a:buChar char="Ø"/>
            </a:pPr>
            <a:r>
              <a:rPr lang="en-US" sz="2400" dirty="0" smtClean="0"/>
              <a:t> </a:t>
            </a:r>
            <a:r>
              <a:rPr lang="ru-RU" sz="2400" dirty="0" smtClean="0"/>
              <a:t> Неявные преобразования</a:t>
            </a:r>
          </a:p>
          <a:p>
            <a:pPr algn="r">
              <a:buFont typeface="Wingdings" pitchFamily="2" charset="2"/>
              <a:buChar char="Ø"/>
            </a:pPr>
            <a:r>
              <a:rPr lang="ru-RU" sz="2400" dirty="0" smtClean="0"/>
              <a:t>  Неявные классы </a:t>
            </a:r>
          </a:p>
          <a:p>
            <a:pPr algn="r">
              <a:buFont typeface="Wingdings" pitchFamily="2" charset="2"/>
              <a:buChar char="Ø"/>
            </a:pPr>
            <a:r>
              <a:rPr lang="ru-RU" sz="2400" dirty="0"/>
              <a:t> </a:t>
            </a:r>
            <a:r>
              <a:rPr lang="ru-RU" sz="2400" dirty="0" smtClean="0"/>
              <a:t> Неявные типы</a:t>
            </a:r>
          </a:p>
          <a:p>
            <a:pPr algn="r">
              <a:buFont typeface="Wingdings" pitchFamily="2" charset="2"/>
              <a:buChar char="Ø"/>
            </a:pPr>
            <a:endParaRPr lang="ru-RU"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err="1" smtClean="0"/>
              <a:t>Каррирование</a:t>
            </a:r>
            <a:r>
              <a:rPr lang="ru-RU" dirty="0" smtClean="0"/>
              <a:t> функций</a:t>
            </a:r>
            <a:endParaRPr lang="ru-RU" dirty="0"/>
          </a:p>
        </p:txBody>
      </p:sp>
      <p:sp>
        <p:nvSpPr>
          <p:cNvPr id="3" name="Content Placeholder 2"/>
          <p:cNvSpPr>
            <a:spLocks noGrp="1"/>
          </p:cNvSpPr>
          <p:nvPr>
            <p:ph sz="quarter" idx="1"/>
          </p:nvPr>
        </p:nvSpPr>
        <p:spPr/>
        <p:txBody>
          <a:bodyPr>
            <a:normAutofit/>
          </a:bodyPr>
          <a:lstStyle/>
          <a:p>
            <a:pPr lvl="2"/>
            <a:r>
              <a:rPr lang="en-US" b="1" dirty="0" smtClean="0">
                <a:solidFill>
                  <a:prstClr val="black"/>
                </a:solidFill>
                <a:latin typeface="Cambria" panose="02040503050406030204" pitchFamily="18" charset="0"/>
              </a:rPr>
              <a:t>Currying</a:t>
            </a:r>
            <a:r>
              <a:rPr lang="en-US" dirty="0" smtClean="0">
                <a:solidFill>
                  <a:prstClr val="black"/>
                </a:solidFill>
                <a:latin typeface="Cambria" panose="02040503050406030204" pitchFamily="18" charset="0"/>
              </a:rPr>
              <a:t> – </a:t>
            </a:r>
            <a:r>
              <a:rPr lang="ru-RU" dirty="0" smtClean="0">
                <a:solidFill>
                  <a:prstClr val="black"/>
                </a:solidFill>
                <a:latin typeface="Cambria" panose="02040503050406030204" pitchFamily="18" charset="0"/>
              </a:rPr>
              <a:t>это </a:t>
            </a:r>
            <a:r>
              <a:rPr lang="ru-RU" dirty="0" smtClean="0">
                <a:latin typeface="Cambria" panose="02040503050406030204" pitchFamily="18" charset="0"/>
              </a:rPr>
              <a:t>преобразование </a:t>
            </a:r>
            <a:r>
              <a:rPr lang="ru-RU" dirty="0">
                <a:latin typeface="Cambria" panose="02040503050406030204" pitchFamily="18" charset="0"/>
              </a:rPr>
              <a:t>функции от многих аргументов в набор функций, каждая из которых является функцией от одного </a:t>
            </a:r>
            <a:r>
              <a:rPr lang="ru-RU" dirty="0" smtClean="0">
                <a:latin typeface="Cambria" panose="02040503050406030204" pitchFamily="18" charset="0"/>
              </a:rPr>
              <a:t>аргумента. Например, функцию двух переменных</a:t>
            </a:r>
            <a:r>
              <a:rPr lang="en-US" dirty="0" smtClean="0">
                <a:latin typeface="Cambria" panose="02040503050406030204" pitchFamily="18" charset="0"/>
              </a:rPr>
              <a:t>  (</a:t>
            </a:r>
            <a:r>
              <a:rPr lang="en-US" dirty="0">
                <a:solidFill>
                  <a:srgbClr val="20999D"/>
                </a:solidFill>
                <a:latin typeface="Cambria" panose="02040503050406030204" pitchFamily="18" charset="0"/>
              </a:rPr>
              <a:t>A</a:t>
            </a:r>
            <a:r>
              <a:rPr lang="en-US" dirty="0">
                <a:latin typeface="Cambria" panose="02040503050406030204" pitchFamily="18" charset="0"/>
              </a:rPr>
              <a:t>, </a:t>
            </a:r>
            <a:r>
              <a:rPr lang="en-US" dirty="0">
                <a:solidFill>
                  <a:srgbClr val="20999D"/>
                </a:solidFill>
                <a:latin typeface="Cambria" panose="02040503050406030204" pitchFamily="18" charset="0"/>
              </a:rPr>
              <a:t>B</a:t>
            </a:r>
            <a:r>
              <a:rPr lang="en-US" dirty="0">
                <a:latin typeface="Cambria" panose="02040503050406030204" pitchFamily="18" charset="0"/>
              </a:rPr>
              <a:t>) =&gt; </a:t>
            </a:r>
            <a:r>
              <a:rPr lang="en-US" dirty="0" smtClean="0">
                <a:solidFill>
                  <a:srgbClr val="20999D"/>
                </a:solidFill>
                <a:latin typeface="Cambria" panose="02040503050406030204" pitchFamily="18" charset="0"/>
              </a:rPr>
              <a:t>C</a:t>
            </a:r>
            <a:r>
              <a:rPr lang="ru-RU" dirty="0" smtClean="0">
                <a:solidFill>
                  <a:srgbClr val="20999D"/>
                </a:solidFill>
                <a:latin typeface="Cambria" panose="02040503050406030204" pitchFamily="18" charset="0"/>
              </a:rPr>
              <a:t> </a:t>
            </a:r>
            <a:r>
              <a:rPr lang="ru-RU" dirty="0" smtClean="0">
                <a:latin typeface="Cambria" panose="02040503050406030204" pitchFamily="18" charset="0"/>
              </a:rPr>
              <a:t>можно преобразовать в</a:t>
            </a:r>
            <a:r>
              <a:rPr lang="ru-RU" dirty="0" smtClean="0">
                <a:solidFill>
                  <a:srgbClr val="20999D"/>
                </a:solidFill>
                <a:latin typeface="Cambria" panose="02040503050406030204" pitchFamily="18" charset="0"/>
              </a:rPr>
              <a:t> </a:t>
            </a:r>
            <a:r>
              <a:rPr lang="en-US" dirty="0" smtClean="0">
                <a:solidFill>
                  <a:srgbClr val="20999D"/>
                </a:solidFill>
                <a:latin typeface="Cambria" panose="02040503050406030204" pitchFamily="18" charset="0"/>
              </a:rPr>
              <a:t> </a:t>
            </a:r>
            <a:r>
              <a:rPr lang="en-US" dirty="0">
                <a:solidFill>
                  <a:srgbClr val="20999D"/>
                </a:solidFill>
                <a:latin typeface="Cambria" panose="02040503050406030204" pitchFamily="18" charset="0"/>
              </a:rPr>
              <a:t>A </a:t>
            </a:r>
            <a:r>
              <a:rPr lang="en-US" dirty="0">
                <a:latin typeface="Cambria" panose="02040503050406030204" pitchFamily="18" charset="0"/>
              </a:rPr>
              <a:t>=&gt; (</a:t>
            </a:r>
            <a:r>
              <a:rPr lang="en-US" dirty="0">
                <a:solidFill>
                  <a:srgbClr val="20999D"/>
                </a:solidFill>
                <a:latin typeface="Cambria" panose="02040503050406030204" pitchFamily="18" charset="0"/>
              </a:rPr>
              <a:t>B </a:t>
            </a:r>
            <a:r>
              <a:rPr lang="en-US" dirty="0">
                <a:latin typeface="Cambria" panose="02040503050406030204" pitchFamily="18" charset="0"/>
              </a:rPr>
              <a:t>=&gt; </a:t>
            </a:r>
            <a:r>
              <a:rPr lang="en-US" dirty="0">
                <a:solidFill>
                  <a:srgbClr val="20999D"/>
                </a:solidFill>
                <a:latin typeface="Cambria" panose="02040503050406030204" pitchFamily="18" charset="0"/>
              </a:rPr>
              <a:t>C</a:t>
            </a:r>
            <a:r>
              <a:rPr lang="en-US" dirty="0" smtClean="0">
                <a:latin typeface="Cambria" panose="02040503050406030204" pitchFamily="18" charset="0"/>
              </a:rPr>
              <a:t>)</a:t>
            </a:r>
          </a:p>
          <a:p>
            <a:pPr lvl="2"/>
            <a:r>
              <a:rPr lang="ru-RU" dirty="0" smtClean="0">
                <a:solidFill>
                  <a:prstClr val="black"/>
                </a:solidFill>
                <a:latin typeface="Cambria" panose="02040503050406030204" pitchFamily="18" charset="0"/>
              </a:rPr>
              <a:t>Например функцию </a:t>
            </a:r>
          </a:p>
          <a:p>
            <a:pPr marL="594360" lvl="2" indent="0">
              <a:buNone/>
            </a:pPr>
            <a:r>
              <a:rPr lang="ru-RU" dirty="0">
                <a:solidFill>
                  <a:prstClr val="black"/>
                </a:solidFill>
                <a:latin typeface="Cambria" panose="02040503050406030204" pitchFamily="18" charset="0"/>
              </a:rPr>
              <a:t>	</a:t>
            </a:r>
            <a:r>
              <a:rPr lang="ru-RU" dirty="0" smtClean="0">
                <a:solidFill>
                  <a:prstClr val="black"/>
                </a:solidFill>
                <a:latin typeface="Cambria" panose="02040503050406030204" pitchFamily="18" charset="0"/>
              </a:rPr>
              <a:t>	</a:t>
            </a:r>
            <a:r>
              <a:rPr lang="es-ES" dirty="0" smtClean="0">
                <a:solidFill>
                  <a:prstClr val="black"/>
                </a:solidFill>
                <a:latin typeface="Cambria" panose="02040503050406030204" pitchFamily="18" charset="0"/>
              </a:rPr>
              <a:t>f(x</a:t>
            </a:r>
            <a:r>
              <a:rPr lang="es-ES" dirty="0">
                <a:solidFill>
                  <a:prstClr val="black"/>
                </a:solidFill>
                <a:latin typeface="Cambria" panose="02040503050406030204" pitchFamily="18" charset="0"/>
              </a:rPr>
              <a:t>, y) = x + </a:t>
            </a:r>
            <a:r>
              <a:rPr lang="es-ES" dirty="0" smtClean="0">
                <a:solidFill>
                  <a:prstClr val="black"/>
                </a:solidFill>
                <a:latin typeface="Cambria" panose="02040503050406030204" pitchFamily="18" charset="0"/>
              </a:rPr>
              <a:t>y</a:t>
            </a:r>
            <a:r>
              <a:rPr lang="ru-RU" dirty="0" smtClean="0">
                <a:solidFill>
                  <a:prstClr val="black"/>
                </a:solidFill>
                <a:latin typeface="Cambria" panose="02040503050406030204" pitchFamily="18" charset="0"/>
              </a:rPr>
              <a:t> </a:t>
            </a:r>
          </a:p>
          <a:p>
            <a:pPr marL="594360" lvl="2" indent="0">
              <a:buNone/>
            </a:pPr>
            <a:r>
              <a:rPr lang="ru-RU" dirty="0" smtClean="0">
                <a:solidFill>
                  <a:prstClr val="black"/>
                </a:solidFill>
                <a:latin typeface="Cambria" panose="02040503050406030204" pitchFamily="18" charset="0"/>
              </a:rPr>
              <a:t>         можно представить следующим образом:</a:t>
            </a:r>
            <a:endParaRPr lang="es-ES" dirty="0">
              <a:solidFill>
                <a:prstClr val="black"/>
              </a:solidFill>
              <a:latin typeface="Cambria" panose="02040503050406030204" pitchFamily="18" charset="0"/>
            </a:endParaRPr>
          </a:p>
          <a:p>
            <a:pPr marL="594360" lvl="2" indent="0">
              <a:buNone/>
            </a:pPr>
            <a:r>
              <a:rPr lang="ru-RU" dirty="0" smtClean="0">
                <a:solidFill>
                  <a:prstClr val="black"/>
                </a:solidFill>
                <a:latin typeface="Cambria" panose="02040503050406030204" pitchFamily="18" charset="0"/>
              </a:rPr>
              <a:t>	</a:t>
            </a:r>
            <a:r>
              <a:rPr lang="ru-RU" dirty="0">
                <a:solidFill>
                  <a:prstClr val="black"/>
                </a:solidFill>
                <a:latin typeface="Cambria" panose="02040503050406030204" pitchFamily="18" charset="0"/>
              </a:rPr>
              <a:t>	f(x)(y) = f1(f2(y</a:t>
            </a:r>
            <a:r>
              <a:rPr lang="ru-RU" dirty="0" smtClean="0">
                <a:solidFill>
                  <a:prstClr val="black"/>
                </a:solidFill>
                <a:latin typeface="Cambria" panose="02040503050406030204" pitchFamily="18" charset="0"/>
              </a:rPr>
              <a:t>))</a:t>
            </a:r>
            <a:endParaRPr lang="en-US" dirty="0" smtClean="0">
              <a:solidFill>
                <a:prstClr val="black"/>
              </a:solidFill>
              <a:latin typeface="Cambria" panose="02040503050406030204" pitchFamily="18" charset="0"/>
            </a:endParaRPr>
          </a:p>
          <a:p>
            <a:pPr marL="594360" lvl="2" indent="0">
              <a:buNone/>
            </a:pPr>
            <a:r>
              <a:rPr lang="en-US" dirty="0">
                <a:solidFill>
                  <a:prstClr val="black"/>
                </a:solidFill>
                <a:latin typeface="Cambria" panose="02040503050406030204" pitchFamily="18" charset="0"/>
              </a:rPr>
              <a:t> </a:t>
            </a:r>
            <a:r>
              <a:rPr lang="en-US" dirty="0" smtClean="0">
                <a:solidFill>
                  <a:prstClr val="black"/>
                </a:solidFill>
                <a:latin typeface="Cambria" panose="02040503050406030204" pitchFamily="18" charset="0"/>
              </a:rPr>
              <a:t>        </a:t>
            </a:r>
            <a:r>
              <a:rPr lang="ru-RU" dirty="0" smtClean="0">
                <a:solidFill>
                  <a:prstClr val="black"/>
                </a:solidFill>
                <a:latin typeface="Cambria" panose="02040503050406030204" pitchFamily="18" charset="0"/>
              </a:rPr>
              <a:t>, </a:t>
            </a:r>
            <a:r>
              <a:rPr lang="ru-RU" dirty="0">
                <a:solidFill>
                  <a:prstClr val="black"/>
                </a:solidFill>
                <a:latin typeface="Cambria" panose="02040503050406030204" pitchFamily="18" charset="0"/>
              </a:rPr>
              <a:t>где f1 это функция </a:t>
            </a:r>
            <a:r>
              <a:rPr lang="ru-RU" dirty="0" err="1">
                <a:solidFill>
                  <a:prstClr val="black"/>
                </a:solidFill>
                <a:latin typeface="Cambria" panose="02040503050406030204" pitchFamily="18" charset="0"/>
              </a:rPr>
              <a:t>const</a:t>
            </a:r>
            <a:r>
              <a:rPr lang="ru-RU" dirty="0">
                <a:solidFill>
                  <a:prstClr val="black"/>
                </a:solidFill>
                <a:latin typeface="Cambria" panose="02040503050406030204" pitchFamily="18" charset="0"/>
              </a:rPr>
              <a:t> + f2(y) для каждого </a:t>
            </a:r>
            <a:r>
              <a:rPr lang="en-US" dirty="0" smtClean="0">
                <a:solidFill>
                  <a:prstClr val="black"/>
                </a:solidFill>
                <a:latin typeface="Cambria" panose="02040503050406030204" pitchFamily="18" charset="0"/>
              </a:rPr>
              <a:t>			    </a:t>
            </a:r>
            <a:r>
              <a:rPr lang="ru-RU" dirty="0" smtClean="0">
                <a:solidFill>
                  <a:prstClr val="black"/>
                </a:solidFill>
                <a:latin typeface="Cambria" panose="02040503050406030204" pitchFamily="18" charset="0"/>
              </a:rPr>
              <a:t>фиксированного </a:t>
            </a:r>
            <a:r>
              <a:rPr lang="ru-RU" dirty="0">
                <a:solidFill>
                  <a:prstClr val="black"/>
                </a:solidFill>
                <a:latin typeface="Cambria" panose="02040503050406030204" pitchFamily="18" charset="0"/>
              </a:rPr>
              <a:t>значения x, а f2(z) = </a:t>
            </a:r>
            <a:r>
              <a:rPr lang="ru-RU" dirty="0" smtClean="0">
                <a:solidFill>
                  <a:prstClr val="black"/>
                </a:solidFill>
                <a:latin typeface="Cambria" panose="02040503050406030204" pitchFamily="18" charset="0"/>
              </a:rPr>
              <a:t>z</a:t>
            </a:r>
            <a:endParaRPr lang="ru-RU" dirty="0">
              <a:latin typeface="Cambria" panose="02040503050406030204" pitchFamily="18" charset="0"/>
            </a:endParaRPr>
          </a:p>
        </p:txBody>
      </p:sp>
    </p:spTree>
    <p:extLst>
      <p:ext uri="{BB962C8B-B14F-4D97-AF65-F5344CB8AC3E}">
        <p14:creationId xmlns:p14="http://schemas.microsoft.com/office/powerpoint/2010/main" val="2226946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err="1" smtClean="0"/>
              <a:t>Каррирование</a:t>
            </a:r>
            <a:r>
              <a:rPr lang="ru-RU" dirty="0" smtClean="0"/>
              <a:t> функций</a:t>
            </a:r>
            <a:r>
              <a:rPr lang="en-US" dirty="0" smtClean="0"/>
              <a:t> </a:t>
            </a:r>
            <a:r>
              <a:rPr lang="ru-RU" dirty="0" smtClean="0"/>
              <a:t>в </a:t>
            </a:r>
            <a:r>
              <a:rPr lang="en-US" dirty="0" smtClean="0"/>
              <a:t>Scala</a:t>
            </a:r>
            <a:endParaRPr lang="ru-RU" dirty="0"/>
          </a:p>
        </p:txBody>
      </p:sp>
      <p:sp>
        <p:nvSpPr>
          <p:cNvPr id="3" name="Content Placeholder 2"/>
          <p:cNvSpPr>
            <a:spLocks noGrp="1"/>
          </p:cNvSpPr>
          <p:nvPr>
            <p:ph sz="quarter" idx="1"/>
          </p:nvPr>
        </p:nvSpPr>
        <p:spPr/>
        <p:txBody>
          <a:bodyPr>
            <a:normAutofit/>
          </a:bodyPr>
          <a:lstStyle/>
          <a:p>
            <a:pPr lvl="2"/>
            <a:r>
              <a:rPr lang="ru-RU" i="1" dirty="0">
                <a:solidFill>
                  <a:srgbClr val="808080"/>
                </a:solidFill>
              </a:rPr>
              <a:t>//обычная функция с типом (</a:t>
            </a:r>
            <a:r>
              <a:rPr lang="en-US" i="1" dirty="0" err="1">
                <a:solidFill>
                  <a:srgbClr val="808080"/>
                </a:solidFill>
              </a:rPr>
              <a:t>Int</a:t>
            </a:r>
            <a:r>
              <a:rPr lang="en-US" i="1" dirty="0">
                <a:solidFill>
                  <a:srgbClr val="808080"/>
                </a:solidFill>
              </a:rPr>
              <a:t>, </a:t>
            </a:r>
            <a:r>
              <a:rPr lang="en-US" i="1" dirty="0" err="1">
                <a:solidFill>
                  <a:srgbClr val="808080"/>
                </a:solidFill>
              </a:rPr>
              <a:t>Int</a:t>
            </a:r>
            <a:r>
              <a:rPr lang="en-US" i="1" dirty="0">
                <a:solidFill>
                  <a:srgbClr val="808080"/>
                </a:solidFill>
              </a:rPr>
              <a:t>) =&gt; </a:t>
            </a:r>
            <a:r>
              <a:rPr lang="en-US" i="1" dirty="0" err="1">
                <a:solidFill>
                  <a:srgbClr val="808080"/>
                </a:solidFill>
              </a:rPr>
              <a:t>Int</a:t>
            </a:r>
            <a:r>
              <a:rPr lang="en-US" i="1" dirty="0">
                <a:solidFill>
                  <a:srgbClr val="808080"/>
                </a:solidFill>
              </a:rPr>
              <a:t/>
            </a:r>
            <a:br>
              <a:rPr lang="en-US" i="1" dirty="0">
                <a:solidFill>
                  <a:srgbClr val="808080"/>
                </a:solidFill>
              </a:rPr>
            </a:br>
            <a:r>
              <a:rPr lang="en-US" b="1" dirty="0" err="1">
                <a:solidFill>
                  <a:srgbClr val="000080"/>
                </a:solidFill>
              </a:rPr>
              <a:t>def</a:t>
            </a:r>
            <a:r>
              <a:rPr lang="en-US" b="1" dirty="0">
                <a:solidFill>
                  <a:srgbClr val="000080"/>
                </a:solidFill>
              </a:rPr>
              <a:t> </a:t>
            </a:r>
            <a:r>
              <a:rPr lang="en-US" dirty="0"/>
              <a:t>f(a: </a:t>
            </a:r>
            <a:r>
              <a:rPr lang="en-US" dirty="0" err="1"/>
              <a:t>Int</a:t>
            </a:r>
            <a:r>
              <a:rPr lang="en-US" dirty="0"/>
              <a:t>, b: </a:t>
            </a:r>
            <a:r>
              <a:rPr lang="en-US" dirty="0" err="1"/>
              <a:t>Int</a:t>
            </a:r>
            <a:r>
              <a:rPr lang="en-US" dirty="0"/>
              <a:t>) = a * b</a:t>
            </a:r>
            <a:br>
              <a:rPr lang="en-US" dirty="0"/>
            </a:br>
            <a:r>
              <a:rPr lang="en-US" dirty="0"/>
              <a:t/>
            </a:r>
            <a:br>
              <a:rPr lang="en-US" dirty="0"/>
            </a:br>
            <a:r>
              <a:rPr lang="en-US" i="1" dirty="0">
                <a:solidFill>
                  <a:srgbClr val="808080"/>
                </a:solidFill>
                <a:latin typeface="Cambria" panose="02040503050406030204" pitchFamily="18" charset="0"/>
              </a:rPr>
              <a:t>//</a:t>
            </a:r>
            <a:r>
              <a:rPr lang="ru-RU" i="1" dirty="0" err="1">
                <a:solidFill>
                  <a:srgbClr val="808080"/>
                </a:solidFill>
                <a:latin typeface="Cambria" panose="02040503050406030204" pitchFamily="18" charset="0"/>
              </a:rPr>
              <a:t>каррированная</a:t>
            </a:r>
            <a:r>
              <a:rPr lang="ru-RU" i="1" dirty="0">
                <a:solidFill>
                  <a:srgbClr val="808080"/>
                </a:solidFill>
                <a:latin typeface="Cambria" panose="02040503050406030204" pitchFamily="18" charset="0"/>
              </a:rPr>
              <a:t> </a:t>
            </a:r>
            <a:r>
              <a:rPr lang="ru-RU" i="1" dirty="0" smtClean="0">
                <a:solidFill>
                  <a:srgbClr val="808080"/>
                </a:solidFill>
                <a:latin typeface="Cambria" panose="02040503050406030204" pitchFamily="18" charset="0"/>
              </a:rPr>
              <a:t>функция </a:t>
            </a:r>
            <a:r>
              <a:rPr lang="ru-RU" i="1" dirty="0">
                <a:solidFill>
                  <a:srgbClr val="808080"/>
                </a:solidFill>
                <a:latin typeface="Cambria" panose="02040503050406030204" pitchFamily="18" charset="0"/>
              </a:rPr>
              <a:t>с типом </a:t>
            </a:r>
            <a:r>
              <a:rPr lang="en-US" i="1" dirty="0" err="1">
                <a:solidFill>
                  <a:srgbClr val="808080"/>
                </a:solidFill>
                <a:latin typeface="Cambria" panose="02040503050406030204" pitchFamily="18" charset="0"/>
              </a:rPr>
              <a:t>Int</a:t>
            </a:r>
            <a:r>
              <a:rPr lang="en-US" i="1" dirty="0">
                <a:solidFill>
                  <a:srgbClr val="808080"/>
                </a:solidFill>
                <a:latin typeface="Cambria" panose="02040503050406030204" pitchFamily="18" charset="0"/>
              </a:rPr>
              <a:t> =&gt; (</a:t>
            </a:r>
            <a:r>
              <a:rPr lang="en-US" i="1" dirty="0" err="1">
                <a:solidFill>
                  <a:srgbClr val="808080"/>
                </a:solidFill>
                <a:latin typeface="Cambria" panose="02040503050406030204" pitchFamily="18" charset="0"/>
              </a:rPr>
              <a:t>Int</a:t>
            </a:r>
            <a:r>
              <a:rPr lang="en-US" i="1" dirty="0">
                <a:solidFill>
                  <a:srgbClr val="808080"/>
                </a:solidFill>
                <a:latin typeface="Cambria" panose="02040503050406030204" pitchFamily="18" charset="0"/>
              </a:rPr>
              <a:t> =&gt; </a:t>
            </a:r>
            <a:r>
              <a:rPr lang="en-US" i="1" dirty="0" err="1">
                <a:solidFill>
                  <a:srgbClr val="808080"/>
                </a:solidFill>
                <a:latin typeface="Cambria" panose="02040503050406030204" pitchFamily="18" charset="0"/>
              </a:rPr>
              <a:t>Int</a:t>
            </a:r>
            <a:r>
              <a:rPr lang="en-US" i="1" dirty="0">
                <a:solidFill>
                  <a:srgbClr val="808080"/>
                </a:solidFill>
                <a:latin typeface="Cambria" panose="02040503050406030204" pitchFamily="18" charset="0"/>
              </a:rPr>
              <a:t>)</a:t>
            </a:r>
            <a:br>
              <a:rPr lang="en-US" i="1" dirty="0">
                <a:solidFill>
                  <a:srgbClr val="808080"/>
                </a:solidFill>
                <a:latin typeface="Cambria" panose="02040503050406030204" pitchFamily="18" charset="0"/>
              </a:rPr>
            </a:br>
            <a:r>
              <a:rPr lang="en-US" b="1" dirty="0" err="1">
                <a:solidFill>
                  <a:srgbClr val="000080"/>
                </a:solidFill>
              </a:rPr>
              <a:t>def</a:t>
            </a:r>
            <a:r>
              <a:rPr lang="en-US" b="1" dirty="0">
                <a:solidFill>
                  <a:srgbClr val="000080"/>
                </a:solidFill>
              </a:rPr>
              <a:t> </a:t>
            </a:r>
            <a:r>
              <a:rPr lang="en-US" dirty="0"/>
              <a:t>g(a: </a:t>
            </a:r>
            <a:r>
              <a:rPr lang="en-US" dirty="0" err="1"/>
              <a:t>Int</a:t>
            </a:r>
            <a:r>
              <a:rPr lang="en-US" dirty="0"/>
              <a:t>)(b: </a:t>
            </a:r>
            <a:r>
              <a:rPr lang="en-US" dirty="0" err="1"/>
              <a:t>Int</a:t>
            </a:r>
            <a:r>
              <a:rPr lang="en-US" dirty="0"/>
              <a:t>) = a * b</a:t>
            </a:r>
            <a:br>
              <a:rPr lang="en-US" dirty="0"/>
            </a:br>
            <a:r>
              <a:rPr lang="en-US" dirty="0"/>
              <a:t/>
            </a:r>
            <a:br>
              <a:rPr lang="en-US" dirty="0"/>
            </a:br>
            <a:r>
              <a:rPr lang="en-US" i="1" dirty="0">
                <a:solidFill>
                  <a:srgbClr val="808080"/>
                </a:solidFill>
                <a:latin typeface="Cambria" panose="02040503050406030204" pitchFamily="18" charset="0"/>
              </a:rPr>
              <a:t>//</a:t>
            </a:r>
            <a:r>
              <a:rPr lang="ru-RU" i="1" dirty="0" err="1">
                <a:solidFill>
                  <a:srgbClr val="808080"/>
                </a:solidFill>
                <a:latin typeface="Cambria" panose="02040503050406030204" pitchFamily="18" charset="0"/>
              </a:rPr>
              <a:t>каррированная</a:t>
            </a:r>
            <a:r>
              <a:rPr lang="ru-RU" i="1">
                <a:solidFill>
                  <a:srgbClr val="808080"/>
                </a:solidFill>
                <a:latin typeface="Cambria" panose="02040503050406030204" pitchFamily="18" charset="0"/>
              </a:rPr>
              <a:t> </a:t>
            </a:r>
            <a:r>
              <a:rPr lang="ru-RU" i="1" smtClean="0">
                <a:solidFill>
                  <a:srgbClr val="808080"/>
                </a:solidFill>
                <a:latin typeface="Cambria" panose="02040503050406030204" pitchFamily="18" charset="0"/>
              </a:rPr>
              <a:t>функция</a:t>
            </a:r>
            <a:r>
              <a:rPr lang="ru-RU" i="1" dirty="0">
                <a:solidFill>
                  <a:srgbClr val="808080"/>
                </a:solidFill>
                <a:latin typeface="Cambria" panose="02040503050406030204" pitchFamily="18" charset="0"/>
              </a:rPr>
              <a:t>, </a:t>
            </a:r>
            <a:br>
              <a:rPr lang="ru-RU" i="1" dirty="0">
                <a:solidFill>
                  <a:srgbClr val="808080"/>
                </a:solidFill>
                <a:latin typeface="Cambria" panose="02040503050406030204" pitchFamily="18" charset="0"/>
              </a:rPr>
            </a:br>
            <a:r>
              <a:rPr lang="ru-RU" i="1" dirty="0">
                <a:solidFill>
                  <a:srgbClr val="808080"/>
                </a:solidFill>
              </a:rPr>
              <a:t>// полученная из обычной с типом </a:t>
            </a:r>
            <a:r>
              <a:rPr lang="en-US" i="1" dirty="0" err="1">
                <a:solidFill>
                  <a:srgbClr val="808080"/>
                </a:solidFill>
              </a:rPr>
              <a:t>Int</a:t>
            </a:r>
            <a:r>
              <a:rPr lang="en-US" i="1" dirty="0">
                <a:solidFill>
                  <a:srgbClr val="808080"/>
                </a:solidFill>
              </a:rPr>
              <a:t> =&gt; (</a:t>
            </a:r>
            <a:r>
              <a:rPr lang="en-US" i="1" dirty="0" err="1">
                <a:solidFill>
                  <a:srgbClr val="808080"/>
                </a:solidFill>
              </a:rPr>
              <a:t>Int</a:t>
            </a:r>
            <a:r>
              <a:rPr lang="en-US" i="1" dirty="0">
                <a:solidFill>
                  <a:srgbClr val="808080"/>
                </a:solidFill>
              </a:rPr>
              <a:t> =&gt; </a:t>
            </a:r>
            <a:r>
              <a:rPr lang="en-US" i="1" dirty="0" err="1">
                <a:solidFill>
                  <a:srgbClr val="808080"/>
                </a:solidFill>
              </a:rPr>
              <a:t>Int</a:t>
            </a:r>
            <a:r>
              <a:rPr lang="en-US" i="1" dirty="0">
                <a:solidFill>
                  <a:srgbClr val="808080"/>
                </a:solidFill>
              </a:rPr>
              <a:t>)</a:t>
            </a:r>
            <a:br>
              <a:rPr lang="en-US" i="1" dirty="0">
                <a:solidFill>
                  <a:srgbClr val="808080"/>
                </a:solidFill>
              </a:rPr>
            </a:br>
            <a:r>
              <a:rPr lang="en-US" b="1" dirty="0" err="1">
                <a:solidFill>
                  <a:srgbClr val="000080"/>
                </a:solidFill>
              </a:rPr>
              <a:t>def</a:t>
            </a:r>
            <a:r>
              <a:rPr lang="en-US" b="1" dirty="0">
                <a:solidFill>
                  <a:srgbClr val="000080"/>
                </a:solidFill>
              </a:rPr>
              <a:t> </a:t>
            </a:r>
            <a:r>
              <a:rPr lang="en-US" dirty="0" err="1"/>
              <a:t>curryedF</a:t>
            </a:r>
            <a:r>
              <a:rPr lang="en-US" dirty="0"/>
              <a:t>: </a:t>
            </a:r>
            <a:r>
              <a:rPr lang="en-US" dirty="0" err="1"/>
              <a:t>Int</a:t>
            </a:r>
            <a:r>
              <a:rPr lang="en-US" dirty="0"/>
              <a:t> =&gt; </a:t>
            </a:r>
            <a:r>
              <a:rPr lang="en-US" dirty="0" err="1"/>
              <a:t>Int</a:t>
            </a:r>
            <a:r>
              <a:rPr lang="en-US" dirty="0"/>
              <a:t> =&gt; </a:t>
            </a:r>
            <a:r>
              <a:rPr lang="en-US" dirty="0" err="1"/>
              <a:t>Int</a:t>
            </a:r>
            <a:r>
              <a:rPr lang="en-US" dirty="0"/>
              <a:t> = (</a:t>
            </a:r>
            <a:r>
              <a:rPr lang="en-US" i="1" dirty="0"/>
              <a:t>f </a:t>
            </a:r>
            <a:r>
              <a:rPr lang="en-US" dirty="0"/>
              <a:t>_).curried</a:t>
            </a:r>
            <a:br>
              <a:rPr lang="en-US" dirty="0"/>
            </a:br>
            <a:r>
              <a:rPr lang="en-US" dirty="0"/>
              <a:t/>
            </a:r>
            <a:br>
              <a:rPr lang="en-US" dirty="0"/>
            </a:br>
            <a:r>
              <a:rPr lang="en-US" i="1" dirty="0">
                <a:solidFill>
                  <a:srgbClr val="808080"/>
                </a:solidFill>
                <a:latin typeface="Cambria" panose="02040503050406030204" pitchFamily="18" charset="0"/>
              </a:rPr>
              <a:t>//</a:t>
            </a:r>
            <a:r>
              <a:rPr lang="ru-RU" i="1" dirty="0">
                <a:solidFill>
                  <a:srgbClr val="808080"/>
                </a:solidFill>
                <a:latin typeface="Cambria" panose="02040503050406030204" pitchFamily="18" charset="0"/>
              </a:rPr>
              <a:t>распечатает </a:t>
            </a:r>
            <a:r>
              <a:rPr lang="en-US" i="1" dirty="0">
                <a:solidFill>
                  <a:srgbClr val="808080"/>
                </a:solidFill>
                <a:latin typeface="Cambria" panose="02040503050406030204" pitchFamily="18" charset="0"/>
              </a:rPr>
              <a:t>true</a:t>
            </a:r>
            <a:br>
              <a:rPr lang="en-US" i="1" dirty="0">
                <a:solidFill>
                  <a:srgbClr val="808080"/>
                </a:solidFill>
                <a:latin typeface="Cambria" panose="02040503050406030204" pitchFamily="18" charset="0"/>
              </a:rPr>
            </a:br>
            <a:r>
              <a:rPr lang="en-US" i="1" dirty="0" err="1"/>
              <a:t>println</a:t>
            </a:r>
            <a:r>
              <a:rPr lang="en-US" dirty="0"/>
              <a:t>( </a:t>
            </a:r>
            <a:r>
              <a:rPr lang="en-US" i="1" dirty="0"/>
              <a:t>g</a:t>
            </a:r>
            <a:r>
              <a:rPr lang="en-US" dirty="0"/>
              <a:t>(</a:t>
            </a:r>
            <a:r>
              <a:rPr lang="en-US" dirty="0">
                <a:solidFill>
                  <a:srgbClr val="0000FF"/>
                </a:solidFill>
              </a:rPr>
              <a:t>2</a:t>
            </a:r>
            <a:r>
              <a:rPr lang="en-US" dirty="0"/>
              <a:t>)(</a:t>
            </a:r>
            <a:r>
              <a:rPr lang="en-US" dirty="0">
                <a:solidFill>
                  <a:srgbClr val="0000FF"/>
                </a:solidFill>
              </a:rPr>
              <a:t>3</a:t>
            </a:r>
            <a:r>
              <a:rPr lang="en-US" dirty="0"/>
              <a:t>) == </a:t>
            </a:r>
            <a:r>
              <a:rPr lang="en-US" i="1" dirty="0" err="1"/>
              <a:t>curryedF</a:t>
            </a:r>
            <a:r>
              <a:rPr lang="en-US" dirty="0"/>
              <a:t>(</a:t>
            </a:r>
            <a:r>
              <a:rPr lang="en-US" dirty="0">
                <a:solidFill>
                  <a:srgbClr val="0000FF"/>
                </a:solidFill>
              </a:rPr>
              <a:t>2</a:t>
            </a:r>
            <a:r>
              <a:rPr lang="en-US" dirty="0"/>
              <a:t>)(</a:t>
            </a:r>
            <a:r>
              <a:rPr lang="en-US" dirty="0">
                <a:solidFill>
                  <a:srgbClr val="0000FF"/>
                </a:solidFill>
              </a:rPr>
              <a:t>3</a:t>
            </a:r>
            <a:r>
              <a:rPr lang="en-US" dirty="0"/>
              <a:t>) )</a:t>
            </a:r>
            <a:endParaRPr lang="ru-RU" dirty="0"/>
          </a:p>
        </p:txBody>
      </p:sp>
    </p:spTree>
    <p:extLst>
      <p:ext uri="{BB962C8B-B14F-4D97-AF65-F5344CB8AC3E}">
        <p14:creationId xmlns:p14="http://schemas.microsoft.com/office/powerpoint/2010/main" val="39349761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Частичное применение функций</a:t>
            </a:r>
            <a:endParaRPr lang="ru-RU" dirty="0"/>
          </a:p>
        </p:txBody>
      </p:sp>
      <p:sp>
        <p:nvSpPr>
          <p:cNvPr id="3" name="Content Placeholder 2"/>
          <p:cNvSpPr>
            <a:spLocks noGrp="1"/>
          </p:cNvSpPr>
          <p:nvPr>
            <p:ph sz="quarter" idx="1"/>
          </p:nvPr>
        </p:nvSpPr>
        <p:spPr/>
        <p:txBody>
          <a:bodyPr>
            <a:normAutofit/>
          </a:bodyPr>
          <a:lstStyle/>
          <a:p>
            <a:pPr marL="594360" lvl="2" indent="0">
              <a:buNone/>
            </a:pPr>
            <a:r>
              <a:rPr lang="ru-RU" i="1" dirty="0">
                <a:solidFill>
                  <a:srgbClr val="808080"/>
                </a:solidFill>
              </a:rPr>
              <a:t>//</a:t>
            </a:r>
            <a:r>
              <a:rPr lang="ru-RU" i="1" dirty="0" err="1">
                <a:solidFill>
                  <a:srgbClr val="808080"/>
                </a:solidFill>
              </a:rPr>
              <a:t>каррированная</a:t>
            </a:r>
            <a:r>
              <a:rPr lang="ru-RU" i="1" dirty="0">
                <a:solidFill>
                  <a:srgbClr val="808080"/>
                </a:solidFill>
              </a:rPr>
              <a:t> функция двух аргументов</a:t>
            </a:r>
            <a:br>
              <a:rPr lang="ru-RU" i="1" dirty="0">
                <a:solidFill>
                  <a:srgbClr val="808080"/>
                </a:solidFill>
              </a:rPr>
            </a:br>
            <a:r>
              <a:rPr lang="en-US" b="1" dirty="0" err="1">
                <a:solidFill>
                  <a:srgbClr val="000080"/>
                </a:solidFill>
              </a:rPr>
              <a:t>def</a:t>
            </a:r>
            <a:r>
              <a:rPr lang="en-US" b="1" dirty="0">
                <a:solidFill>
                  <a:srgbClr val="000080"/>
                </a:solidFill>
              </a:rPr>
              <a:t> </a:t>
            </a:r>
            <a:r>
              <a:rPr lang="en-US" dirty="0"/>
              <a:t>f(a: </a:t>
            </a:r>
            <a:r>
              <a:rPr lang="en-US" dirty="0" err="1"/>
              <a:t>Int</a:t>
            </a:r>
            <a:r>
              <a:rPr lang="en-US" dirty="0"/>
              <a:t>)(b: </a:t>
            </a:r>
            <a:r>
              <a:rPr lang="en-US" dirty="0" err="1"/>
              <a:t>Int</a:t>
            </a:r>
            <a:r>
              <a:rPr lang="en-US" dirty="0"/>
              <a:t>): </a:t>
            </a:r>
            <a:r>
              <a:rPr lang="en-US" dirty="0" err="1"/>
              <a:t>Int</a:t>
            </a:r>
            <a:r>
              <a:rPr lang="en-US" dirty="0"/>
              <a:t> = a + b</a:t>
            </a:r>
            <a:br>
              <a:rPr lang="en-US" dirty="0"/>
            </a:br>
            <a:endParaRPr lang="en-US" dirty="0" smtClean="0"/>
          </a:p>
          <a:p>
            <a:pPr marL="594360" lvl="2" indent="0">
              <a:buNone/>
            </a:pPr>
            <a:r>
              <a:rPr lang="en-US" i="1" dirty="0" smtClean="0">
                <a:solidFill>
                  <a:srgbClr val="808080"/>
                </a:solidFill>
                <a:latin typeface="Cambria" panose="02040503050406030204" pitchFamily="18" charset="0"/>
              </a:rPr>
              <a:t>//</a:t>
            </a:r>
            <a:r>
              <a:rPr lang="ru-RU" i="1" dirty="0">
                <a:solidFill>
                  <a:srgbClr val="808080"/>
                </a:solidFill>
                <a:latin typeface="Cambria" panose="02040503050406030204" pitchFamily="18" charset="0"/>
              </a:rPr>
              <a:t>частично </a:t>
            </a:r>
            <a:r>
              <a:rPr lang="ru-RU" i="1" dirty="0" smtClean="0">
                <a:solidFill>
                  <a:srgbClr val="808080"/>
                </a:solidFill>
                <a:latin typeface="Cambria" panose="02040503050406030204" pitchFamily="18" charset="0"/>
              </a:rPr>
              <a:t>применённая </a:t>
            </a:r>
            <a:r>
              <a:rPr lang="ru-RU" i="1" dirty="0">
                <a:solidFill>
                  <a:srgbClr val="808080"/>
                </a:solidFill>
                <a:latin typeface="Cambria" panose="02040503050406030204" pitchFamily="18" charset="0"/>
              </a:rPr>
              <a:t>функция</a:t>
            </a:r>
            <a:br>
              <a:rPr lang="ru-RU" i="1" dirty="0">
                <a:solidFill>
                  <a:srgbClr val="808080"/>
                </a:solidFill>
                <a:latin typeface="Cambria" panose="02040503050406030204" pitchFamily="18" charset="0"/>
              </a:rPr>
            </a:br>
            <a:r>
              <a:rPr lang="en-US" b="1" dirty="0" err="1">
                <a:solidFill>
                  <a:srgbClr val="000080"/>
                </a:solidFill>
              </a:rPr>
              <a:t>def</a:t>
            </a:r>
            <a:r>
              <a:rPr lang="en-US" b="1" dirty="0">
                <a:solidFill>
                  <a:srgbClr val="000080"/>
                </a:solidFill>
              </a:rPr>
              <a:t> </a:t>
            </a:r>
            <a:r>
              <a:rPr lang="en-US" dirty="0" err="1" smtClean="0"/>
              <a:t>partialF</a:t>
            </a:r>
            <a:r>
              <a:rPr lang="en-US" dirty="0" smtClean="0"/>
              <a:t> </a:t>
            </a:r>
            <a:r>
              <a:rPr lang="en-US" dirty="0"/>
              <a:t>= </a:t>
            </a:r>
            <a:r>
              <a:rPr lang="en-US" i="1" dirty="0" smtClean="0"/>
              <a:t>f</a:t>
            </a:r>
            <a:r>
              <a:rPr lang="en-US" dirty="0" smtClean="0"/>
              <a:t>(</a:t>
            </a:r>
            <a:r>
              <a:rPr lang="en-US" dirty="0" smtClean="0">
                <a:solidFill>
                  <a:srgbClr val="0000FF"/>
                </a:solidFill>
              </a:rPr>
              <a:t>10, </a:t>
            </a:r>
            <a:r>
              <a:rPr lang="en-US" dirty="0" smtClean="0"/>
              <a:t>_: </a:t>
            </a:r>
            <a:r>
              <a:rPr lang="en-US" dirty="0" err="1" smtClean="0"/>
              <a:t>Int</a:t>
            </a:r>
            <a:r>
              <a:rPr lang="en-US" dirty="0" smtClean="0"/>
              <a:t>)</a:t>
            </a:r>
            <a:r>
              <a:rPr lang="en-US" dirty="0"/>
              <a:t/>
            </a:r>
            <a:br>
              <a:rPr lang="en-US" dirty="0"/>
            </a:br>
            <a:endParaRPr lang="en-US" dirty="0" smtClean="0"/>
          </a:p>
          <a:p>
            <a:pPr marL="594360" lvl="2" indent="0">
              <a:buNone/>
            </a:pPr>
            <a:r>
              <a:rPr lang="en-US" i="1" dirty="0" smtClean="0">
                <a:solidFill>
                  <a:srgbClr val="808080"/>
                </a:solidFill>
                <a:latin typeface="Cambria" panose="02040503050406030204" pitchFamily="18" charset="0"/>
              </a:rPr>
              <a:t>//</a:t>
            </a:r>
            <a:r>
              <a:rPr lang="ru-RU" i="1" dirty="0">
                <a:solidFill>
                  <a:srgbClr val="808080"/>
                </a:solidFill>
                <a:latin typeface="Cambria" panose="02040503050406030204" pitchFamily="18" charset="0"/>
              </a:rPr>
              <a:t>частично применённая функция</a:t>
            </a:r>
            <a:br>
              <a:rPr lang="ru-RU" i="1" dirty="0">
                <a:solidFill>
                  <a:srgbClr val="808080"/>
                </a:solidFill>
                <a:latin typeface="Cambria" panose="02040503050406030204" pitchFamily="18" charset="0"/>
              </a:rPr>
            </a:br>
            <a:r>
              <a:rPr lang="en-US" b="1" dirty="0" err="1">
                <a:solidFill>
                  <a:srgbClr val="000080"/>
                </a:solidFill>
              </a:rPr>
              <a:t>def</a:t>
            </a:r>
            <a:r>
              <a:rPr lang="en-US" b="1" dirty="0">
                <a:solidFill>
                  <a:srgbClr val="000080"/>
                </a:solidFill>
              </a:rPr>
              <a:t> </a:t>
            </a:r>
            <a:r>
              <a:rPr lang="en-US" dirty="0" err="1" smtClean="0"/>
              <a:t>partialG</a:t>
            </a:r>
            <a:r>
              <a:rPr lang="en-US" dirty="0" smtClean="0"/>
              <a:t> </a:t>
            </a:r>
            <a:r>
              <a:rPr lang="en-US" dirty="0"/>
              <a:t>= </a:t>
            </a:r>
            <a:r>
              <a:rPr lang="en-US" dirty="0" smtClean="0"/>
              <a:t>g(</a:t>
            </a:r>
            <a:r>
              <a:rPr lang="en-US" dirty="0" smtClean="0">
                <a:solidFill>
                  <a:srgbClr val="0000FF"/>
                </a:solidFill>
              </a:rPr>
              <a:t>10)  </a:t>
            </a:r>
            <a:r>
              <a:rPr lang="en-US" dirty="0" smtClean="0"/>
              <a:t>_</a:t>
            </a:r>
            <a:endParaRPr lang="en-US" dirty="0"/>
          </a:p>
          <a:p>
            <a:pPr marL="594360" lvl="2" indent="0">
              <a:buNone/>
            </a:pPr>
            <a:endParaRPr lang="en-US" dirty="0" smtClean="0"/>
          </a:p>
          <a:p>
            <a:pPr marL="594360" lvl="2" indent="0">
              <a:buNone/>
            </a:pPr>
            <a:r>
              <a:rPr lang="en-US" i="1" dirty="0" smtClean="0">
                <a:solidFill>
                  <a:srgbClr val="808080"/>
                </a:solidFill>
                <a:latin typeface="Cambria" panose="02040503050406030204" pitchFamily="18" charset="0"/>
              </a:rPr>
              <a:t>//</a:t>
            </a:r>
            <a:r>
              <a:rPr lang="ru-RU" i="1" dirty="0">
                <a:solidFill>
                  <a:srgbClr val="808080"/>
                </a:solidFill>
                <a:latin typeface="Cambria" panose="02040503050406030204" pitchFamily="18" charset="0"/>
              </a:rPr>
              <a:t>распечатает </a:t>
            </a:r>
            <a:r>
              <a:rPr lang="en-US" i="1" dirty="0" smtClean="0">
                <a:solidFill>
                  <a:srgbClr val="808080"/>
                </a:solidFill>
                <a:latin typeface="Cambria" panose="02040503050406030204" pitchFamily="18" charset="0"/>
              </a:rPr>
              <a:t>true</a:t>
            </a:r>
            <a:r>
              <a:rPr lang="ru-RU" i="1" dirty="0">
                <a:solidFill>
                  <a:srgbClr val="808080"/>
                </a:solidFill>
                <a:latin typeface="Cambria" panose="02040503050406030204" pitchFamily="18" charset="0"/>
              </a:rPr>
              <a:t/>
            </a:r>
            <a:br>
              <a:rPr lang="ru-RU" i="1" dirty="0">
                <a:solidFill>
                  <a:srgbClr val="808080"/>
                </a:solidFill>
                <a:latin typeface="Cambria" panose="02040503050406030204" pitchFamily="18" charset="0"/>
              </a:rPr>
            </a:br>
            <a:r>
              <a:rPr lang="en-US" i="1" dirty="0"/>
              <a:t>print</a:t>
            </a:r>
            <a:r>
              <a:rPr lang="en-US" dirty="0"/>
              <a:t>(</a:t>
            </a:r>
            <a:r>
              <a:rPr lang="en-US" i="1" dirty="0" err="1"/>
              <a:t>partialF</a:t>
            </a:r>
            <a:r>
              <a:rPr lang="en-US" dirty="0"/>
              <a:t>(</a:t>
            </a:r>
            <a:r>
              <a:rPr lang="en-US" dirty="0">
                <a:solidFill>
                  <a:srgbClr val="0000FF"/>
                </a:solidFill>
              </a:rPr>
              <a:t>5</a:t>
            </a:r>
            <a:r>
              <a:rPr lang="en-US" dirty="0"/>
              <a:t>) == </a:t>
            </a:r>
            <a:r>
              <a:rPr lang="en-US" i="1" dirty="0" err="1" smtClean="0"/>
              <a:t>partialG</a:t>
            </a:r>
            <a:r>
              <a:rPr lang="en-US" dirty="0" smtClean="0"/>
              <a:t>(</a:t>
            </a:r>
            <a:r>
              <a:rPr lang="en-US" dirty="0" smtClean="0">
                <a:solidFill>
                  <a:srgbClr val="0000FF"/>
                </a:solidFill>
              </a:rPr>
              <a:t>5</a:t>
            </a:r>
            <a:r>
              <a:rPr lang="en-US" dirty="0"/>
              <a:t>))</a:t>
            </a:r>
            <a:endParaRPr lang="ru-RU" dirty="0">
              <a:latin typeface="Cambria" panose="02040503050406030204" pitchFamily="18" charset="0"/>
            </a:endParaRPr>
          </a:p>
        </p:txBody>
      </p:sp>
    </p:spTree>
    <p:extLst>
      <p:ext uri="{BB962C8B-B14F-4D97-AF65-F5344CB8AC3E}">
        <p14:creationId xmlns:p14="http://schemas.microsoft.com/office/powerpoint/2010/main" val="32239115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Неявные параметры</a:t>
            </a:r>
          </a:p>
        </p:txBody>
      </p:sp>
      <p:sp>
        <p:nvSpPr>
          <p:cNvPr id="3" name="Content Placeholder 2"/>
          <p:cNvSpPr>
            <a:spLocks noGrp="1"/>
          </p:cNvSpPr>
          <p:nvPr>
            <p:ph sz="quarter" idx="1"/>
          </p:nvPr>
        </p:nvSpPr>
        <p:spPr/>
        <p:txBody>
          <a:bodyPr>
            <a:normAutofit fontScale="92500" lnSpcReduction="10000"/>
          </a:bodyPr>
          <a:lstStyle/>
          <a:p>
            <a:pPr lvl="2"/>
            <a:r>
              <a:rPr lang="en-US" b="1" dirty="0">
                <a:solidFill>
                  <a:prstClr val="black"/>
                </a:solidFill>
              </a:rPr>
              <a:t>Scala </a:t>
            </a:r>
            <a:r>
              <a:rPr lang="ru-RU" dirty="0">
                <a:solidFill>
                  <a:prstClr val="black"/>
                </a:solidFill>
              </a:rPr>
              <a:t>предоставляет возможность определить часть аргументов функции или конструктора неявными.</a:t>
            </a:r>
          </a:p>
          <a:p>
            <a:pPr marL="1143000" lvl="4" indent="0">
              <a:buNone/>
            </a:pPr>
            <a:r>
              <a:rPr lang="en-US" b="1" dirty="0" err="1">
                <a:solidFill>
                  <a:srgbClr val="000080"/>
                </a:solidFill>
              </a:rPr>
              <a:t>def</a:t>
            </a:r>
            <a:r>
              <a:rPr lang="en-US" b="1" dirty="0">
                <a:solidFill>
                  <a:srgbClr val="000080"/>
                </a:solidFill>
              </a:rPr>
              <a:t> </a:t>
            </a:r>
            <a:r>
              <a:rPr lang="en-US" dirty="0"/>
              <a:t>example1(</a:t>
            </a:r>
            <a:r>
              <a:rPr lang="en-US" b="1" dirty="0">
                <a:solidFill>
                  <a:srgbClr val="000080"/>
                </a:solidFill>
              </a:rPr>
              <a:t>implicit </a:t>
            </a:r>
            <a:r>
              <a:rPr lang="en-US" dirty="0"/>
              <a:t>x: </a:t>
            </a:r>
            <a:r>
              <a:rPr lang="en-US" dirty="0" err="1"/>
              <a:t>Int</a:t>
            </a:r>
            <a:r>
              <a:rPr lang="en-US" dirty="0"/>
              <a:t>)                       </a:t>
            </a:r>
            <a:r>
              <a:rPr lang="ru-RU" dirty="0"/>
              <a:t>     </a:t>
            </a:r>
            <a:r>
              <a:rPr lang="en-US" i="1" dirty="0">
                <a:solidFill>
                  <a:srgbClr val="808080"/>
                </a:solidFill>
              </a:rPr>
              <a:t>// x is implicit</a:t>
            </a:r>
            <a:br>
              <a:rPr lang="en-US" i="1" dirty="0">
                <a:solidFill>
                  <a:srgbClr val="808080"/>
                </a:solidFill>
              </a:rPr>
            </a:br>
            <a:r>
              <a:rPr lang="en-US" b="1" dirty="0" err="1">
                <a:solidFill>
                  <a:srgbClr val="000080"/>
                </a:solidFill>
              </a:rPr>
              <a:t>def</a:t>
            </a:r>
            <a:r>
              <a:rPr lang="en-US" b="1" dirty="0">
                <a:solidFill>
                  <a:srgbClr val="000080"/>
                </a:solidFill>
              </a:rPr>
              <a:t> </a:t>
            </a:r>
            <a:r>
              <a:rPr lang="en-US" dirty="0"/>
              <a:t>example2(</a:t>
            </a:r>
            <a:r>
              <a:rPr lang="en-US" b="1" dirty="0">
                <a:solidFill>
                  <a:srgbClr val="000080"/>
                </a:solidFill>
              </a:rPr>
              <a:t>implicit </a:t>
            </a:r>
            <a:r>
              <a:rPr lang="en-US" dirty="0"/>
              <a:t>x: </a:t>
            </a:r>
            <a:r>
              <a:rPr lang="en-US" dirty="0" err="1"/>
              <a:t>Int</a:t>
            </a:r>
            <a:r>
              <a:rPr lang="en-US" dirty="0"/>
              <a:t>, y: </a:t>
            </a:r>
            <a:r>
              <a:rPr lang="en-US" dirty="0" err="1"/>
              <a:t>Int</a:t>
            </a:r>
            <a:r>
              <a:rPr lang="en-US" dirty="0"/>
              <a:t>)               </a:t>
            </a:r>
            <a:r>
              <a:rPr lang="ru-RU" dirty="0"/>
              <a:t>  </a:t>
            </a:r>
            <a:r>
              <a:rPr lang="en-US" i="1" dirty="0">
                <a:solidFill>
                  <a:srgbClr val="808080"/>
                </a:solidFill>
              </a:rPr>
              <a:t>// x and y are implicit</a:t>
            </a:r>
            <a:br>
              <a:rPr lang="en-US" i="1" dirty="0">
                <a:solidFill>
                  <a:srgbClr val="808080"/>
                </a:solidFill>
              </a:rPr>
            </a:br>
            <a:r>
              <a:rPr lang="en-US" b="1" dirty="0" err="1">
                <a:solidFill>
                  <a:srgbClr val="000080"/>
                </a:solidFill>
              </a:rPr>
              <a:t>def</a:t>
            </a:r>
            <a:r>
              <a:rPr lang="en-US" b="1" dirty="0">
                <a:solidFill>
                  <a:srgbClr val="000080"/>
                </a:solidFill>
              </a:rPr>
              <a:t> </a:t>
            </a:r>
            <a:r>
              <a:rPr lang="en-US" dirty="0"/>
              <a:t>example3(x: </a:t>
            </a:r>
            <a:r>
              <a:rPr lang="en-US" dirty="0" err="1"/>
              <a:t>Int</a:t>
            </a:r>
            <a:r>
              <a:rPr lang="en-US" dirty="0"/>
              <a:t>, </a:t>
            </a:r>
            <a:r>
              <a:rPr lang="en-US" b="1" dirty="0">
                <a:solidFill>
                  <a:srgbClr val="000080"/>
                </a:solidFill>
              </a:rPr>
              <a:t>implicit </a:t>
            </a:r>
            <a:r>
              <a:rPr lang="en-US" dirty="0"/>
              <a:t>y: </a:t>
            </a:r>
            <a:r>
              <a:rPr lang="en-US" dirty="0" err="1"/>
              <a:t>Int</a:t>
            </a:r>
            <a:r>
              <a:rPr lang="en-US" dirty="0"/>
              <a:t>)               </a:t>
            </a:r>
            <a:r>
              <a:rPr lang="ru-RU" dirty="0"/>
              <a:t>  </a:t>
            </a:r>
            <a:r>
              <a:rPr lang="en-US" i="1" dirty="0">
                <a:solidFill>
                  <a:srgbClr val="808080"/>
                </a:solidFill>
              </a:rPr>
              <a:t>// wont compile </a:t>
            </a:r>
            <a:br>
              <a:rPr lang="en-US" i="1" dirty="0">
                <a:solidFill>
                  <a:srgbClr val="808080"/>
                </a:solidFill>
              </a:rPr>
            </a:br>
            <a:r>
              <a:rPr lang="en-US" b="1" dirty="0" err="1">
                <a:solidFill>
                  <a:srgbClr val="000080"/>
                </a:solidFill>
              </a:rPr>
              <a:t>def</a:t>
            </a:r>
            <a:r>
              <a:rPr lang="en-US" b="1" dirty="0">
                <a:solidFill>
                  <a:srgbClr val="000080"/>
                </a:solidFill>
              </a:rPr>
              <a:t> </a:t>
            </a:r>
            <a:r>
              <a:rPr lang="en-US" dirty="0"/>
              <a:t>example4(x: </a:t>
            </a:r>
            <a:r>
              <a:rPr lang="en-US" dirty="0" err="1"/>
              <a:t>Int</a:t>
            </a:r>
            <a:r>
              <a:rPr lang="en-US" dirty="0"/>
              <a:t>)(</a:t>
            </a:r>
            <a:r>
              <a:rPr lang="en-US" b="1" dirty="0">
                <a:solidFill>
                  <a:srgbClr val="000080"/>
                </a:solidFill>
              </a:rPr>
              <a:t>implicit </a:t>
            </a:r>
            <a:r>
              <a:rPr lang="en-US" dirty="0"/>
              <a:t>y: </a:t>
            </a:r>
            <a:r>
              <a:rPr lang="en-US" dirty="0" err="1"/>
              <a:t>Int</a:t>
            </a:r>
            <a:r>
              <a:rPr lang="en-US" dirty="0"/>
              <a:t>)               </a:t>
            </a:r>
            <a:r>
              <a:rPr lang="ru-RU" dirty="0"/>
              <a:t>  </a:t>
            </a:r>
            <a:r>
              <a:rPr lang="en-US" i="1" dirty="0">
                <a:solidFill>
                  <a:srgbClr val="808080"/>
                </a:solidFill>
              </a:rPr>
              <a:t>// only y is implicit</a:t>
            </a:r>
            <a:br>
              <a:rPr lang="en-US" i="1" dirty="0">
                <a:solidFill>
                  <a:srgbClr val="808080"/>
                </a:solidFill>
              </a:rPr>
            </a:br>
            <a:r>
              <a:rPr lang="en-US" b="1" dirty="0" err="1">
                <a:solidFill>
                  <a:srgbClr val="000080"/>
                </a:solidFill>
              </a:rPr>
              <a:t>def</a:t>
            </a:r>
            <a:r>
              <a:rPr lang="en-US" b="1" dirty="0">
                <a:solidFill>
                  <a:srgbClr val="000080"/>
                </a:solidFill>
              </a:rPr>
              <a:t> </a:t>
            </a:r>
            <a:r>
              <a:rPr lang="en-US" dirty="0"/>
              <a:t>example5(</a:t>
            </a:r>
            <a:r>
              <a:rPr lang="en-US" b="1" dirty="0">
                <a:solidFill>
                  <a:srgbClr val="000080"/>
                </a:solidFill>
              </a:rPr>
              <a:t>implicit </a:t>
            </a:r>
            <a:r>
              <a:rPr lang="en-US" dirty="0"/>
              <a:t>x: </a:t>
            </a:r>
            <a:r>
              <a:rPr lang="en-US" dirty="0" err="1"/>
              <a:t>Int</a:t>
            </a:r>
            <a:r>
              <a:rPr lang="en-US" dirty="0"/>
              <a:t>)(y: </a:t>
            </a:r>
            <a:r>
              <a:rPr lang="en-US" dirty="0" err="1"/>
              <a:t>Int</a:t>
            </a:r>
            <a:r>
              <a:rPr lang="en-US" dirty="0"/>
              <a:t>)               </a:t>
            </a:r>
            <a:r>
              <a:rPr lang="ru-RU" dirty="0"/>
              <a:t>  </a:t>
            </a:r>
            <a:r>
              <a:rPr lang="en-US" i="1" dirty="0">
                <a:solidFill>
                  <a:srgbClr val="808080"/>
                </a:solidFill>
              </a:rPr>
              <a:t>// wont compile</a:t>
            </a:r>
            <a:br>
              <a:rPr lang="en-US" i="1" dirty="0">
                <a:solidFill>
                  <a:srgbClr val="808080"/>
                </a:solidFill>
              </a:rPr>
            </a:br>
            <a:r>
              <a:rPr lang="en-US" b="1" dirty="0" err="1">
                <a:solidFill>
                  <a:srgbClr val="000080"/>
                </a:solidFill>
              </a:rPr>
              <a:t>def</a:t>
            </a:r>
            <a:r>
              <a:rPr lang="en-US" b="1" dirty="0">
                <a:solidFill>
                  <a:srgbClr val="000080"/>
                </a:solidFill>
              </a:rPr>
              <a:t> </a:t>
            </a:r>
            <a:r>
              <a:rPr lang="en-US" dirty="0"/>
              <a:t>example6(</a:t>
            </a:r>
            <a:r>
              <a:rPr lang="en-US" b="1" dirty="0">
                <a:solidFill>
                  <a:srgbClr val="000080"/>
                </a:solidFill>
              </a:rPr>
              <a:t>implicit </a:t>
            </a:r>
            <a:r>
              <a:rPr lang="en-US" dirty="0"/>
              <a:t>x: </a:t>
            </a:r>
            <a:r>
              <a:rPr lang="en-US" dirty="0" err="1"/>
              <a:t>Int</a:t>
            </a:r>
            <a:r>
              <a:rPr lang="en-US" dirty="0"/>
              <a:t>)(</a:t>
            </a:r>
            <a:r>
              <a:rPr lang="en-US" b="1" dirty="0">
                <a:solidFill>
                  <a:srgbClr val="000080"/>
                </a:solidFill>
              </a:rPr>
              <a:t>implicit </a:t>
            </a:r>
            <a:r>
              <a:rPr lang="en-US" dirty="0"/>
              <a:t>y: </a:t>
            </a:r>
            <a:r>
              <a:rPr lang="en-US" dirty="0" err="1"/>
              <a:t>Int</a:t>
            </a:r>
            <a:r>
              <a:rPr lang="en-US" dirty="0"/>
              <a:t>) </a:t>
            </a:r>
            <a:r>
              <a:rPr lang="en-US" i="1" dirty="0">
                <a:solidFill>
                  <a:srgbClr val="808080"/>
                </a:solidFill>
              </a:rPr>
              <a:t>// wont </a:t>
            </a:r>
            <a:r>
              <a:rPr lang="en-US" i="1" dirty="0" smtClean="0">
                <a:solidFill>
                  <a:srgbClr val="808080"/>
                </a:solidFill>
              </a:rPr>
              <a:t>compile</a:t>
            </a:r>
            <a:endParaRPr lang="ru-RU" b="1" dirty="0" smtClean="0">
              <a:solidFill>
                <a:prstClr val="black"/>
              </a:solidFill>
            </a:endParaRPr>
          </a:p>
          <a:p>
            <a:pPr lvl="2"/>
            <a:r>
              <a:rPr lang="ru-RU" dirty="0" smtClean="0">
                <a:solidFill>
                  <a:prstClr val="black"/>
                </a:solidFill>
              </a:rPr>
              <a:t>При вызове функции с неявными параметрами можно передать все параметры. В этом случае функция отработает как обычная.</a:t>
            </a:r>
          </a:p>
          <a:p>
            <a:pPr lvl="2"/>
            <a:r>
              <a:rPr lang="ru-RU" dirty="0" smtClean="0">
                <a:solidFill>
                  <a:prstClr val="black"/>
                </a:solidFill>
              </a:rPr>
              <a:t>Если в функцию не передать неявные параметры, то компилятор будет сначала искать неявные переменные нужного типа в контексте текущего вызова, потом в объектах компаньонах</a:t>
            </a:r>
          </a:p>
          <a:p>
            <a:pPr marL="594360" lvl="2" indent="0">
              <a:buNone/>
            </a:pPr>
            <a:r>
              <a:rPr lang="ru-RU" b="1" dirty="0" smtClean="0">
                <a:solidFill>
                  <a:srgbClr val="000080"/>
                </a:solidFill>
              </a:rPr>
              <a:t>	    </a:t>
            </a:r>
            <a:r>
              <a:rPr lang="en-US" b="1" dirty="0" smtClean="0">
                <a:solidFill>
                  <a:srgbClr val="000080"/>
                </a:solidFill>
              </a:rPr>
              <a:t>implicit </a:t>
            </a:r>
            <a:r>
              <a:rPr lang="en-US" b="1" dirty="0" err="1">
                <a:solidFill>
                  <a:srgbClr val="000080"/>
                </a:solidFill>
              </a:rPr>
              <a:t>val</a:t>
            </a:r>
            <a:r>
              <a:rPr lang="en-US" b="1" dirty="0">
                <a:solidFill>
                  <a:srgbClr val="000080"/>
                </a:solidFill>
              </a:rPr>
              <a:t> </a:t>
            </a:r>
            <a:r>
              <a:rPr lang="en-US" i="1" dirty="0" err="1">
                <a:solidFill>
                  <a:srgbClr val="660E7A"/>
                </a:solidFill>
              </a:rPr>
              <a:t>i</a:t>
            </a:r>
            <a:r>
              <a:rPr lang="en-US" i="1" dirty="0">
                <a:solidFill>
                  <a:srgbClr val="660E7A"/>
                </a:solidFill>
              </a:rPr>
              <a:t> </a:t>
            </a:r>
            <a:r>
              <a:rPr lang="en-US" dirty="0"/>
              <a:t>= </a:t>
            </a:r>
            <a:r>
              <a:rPr lang="en-US" dirty="0">
                <a:solidFill>
                  <a:srgbClr val="0000FF"/>
                </a:solidFill>
              </a:rPr>
              <a:t>42</a:t>
            </a:r>
            <a:endParaRPr lang="ru-RU" dirty="0" smtClean="0">
              <a:solidFill>
                <a:prstClr val="black"/>
              </a:solidFill>
            </a:endParaRPr>
          </a:p>
          <a:p>
            <a:pPr marL="1143000" lvl="4" indent="0">
              <a:buNone/>
            </a:pPr>
            <a:endParaRPr lang="ru-RU" i="1" dirty="0" smtClean="0">
              <a:solidFill>
                <a:prstClr val="black"/>
              </a:solidFill>
            </a:endParaRPr>
          </a:p>
        </p:txBody>
      </p:sp>
    </p:spTree>
    <p:extLst>
      <p:ext uri="{BB962C8B-B14F-4D97-AF65-F5344CB8AC3E}">
        <p14:creationId xmlns:p14="http://schemas.microsoft.com/office/powerpoint/2010/main" val="34684052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Context type bounds</a:t>
            </a:r>
            <a:endParaRPr lang="ru-RU" dirty="0"/>
          </a:p>
        </p:txBody>
      </p:sp>
      <p:sp>
        <p:nvSpPr>
          <p:cNvPr id="3" name="Content Placeholder 2"/>
          <p:cNvSpPr>
            <a:spLocks noGrp="1"/>
          </p:cNvSpPr>
          <p:nvPr>
            <p:ph sz="quarter" idx="1"/>
          </p:nvPr>
        </p:nvSpPr>
        <p:spPr/>
        <p:txBody>
          <a:bodyPr>
            <a:normAutofit fontScale="55000" lnSpcReduction="20000"/>
          </a:bodyPr>
          <a:lstStyle/>
          <a:p>
            <a:pPr marL="320040" lvl="1" indent="0">
              <a:buNone/>
            </a:pPr>
            <a:r>
              <a:rPr lang="en-US" b="1" dirty="0" smtClean="0">
                <a:solidFill>
                  <a:prstClr val="black"/>
                </a:solidFill>
              </a:rPr>
              <a:t>Scala</a:t>
            </a:r>
            <a:r>
              <a:rPr lang="en-US" dirty="0" smtClean="0">
                <a:solidFill>
                  <a:prstClr val="black"/>
                </a:solidFill>
              </a:rPr>
              <a:t> </a:t>
            </a:r>
            <a:r>
              <a:rPr lang="ru-RU" dirty="0" smtClean="0">
                <a:solidFill>
                  <a:prstClr val="black"/>
                </a:solidFill>
              </a:rPr>
              <a:t>поддерживает </a:t>
            </a:r>
            <a:r>
              <a:rPr lang="en-US" b="1" dirty="0" smtClean="0">
                <a:solidFill>
                  <a:prstClr val="black"/>
                </a:solidFill>
              </a:rPr>
              <a:t>ad-hoc inheritance</a:t>
            </a:r>
            <a:r>
              <a:rPr lang="ru-RU" dirty="0" smtClean="0">
                <a:solidFill>
                  <a:prstClr val="black"/>
                </a:solidFill>
              </a:rPr>
              <a:t>, то есть позволяет определить дополнительную функциональность для различных типов через обобщенные неявные параметры. То есть дополнительная функциональность будет доступна только для тех типов, для которых присутствует реализация, при этом неважно как эти типы соотносятся между собой в иерархии наследования.</a:t>
            </a:r>
            <a:endParaRPr lang="en-US" b="1" dirty="0" smtClean="0">
              <a:solidFill>
                <a:srgbClr val="000080"/>
              </a:solidFill>
            </a:endParaRPr>
          </a:p>
          <a:p>
            <a:pPr marL="594360" lvl="2" indent="0">
              <a:buNone/>
            </a:pPr>
            <a:r>
              <a:rPr lang="en-US" b="1" dirty="0" smtClean="0">
                <a:solidFill>
                  <a:srgbClr val="000080"/>
                </a:solidFill>
              </a:rPr>
              <a:t>trait </a:t>
            </a:r>
            <a:r>
              <a:rPr lang="en-US" dirty="0" err="1"/>
              <a:t>Summarator</a:t>
            </a:r>
            <a:r>
              <a:rPr lang="en-US" dirty="0"/>
              <a:t>[</a:t>
            </a:r>
            <a:r>
              <a:rPr lang="en-US" dirty="0">
                <a:solidFill>
                  <a:srgbClr val="20999D"/>
                </a:solidFill>
              </a:rPr>
              <a:t>A</a:t>
            </a:r>
            <a:r>
              <a:rPr lang="en-US" dirty="0"/>
              <a:t>] {</a:t>
            </a:r>
            <a:br>
              <a:rPr lang="en-US" dirty="0"/>
            </a:br>
            <a:r>
              <a:rPr lang="en-US" dirty="0"/>
              <a:t>  </a:t>
            </a:r>
            <a:r>
              <a:rPr lang="en-US" b="1" dirty="0" err="1">
                <a:solidFill>
                  <a:srgbClr val="000080"/>
                </a:solidFill>
              </a:rPr>
              <a:t>def</a:t>
            </a:r>
            <a:r>
              <a:rPr lang="en-US" b="1" dirty="0">
                <a:solidFill>
                  <a:srgbClr val="000080"/>
                </a:solidFill>
              </a:rPr>
              <a:t> </a:t>
            </a:r>
            <a:r>
              <a:rPr lang="en-US" dirty="0"/>
              <a:t>zero: </a:t>
            </a:r>
            <a:r>
              <a:rPr lang="en-US" dirty="0">
                <a:solidFill>
                  <a:srgbClr val="20999D"/>
                </a:solidFill>
              </a:rPr>
              <a:t>A</a:t>
            </a:r>
            <a:br>
              <a:rPr lang="en-US" dirty="0">
                <a:solidFill>
                  <a:srgbClr val="20999D"/>
                </a:solidFill>
              </a:rPr>
            </a:br>
            <a:r>
              <a:rPr lang="en-US" dirty="0">
                <a:solidFill>
                  <a:srgbClr val="20999D"/>
                </a:solidFill>
              </a:rPr>
              <a:t>  </a:t>
            </a:r>
            <a:r>
              <a:rPr lang="en-US" b="1" dirty="0" err="1">
                <a:solidFill>
                  <a:srgbClr val="000080"/>
                </a:solidFill>
              </a:rPr>
              <a:t>def</a:t>
            </a:r>
            <a:r>
              <a:rPr lang="en-US" b="1" dirty="0">
                <a:solidFill>
                  <a:srgbClr val="000080"/>
                </a:solidFill>
              </a:rPr>
              <a:t> </a:t>
            </a:r>
            <a:r>
              <a:rPr lang="en-US" dirty="0"/>
              <a:t>plus(a: </a:t>
            </a:r>
            <a:r>
              <a:rPr lang="en-US" dirty="0">
                <a:solidFill>
                  <a:srgbClr val="20999D"/>
                </a:solidFill>
              </a:rPr>
              <a:t>A</a:t>
            </a:r>
            <a:r>
              <a:rPr lang="en-US" dirty="0"/>
              <a:t>, b: </a:t>
            </a:r>
            <a:r>
              <a:rPr lang="en-US" dirty="0">
                <a:solidFill>
                  <a:srgbClr val="20999D"/>
                </a:solidFill>
              </a:rPr>
              <a:t>A</a:t>
            </a:r>
            <a:r>
              <a:rPr lang="en-US" dirty="0"/>
              <a:t>): </a:t>
            </a:r>
            <a:r>
              <a:rPr lang="en-US" dirty="0">
                <a:solidFill>
                  <a:srgbClr val="20999D"/>
                </a:solidFill>
              </a:rPr>
              <a:t>A</a:t>
            </a:r>
            <a:br>
              <a:rPr lang="en-US" dirty="0">
                <a:solidFill>
                  <a:srgbClr val="20999D"/>
                </a:solidFill>
              </a:rPr>
            </a:br>
            <a:r>
              <a:rPr lang="en-US" dirty="0" smtClean="0"/>
              <a:t>}</a:t>
            </a:r>
            <a:r>
              <a:rPr lang="en-US" dirty="0"/>
              <a:t/>
            </a:r>
            <a:br>
              <a:rPr lang="en-US" dirty="0"/>
            </a:br>
            <a:r>
              <a:rPr lang="en-US" i="1" dirty="0">
                <a:solidFill>
                  <a:srgbClr val="808080"/>
                </a:solidFill>
              </a:rPr>
              <a:t>// Implementation for integers</a:t>
            </a:r>
            <a:br>
              <a:rPr lang="en-US" i="1" dirty="0">
                <a:solidFill>
                  <a:srgbClr val="808080"/>
                </a:solidFill>
              </a:rPr>
            </a:br>
            <a:r>
              <a:rPr lang="en-US" b="1" dirty="0">
                <a:solidFill>
                  <a:srgbClr val="000080"/>
                </a:solidFill>
              </a:rPr>
              <a:t>implicit object </a:t>
            </a:r>
            <a:r>
              <a:rPr lang="en-US" dirty="0" err="1" smtClean="0"/>
              <a:t>IntegerSummator</a:t>
            </a:r>
            <a:r>
              <a:rPr lang="en-US" dirty="0" smtClean="0"/>
              <a:t> </a:t>
            </a:r>
            <a:r>
              <a:rPr lang="en-US" b="1" dirty="0">
                <a:solidFill>
                  <a:srgbClr val="000080"/>
                </a:solidFill>
              </a:rPr>
              <a:t>extends </a:t>
            </a:r>
            <a:r>
              <a:rPr lang="en-US" dirty="0" err="1"/>
              <a:t>Summarator</a:t>
            </a:r>
            <a:r>
              <a:rPr lang="en-US" dirty="0"/>
              <a:t>[</a:t>
            </a:r>
            <a:r>
              <a:rPr lang="en-US" dirty="0" err="1"/>
              <a:t>Int</a:t>
            </a:r>
            <a:r>
              <a:rPr lang="en-US" dirty="0"/>
              <a:t>] {</a:t>
            </a:r>
            <a:br>
              <a:rPr lang="en-US" dirty="0"/>
            </a:br>
            <a:r>
              <a:rPr lang="en-US" dirty="0"/>
              <a:t>  </a:t>
            </a:r>
            <a:r>
              <a:rPr lang="en-US" b="1" dirty="0">
                <a:solidFill>
                  <a:srgbClr val="000080"/>
                </a:solidFill>
              </a:rPr>
              <a:t>override </a:t>
            </a:r>
            <a:r>
              <a:rPr lang="en-US" b="1" dirty="0" err="1">
                <a:solidFill>
                  <a:srgbClr val="000080"/>
                </a:solidFill>
              </a:rPr>
              <a:t>def</a:t>
            </a:r>
            <a:r>
              <a:rPr lang="en-US" b="1" dirty="0">
                <a:solidFill>
                  <a:srgbClr val="000080"/>
                </a:solidFill>
              </a:rPr>
              <a:t> </a:t>
            </a:r>
            <a:r>
              <a:rPr lang="en-US" dirty="0"/>
              <a:t>zero: </a:t>
            </a:r>
            <a:r>
              <a:rPr lang="en-US" dirty="0" err="1"/>
              <a:t>Int</a:t>
            </a:r>
            <a:r>
              <a:rPr lang="en-US" dirty="0"/>
              <a:t> = </a:t>
            </a:r>
            <a:r>
              <a:rPr lang="en-US" dirty="0">
                <a:solidFill>
                  <a:srgbClr val="0000FF"/>
                </a:solidFill>
              </a:rPr>
              <a:t>0</a:t>
            </a:r>
            <a:br>
              <a:rPr lang="en-US" dirty="0">
                <a:solidFill>
                  <a:srgbClr val="0000FF"/>
                </a:solidFill>
              </a:rPr>
            </a:br>
            <a:r>
              <a:rPr lang="en-US" dirty="0">
                <a:solidFill>
                  <a:srgbClr val="0000FF"/>
                </a:solidFill>
              </a:rPr>
              <a:t>  </a:t>
            </a:r>
            <a:r>
              <a:rPr lang="en-US" b="1" dirty="0">
                <a:solidFill>
                  <a:srgbClr val="000080"/>
                </a:solidFill>
              </a:rPr>
              <a:t>override </a:t>
            </a:r>
            <a:r>
              <a:rPr lang="en-US" b="1" dirty="0" err="1">
                <a:solidFill>
                  <a:srgbClr val="000080"/>
                </a:solidFill>
              </a:rPr>
              <a:t>def</a:t>
            </a:r>
            <a:r>
              <a:rPr lang="en-US" b="1" dirty="0">
                <a:solidFill>
                  <a:srgbClr val="000080"/>
                </a:solidFill>
              </a:rPr>
              <a:t> </a:t>
            </a:r>
            <a:r>
              <a:rPr lang="en-US" dirty="0"/>
              <a:t>plus(a: </a:t>
            </a:r>
            <a:r>
              <a:rPr lang="en-US" dirty="0" err="1"/>
              <a:t>Int</a:t>
            </a:r>
            <a:r>
              <a:rPr lang="en-US" dirty="0"/>
              <a:t>, b: </a:t>
            </a:r>
            <a:r>
              <a:rPr lang="en-US" dirty="0" err="1"/>
              <a:t>Int</a:t>
            </a:r>
            <a:r>
              <a:rPr lang="en-US" dirty="0"/>
              <a:t>): </a:t>
            </a:r>
            <a:r>
              <a:rPr lang="en-US" dirty="0" err="1"/>
              <a:t>Int</a:t>
            </a:r>
            <a:r>
              <a:rPr lang="en-US" dirty="0"/>
              <a:t> = a + b</a:t>
            </a:r>
            <a:br>
              <a:rPr lang="en-US" dirty="0"/>
            </a:br>
            <a:r>
              <a:rPr lang="en-US" dirty="0" smtClean="0"/>
              <a:t>}</a:t>
            </a:r>
            <a:r>
              <a:rPr lang="en-US" dirty="0"/>
              <a:t/>
            </a:r>
            <a:br>
              <a:rPr lang="en-US" dirty="0"/>
            </a:br>
            <a:r>
              <a:rPr lang="en-US" i="1" dirty="0">
                <a:solidFill>
                  <a:srgbClr val="808080"/>
                </a:solidFill>
              </a:rPr>
              <a:t>// Implementation for strings</a:t>
            </a:r>
            <a:br>
              <a:rPr lang="en-US" i="1" dirty="0">
                <a:solidFill>
                  <a:srgbClr val="808080"/>
                </a:solidFill>
              </a:rPr>
            </a:br>
            <a:r>
              <a:rPr lang="en-US" b="1" dirty="0">
                <a:solidFill>
                  <a:srgbClr val="000080"/>
                </a:solidFill>
              </a:rPr>
              <a:t>implicit object </a:t>
            </a:r>
            <a:r>
              <a:rPr lang="en-US" dirty="0" err="1" smtClean="0"/>
              <a:t>StringSummator</a:t>
            </a:r>
            <a:r>
              <a:rPr lang="en-US" dirty="0" smtClean="0"/>
              <a:t> </a:t>
            </a:r>
            <a:r>
              <a:rPr lang="en-US" b="1" dirty="0">
                <a:solidFill>
                  <a:srgbClr val="000080"/>
                </a:solidFill>
              </a:rPr>
              <a:t>extends </a:t>
            </a:r>
            <a:r>
              <a:rPr lang="en-US" dirty="0" err="1"/>
              <a:t>Summarator</a:t>
            </a:r>
            <a:r>
              <a:rPr lang="en-US" dirty="0"/>
              <a:t>[</a:t>
            </a:r>
            <a:r>
              <a:rPr lang="en-US" dirty="0">
                <a:solidFill>
                  <a:srgbClr val="20999D"/>
                </a:solidFill>
              </a:rPr>
              <a:t>String</a:t>
            </a:r>
            <a:r>
              <a:rPr lang="en-US" dirty="0"/>
              <a:t>] {</a:t>
            </a:r>
            <a:br>
              <a:rPr lang="en-US" dirty="0"/>
            </a:br>
            <a:r>
              <a:rPr lang="en-US" dirty="0"/>
              <a:t>  </a:t>
            </a:r>
            <a:r>
              <a:rPr lang="en-US" b="1" dirty="0">
                <a:solidFill>
                  <a:srgbClr val="000080"/>
                </a:solidFill>
              </a:rPr>
              <a:t>override </a:t>
            </a:r>
            <a:r>
              <a:rPr lang="en-US" b="1" dirty="0" err="1">
                <a:solidFill>
                  <a:srgbClr val="000080"/>
                </a:solidFill>
              </a:rPr>
              <a:t>def</a:t>
            </a:r>
            <a:r>
              <a:rPr lang="en-US" b="1" dirty="0">
                <a:solidFill>
                  <a:srgbClr val="000080"/>
                </a:solidFill>
              </a:rPr>
              <a:t> </a:t>
            </a:r>
            <a:r>
              <a:rPr lang="en-US" dirty="0"/>
              <a:t>zero: </a:t>
            </a:r>
            <a:r>
              <a:rPr lang="en-US" dirty="0">
                <a:solidFill>
                  <a:srgbClr val="20999D"/>
                </a:solidFill>
              </a:rPr>
              <a:t>String </a:t>
            </a:r>
            <a:r>
              <a:rPr lang="en-US" dirty="0"/>
              <a:t>= </a:t>
            </a:r>
            <a:r>
              <a:rPr lang="en-US" b="1" dirty="0">
                <a:solidFill>
                  <a:srgbClr val="008000"/>
                </a:solidFill>
              </a:rPr>
              <a:t>""</a:t>
            </a:r>
            <a:br>
              <a:rPr lang="en-US" b="1" dirty="0">
                <a:solidFill>
                  <a:srgbClr val="008000"/>
                </a:solidFill>
              </a:rPr>
            </a:br>
            <a:r>
              <a:rPr lang="en-US" b="1" dirty="0">
                <a:solidFill>
                  <a:srgbClr val="008000"/>
                </a:solidFill>
              </a:rPr>
              <a:t>  </a:t>
            </a:r>
            <a:r>
              <a:rPr lang="en-US" b="1" dirty="0">
                <a:solidFill>
                  <a:srgbClr val="000080"/>
                </a:solidFill>
              </a:rPr>
              <a:t>override </a:t>
            </a:r>
            <a:r>
              <a:rPr lang="en-US" b="1" dirty="0" err="1">
                <a:solidFill>
                  <a:srgbClr val="000080"/>
                </a:solidFill>
              </a:rPr>
              <a:t>def</a:t>
            </a:r>
            <a:r>
              <a:rPr lang="en-US" b="1" dirty="0">
                <a:solidFill>
                  <a:srgbClr val="000080"/>
                </a:solidFill>
              </a:rPr>
              <a:t> </a:t>
            </a:r>
            <a:r>
              <a:rPr lang="en-US" dirty="0"/>
              <a:t>plus(a: </a:t>
            </a:r>
            <a:r>
              <a:rPr lang="en-US" dirty="0">
                <a:solidFill>
                  <a:srgbClr val="20999D"/>
                </a:solidFill>
              </a:rPr>
              <a:t>String</a:t>
            </a:r>
            <a:r>
              <a:rPr lang="en-US" dirty="0"/>
              <a:t>, b: </a:t>
            </a:r>
            <a:r>
              <a:rPr lang="en-US" dirty="0">
                <a:solidFill>
                  <a:srgbClr val="20999D"/>
                </a:solidFill>
              </a:rPr>
              <a:t>String</a:t>
            </a:r>
            <a:r>
              <a:rPr lang="en-US" dirty="0"/>
              <a:t>): </a:t>
            </a:r>
            <a:r>
              <a:rPr lang="en-US" dirty="0">
                <a:solidFill>
                  <a:srgbClr val="20999D"/>
                </a:solidFill>
              </a:rPr>
              <a:t>String </a:t>
            </a:r>
            <a:r>
              <a:rPr lang="en-US" dirty="0"/>
              <a:t>= </a:t>
            </a:r>
            <a:r>
              <a:rPr lang="en-US" dirty="0" err="1"/>
              <a:t>a.concat</a:t>
            </a:r>
            <a:r>
              <a:rPr lang="en-US" dirty="0"/>
              <a:t>(b)</a:t>
            </a:r>
            <a:br>
              <a:rPr lang="en-US" dirty="0"/>
            </a:br>
            <a:r>
              <a:rPr lang="en-US" dirty="0" smtClean="0"/>
              <a:t>}</a:t>
            </a:r>
            <a:r>
              <a:rPr lang="en-US" dirty="0"/>
              <a:t/>
            </a:r>
            <a:br>
              <a:rPr lang="en-US" dirty="0"/>
            </a:br>
            <a:r>
              <a:rPr lang="en-US" i="1" dirty="0">
                <a:solidFill>
                  <a:srgbClr val="808080"/>
                </a:solidFill>
              </a:rPr>
              <a:t>// Our generic function that knows which implementation to use based on type parameter 'A'</a:t>
            </a:r>
            <a:br>
              <a:rPr lang="en-US" i="1" dirty="0">
                <a:solidFill>
                  <a:srgbClr val="808080"/>
                </a:solidFill>
              </a:rPr>
            </a:br>
            <a:r>
              <a:rPr lang="en-US" b="1" dirty="0" err="1">
                <a:solidFill>
                  <a:srgbClr val="000080"/>
                </a:solidFill>
              </a:rPr>
              <a:t>def</a:t>
            </a:r>
            <a:r>
              <a:rPr lang="en-US" b="1" dirty="0">
                <a:solidFill>
                  <a:srgbClr val="000080"/>
                </a:solidFill>
              </a:rPr>
              <a:t> </a:t>
            </a:r>
            <a:r>
              <a:rPr lang="en-US" dirty="0" smtClean="0"/>
              <a:t>sum</a:t>
            </a:r>
            <a:r>
              <a:rPr lang="ru-RU" dirty="0" smtClean="0"/>
              <a:t>1</a:t>
            </a:r>
            <a:r>
              <a:rPr lang="en-US" dirty="0" smtClean="0"/>
              <a:t>[</a:t>
            </a:r>
            <a:r>
              <a:rPr lang="en-US" dirty="0" smtClean="0">
                <a:solidFill>
                  <a:srgbClr val="20999D"/>
                </a:solidFill>
              </a:rPr>
              <a:t>A</a:t>
            </a:r>
            <a:r>
              <a:rPr lang="en-US" dirty="0"/>
              <a:t>](values: </a:t>
            </a:r>
            <a:r>
              <a:rPr lang="en-US" dirty="0" err="1">
                <a:solidFill>
                  <a:srgbClr val="20999D"/>
                </a:solidFill>
              </a:rPr>
              <a:t>Seq</a:t>
            </a:r>
            <a:r>
              <a:rPr lang="en-US" dirty="0"/>
              <a:t>[</a:t>
            </a:r>
            <a:r>
              <a:rPr lang="en-US" dirty="0">
                <a:solidFill>
                  <a:srgbClr val="20999D"/>
                </a:solidFill>
              </a:rPr>
              <a:t>A</a:t>
            </a:r>
            <a:r>
              <a:rPr lang="en-US" dirty="0"/>
              <a:t>])(</a:t>
            </a:r>
            <a:r>
              <a:rPr lang="en-US" b="1" dirty="0">
                <a:solidFill>
                  <a:srgbClr val="000080"/>
                </a:solidFill>
              </a:rPr>
              <a:t>implicit </a:t>
            </a:r>
            <a:r>
              <a:rPr lang="en-US" dirty="0" err="1"/>
              <a:t>ev</a:t>
            </a:r>
            <a:r>
              <a:rPr lang="en-US" dirty="0"/>
              <a:t>: </a:t>
            </a:r>
            <a:r>
              <a:rPr lang="en-US" dirty="0" err="1"/>
              <a:t>Summarator</a:t>
            </a:r>
            <a:r>
              <a:rPr lang="en-US" dirty="0"/>
              <a:t>[</a:t>
            </a:r>
            <a:r>
              <a:rPr lang="en-US" dirty="0">
                <a:solidFill>
                  <a:srgbClr val="20999D"/>
                </a:solidFill>
              </a:rPr>
              <a:t>A</a:t>
            </a:r>
            <a:r>
              <a:rPr lang="en-US" dirty="0"/>
              <a:t>]): </a:t>
            </a:r>
            <a:r>
              <a:rPr lang="en-US" dirty="0">
                <a:solidFill>
                  <a:srgbClr val="20999D"/>
                </a:solidFill>
              </a:rPr>
              <a:t>A </a:t>
            </a:r>
            <a:r>
              <a:rPr lang="en-US" dirty="0"/>
              <a:t>= </a:t>
            </a:r>
            <a:r>
              <a:rPr lang="en-US" dirty="0" err="1"/>
              <a:t>values.foldLeft</a:t>
            </a:r>
            <a:r>
              <a:rPr lang="en-US" dirty="0"/>
              <a:t>(</a:t>
            </a:r>
            <a:r>
              <a:rPr lang="en-US" dirty="0" err="1"/>
              <a:t>ev.zero</a:t>
            </a:r>
            <a:r>
              <a:rPr lang="en-US" dirty="0"/>
              <a:t>)(</a:t>
            </a:r>
            <a:r>
              <a:rPr lang="en-US" dirty="0" err="1"/>
              <a:t>ev.plus</a:t>
            </a:r>
            <a:r>
              <a:rPr lang="en-US" dirty="0" smtClean="0"/>
              <a:t>)</a:t>
            </a:r>
            <a:endParaRPr lang="ru-RU" dirty="0" smtClean="0"/>
          </a:p>
          <a:p>
            <a:pPr marL="594360" lvl="2" indent="0">
              <a:buNone/>
            </a:pPr>
            <a:endParaRPr lang="ru-RU" i="1" dirty="0">
              <a:solidFill>
                <a:prstClr val="black"/>
              </a:solidFill>
            </a:endParaRPr>
          </a:p>
          <a:p>
            <a:pPr marL="594360" lvl="2" indent="0">
              <a:buNone/>
            </a:pPr>
            <a:r>
              <a:rPr lang="en-US" i="1" dirty="0">
                <a:solidFill>
                  <a:srgbClr val="808080"/>
                </a:solidFill>
              </a:rPr>
              <a:t>//syntax sugar</a:t>
            </a:r>
            <a:br>
              <a:rPr lang="en-US" i="1" dirty="0">
                <a:solidFill>
                  <a:srgbClr val="808080"/>
                </a:solidFill>
              </a:rPr>
            </a:br>
            <a:r>
              <a:rPr lang="en-US" b="1" dirty="0" err="1">
                <a:solidFill>
                  <a:srgbClr val="000080"/>
                </a:solidFill>
              </a:rPr>
              <a:t>def</a:t>
            </a:r>
            <a:r>
              <a:rPr lang="en-US" b="1" dirty="0">
                <a:solidFill>
                  <a:srgbClr val="000080"/>
                </a:solidFill>
              </a:rPr>
              <a:t> </a:t>
            </a:r>
            <a:r>
              <a:rPr lang="en-US" dirty="0" smtClean="0"/>
              <a:t>sum</a:t>
            </a:r>
            <a:r>
              <a:rPr lang="ru-RU" dirty="0" smtClean="0"/>
              <a:t>2</a:t>
            </a:r>
            <a:r>
              <a:rPr lang="en-US" dirty="0" smtClean="0"/>
              <a:t>[</a:t>
            </a:r>
            <a:r>
              <a:rPr lang="en-US" dirty="0" smtClean="0">
                <a:solidFill>
                  <a:srgbClr val="20999D"/>
                </a:solidFill>
              </a:rPr>
              <a:t>A</a:t>
            </a:r>
            <a:r>
              <a:rPr lang="en-US" dirty="0"/>
              <a:t>: </a:t>
            </a:r>
            <a:r>
              <a:rPr lang="en-US" dirty="0" err="1"/>
              <a:t>Summarator</a:t>
            </a:r>
            <a:r>
              <a:rPr lang="en-US" dirty="0"/>
              <a:t>](values: </a:t>
            </a:r>
            <a:r>
              <a:rPr lang="en-US" dirty="0" err="1">
                <a:solidFill>
                  <a:srgbClr val="20999D"/>
                </a:solidFill>
              </a:rPr>
              <a:t>Seq</a:t>
            </a:r>
            <a:r>
              <a:rPr lang="en-US" dirty="0"/>
              <a:t>[</a:t>
            </a:r>
            <a:r>
              <a:rPr lang="en-US" dirty="0">
                <a:solidFill>
                  <a:srgbClr val="20999D"/>
                </a:solidFill>
              </a:rPr>
              <a:t>A</a:t>
            </a:r>
            <a:r>
              <a:rPr lang="en-US" dirty="0"/>
              <a:t>]): </a:t>
            </a:r>
            <a:r>
              <a:rPr lang="en-US" dirty="0">
                <a:solidFill>
                  <a:srgbClr val="20999D"/>
                </a:solidFill>
              </a:rPr>
              <a:t>A </a:t>
            </a:r>
            <a:r>
              <a:rPr lang="en-US" dirty="0"/>
              <a:t>= {</a:t>
            </a:r>
            <a:br>
              <a:rPr lang="en-US" dirty="0"/>
            </a:br>
            <a:r>
              <a:rPr lang="en-US" dirty="0"/>
              <a:t>  </a:t>
            </a:r>
            <a:r>
              <a:rPr lang="en-US" b="1" dirty="0" err="1">
                <a:solidFill>
                  <a:srgbClr val="000080"/>
                </a:solidFill>
              </a:rPr>
              <a:t>val</a:t>
            </a:r>
            <a:r>
              <a:rPr lang="en-US" b="1" dirty="0">
                <a:solidFill>
                  <a:srgbClr val="000080"/>
                </a:solidFill>
              </a:rPr>
              <a:t> </a:t>
            </a:r>
            <a:r>
              <a:rPr lang="en-US" dirty="0" err="1"/>
              <a:t>ev</a:t>
            </a:r>
            <a:r>
              <a:rPr lang="en-US" dirty="0"/>
              <a:t> = </a:t>
            </a:r>
            <a:r>
              <a:rPr lang="en-US" i="1" dirty="0"/>
              <a:t>implicitly</a:t>
            </a:r>
            <a:r>
              <a:rPr lang="en-US" dirty="0"/>
              <a:t>[</a:t>
            </a:r>
            <a:r>
              <a:rPr lang="en-US" dirty="0" err="1"/>
              <a:t>Summarator</a:t>
            </a:r>
            <a:r>
              <a:rPr lang="en-US" dirty="0"/>
              <a:t>[</a:t>
            </a:r>
            <a:r>
              <a:rPr lang="en-US" dirty="0">
                <a:solidFill>
                  <a:srgbClr val="20999D"/>
                </a:solidFill>
              </a:rPr>
              <a:t>A</a:t>
            </a:r>
            <a:r>
              <a:rPr lang="en-US" dirty="0"/>
              <a:t>]]</a:t>
            </a:r>
            <a:br>
              <a:rPr lang="en-US" dirty="0"/>
            </a:br>
            <a:r>
              <a:rPr lang="en-US" dirty="0"/>
              <a:t>  </a:t>
            </a:r>
            <a:r>
              <a:rPr lang="en-US" dirty="0" err="1"/>
              <a:t>values.foldLeft</a:t>
            </a:r>
            <a:r>
              <a:rPr lang="en-US" dirty="0"/>
              <a:t>(</a:t>
            </a:r>
            <a:r>
              <a:rPr lang="en-US" dirty="0" err="1"/>
              <a:t>ev.zero</a:t>
            </a:r>
            <a:r>
              <a:rPr lang="en-US" dirty="0"/>
              <a:t>)(</a:t>
            </a:r>
            <a:r>
              <a:rPr lang="en-US" dirty="0" err="1"/>
              <a:t>ev.plus</a:t>
            </a:r>
            <a:r>
              <a:rPr lang="en-US" dirty="0"/>
              <a:t>)</a:t>
            </a:r>
            <a:br>
              <a:rPr lang="en-US" dirty="0"/>
            </a:br>
            <a:r>
              <a:rPr lang="en-US" dirty="0"/>
              <a:t>}</a:t>
            </a:r>
            <a:endParaRPr lang="ru-RU" i="1" dirty="0" smtClean="0">
              <a:solidFill>
                <a:prstClr val="black"/>
              </a:solidFill>
            </a:endParaRPr>
          </a:p>
        </p:txBody>
      </p:sp>
    </p:spTree>
    <p:extLst>
      <p:ext uri="{BB962C8B-B14F-4D97-AF65-F5344CB8AC3E}">
        <p14:creationId xmlns:p14="http://schemas.microsoft.com/office/powerpoint/2010/main" val="1696907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t>Использование неявных параметров</a:t>
            </a:r>
            <a:endParaRPr lang="ru-RU" dirty="0"/>
          </a:p>
        </p:txBody>
      </p:sp>
      <p:sp>
        <p:nvSpPr>
          <p:cNvPr id="3" name="Content Placeholder 2"/>
          <p:cNvSpPr>
            <a:spLocks noGrp="1"/>
          </p:cNvSpPr>
          <p:nvPr>
            <p:ph sz="quarter" idx="1"/>
          </p:nvPr>
        </p:nvSpPr>
        <p:spPr/>
        <p:txBody>
          <a:bodyPr>
            <a:normAutofit/>
          </a:bodyPr>
          <a:lstStyle/>
          <a:p>
            <a:pPr lvl="2"/>
            <a:r>
              <a:rPr lang="ru-RU" dirty="0" smtClean="0">
                <a:solidFill>
                  <a:prstClr val="black"/>
                </a:solidFill>
              </a:rPr>
              <a:t>Позволяет избежать цепочек вызовов методов с одним и тем же параметром.</a:t>
            </a:r>
          </a:p>
          <a:p>
            <a:pPr lvl="2"/>
            <a:r>
              <a:rPr lang="ru-RU" dirty="0" smtClean="0">
                <a:solidFill>
                  <a:prstClr val="black"/>
                </a:solidFill>
              </a:rPr>
              <a:t>Может быть использован для задания некоторой логики по умолчанию, которая может быть изменена при явной передаче параметров, которые реализуют или конфигурируют другое поведение.</a:t>
            </a:r>
          </a:p>
          <a:p>
            <a:pPr lvl="2"/>
            <a:r>
              <a:rPr lang="ru-RU" dirty="0" smtClean="0">
                <a:solidFill>
                  <a:prstClr val="black"/>
                </a:solidFill>
              </a:rPr>
              <a:t>Неявные типы</a:t>
            </a:r>
            <a:r>
              <a:rPr lang="ru-RU" b="1" dirty="0" smtClean="0">
                <a:solidFill>
                  <a:prstClr val="black"/>
                </a:solidFill>
              </a:rPr>
              <a:t> </a:t>
            </a:r>
            <a:r>
              <a:rPr lang="ru-RU" dirty="0" smtClean="0">
                <a:solidFill>
                  <a:prstClr val="black"/>
                </a:solidFill>
              </a:rPr>
              <a:t>(</a:t>
            </a:r>
            <a:r>
              <a:rPr lang="en-US" b="1" dirty="0" smtClean="0">
                <a:solidFill>
                  <a:prstClr val="black"/>
                </a:solidFill>
              </a:rPr>
              <a:t>ad-hoc inheritance</a:t>
            </a:r>
            <a:r>
              <a:rPr lang="ru-RU" dirty="0" smtClean="0">
                <a:solidFill>
                  <a:prstClr val="black"/>
                </a:solidFill>
              </a:rPr>
              <a:t>)</a:t>
            </a:r>
            <a:r>
              <a:rPr lang="ru-RU" b="1" dirty="0" smtClean="0">
                <a:solidFill>
                  <a:prstClr val="black"/>
                </a:solidFill>
              </a:rPr>
              <a:t> </a:t>
            </a:r>
            <a:r>
              <a:rPr lang="ru-RU" dirty="0" smtClean="0">
                <a:solidFill>
                  <a:prstClr val="black"/>
                </a:solidFill>
              </a:rPr>
              <a:t>или</a:t>
            </a:r>
            <a:r>
              <a:rPr lang="ru-RU" b="1" dirty="0" smtClean="0">
                <a:solidFill>
                  <a:prstClr val="black"/>
                </a:solidFill>
              </a:rPr>
              <a:t> </a:t>
            </a:r>
            <a:r>
              <a:rPr lang="ru-RU" dirty="0" smtClean="0">
                <a:solidFill>
                  <a:prstClr val="black"/>
                </a:solidFill>
              </a:rPr>
              <a:t>расширение поведения никак не связанных между собой типов</a:t>
            </a:r>
          </a:p>
          <a:p>
            <a:pPr marL="1143000" lvl="4" indent="0">
              <a:buNone/>
            </a:pPr>
            <a:endParaRPr lang="ru-RU" i="1" dirty="0" smtClean="0">
              <a:solidFill>
                <a:prstClr val="black"/>
              </a:solidFill>
            </a:endParaRPr>
          </a:p>
        </p:txBody>
      </p:sp>
    </p:spTree>
    <p:extLst>
      <p:ext uri="{BB962C8B-B14F-4D97-AF65-F5344CB8AC3E}">
        <p14:creationId xmlns:p14="http://schemas.microsoft.com/office/powerpoint/2010/main" val="1097783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dirty="0" smtClean="0"/>
              <a:t>Неявные преобразования</a:t>
            </a:r>
            <a:endParaRPr lang="ru-RU" dirty="0"/>
          </a:p>
        </p:txBody>
      </p:sp>
      <p:sp>
        <p:nvSpPr>
          <p:cNvPr id="3" name="Content Placeholder 2"/>
          <p:cNvSpPr>
            <a:spLocks noGrp="1"/>
          </p:cNvSpPr>
          <p:nvPr>
            <p:ph sz="quarter" idx="1"/>
          </p:nvPr>
        </p:nvSpPr>
        <p:spPr/>
        <p:txBody>
          <a:bodyPr>
            <a:normAutofit/>
          </a:bodyPr>
          <a:lstStyle/>
          <a:p>
            <a:pPr lvl="2"/>
            <a:r>
              <a:rPr lang="en-US" b="1" dirty="0" smtClean="0">
                <a:solidFill>
                  <a:prstClr val="black"/>
                </a:solidFill>
              </a:rPr>
              <a:t>Scala</a:t>
            </a:r>
            <a:r>
              <a:rPr lang="en-US" dirty="0" smtClean="0">
                <a:solidFill>
                  <a:prstClr val="black"/>
                </a:solidFill>
              </a:rPr>
              <a:t> </a:t>
            </a:r>
            <a:r>
              <a:rPr lang="ru-RU" dirty="0" smtClean="0">
                <a:solidFill>
                  <a:prstClr val="black"/>
                </a:solidFill>
              </a:rPr>
              <a:t>позволяет определять неявные преобразования типов</a:t>
            </a:r>
          </a:p>
          <a:p>
            <a:pPr lvl="2"/>
            <a:endParaRPr lang="ru-RU" dirty="0" smtClean="0">
              <a:solidFill>
                <a:prstClr val="black"/>
              </a:solidFill>
            </a:endParaRPr>
          </a:p>
          <a:p>
            <a:pPr marL="1143000" lvl="4" indent="0">
              <a:buNone/>
            </a:pPr>
            <a:r>
              <a:rPr lang="en-US" b="1" dirty="0">
                <a:solidFill>
                  <a:srgbClr val="000080"/>
                </a:solidFill>
              </a:rPr>
              <a:t>case class </a:t>
            </a:r>
            <a:r>
              <a:rPr lang="en-US" dirty="0"/>
              <a:t>A(</a:t>
            </a:r>
            <a:r>
              <a:rPr lang="en-US" dirty="0" err="1"/>
              <a:t>i</a:t>
            </a:r>
            <a:r>
              <a:rPr lang="en-US" dirty="0"/>
              <a:t>: </a:t>
            </a:r>
            <a:r>
              <a:rPr lang="en-US" dirty="0" err="1"/>
              <a:t>Int</a:t>
            </a:r>
            <a:r>
              <a:rPr lang="en-US" dirty="0"/>
              <a:t>)</a:t>
            </a:r>
            <a:br>
              <a:rPr lang="en-US" dirty="0"/>
            </a:br>
            <a:r>
              <a:rPr lang="en-US" b="1" dirty="0">
                <a:solidFill>
                  <a:srgbClr val="000080"/>
                </a:solidFill>
              </a:rPr>
              <a:t>case class </a:t>
            </a:r>
            <a:r>
              <a:rPr lang="en-US" dirty="0"/>
              <a:t>B(</a:t>
            </a:r>
            <a:r>
              <a:rPr lang="en-US" dirty="0" err="1"/>
              <a:t>i</a:t>
            </a:r>
            <a:r>
              <a:rPr lang="en-US" dirty="0"/>
              <a:t>: </a:t>
            </a:r>
            <a:r>
              <a:rPr lang="en-US" dirty="0" err="1"/>
              <a:t>Int</a:t>
            </a:r>
            <a:r>
              <a:rPr lang="en-US" dirty="0"/>
              <a:t>)</a:t>
            </a:r>
            <a:br>
              <a:rPr lang="en-US" dirty="0"/>
            </a:br>
            <a:r>
              <a:rPr lang="en-US" dirty="0"/>
              <a:t/>
            </a:r>
            <a:br>
              <a:rPr lang="en-US" dirty="0"/>
            </a:br>
            <a:r>
              <a:rPr lang="en-US" b="1" dirty="0">
                <a:solidFill>
                  <a:srgbClr val="000080"/>
                </a:solidFill>
              </a:rPr>
              <a:t>implicit </a:t>
            </a:r>
            <a:r>
              <a:rPr lang="en-US" b="1" dirty="0" err="1">
                <a:solidFill>
                  <a:srgbClr val="000080"/>
                </a:solidFill>
              </a:rPr>
              <a:t>def</a:t>
            </a:r>
            <a:r>
              <a:rPr lang="en-US" b="1" dirty="0">
                <a:solidFill>
                  <a:srgbClr val="000080"/>
                </a:solidFill>
              </a:rPr>
              <a:t> </a:t>
            </a:r>
            <a:r>
              <a:rPr lang="en-US" dirty="0" err="1"/>
              <a:t>aToB</a:t>
            </a:r>
            <a:r>
              <a:rPr lang="en-US" dirty="0"/>
              <a:t>(a: A): B = </a:t>
            </a:r>
            <a:r>
              <a:rPr lang="en-US" i="1" dirty="0"/>
              <a:t>B</a:t>
            </a:r>
            <a:r>
              <a:rPr lang="en-US" dirty="0"/>
              <a:t>(</a:t>
            </a:r>
            <a:r>
              <a:rPr lang="en-US" dirty="0" err="1"/>
              <a:t>a.i</a:t>
            </a:r>
            <a:r>
              <a:rPr lang="en-US" dirty="0"/>
              <a:t>)</a:t>
            </a:r>
            <a:br>
              <a:rPr lang="en-US" dirty="0"/>
            </a:br>
            <a:r>
              <a:rPr lang="en-US" dirty="0"/>
              <a:t/>
            </a:r>
            <a:br>
              <a:rPr lang="en-US" dirty="0"/>
            </a:br>
            <a:r>
              <a:rPr lang="en-US" b="1" dirty="0" err="1">
                <a:solidFill>
                  <a:srgbClr val="000080"/>
                </a:solidFill>
              </a:rPr>
              <a:t>val</a:t>
            </a:r>
            <a:r>
              <a:rPr lang="en-US" b="1" dirty="0">
                <a:solidFill>
                  <a:srgbClr val="000080"/>
                </a:solidFill>
              </a:rPr>
              <a:t> </a:t>
            </a:r>
            <a:r>
              <a:rPr lang="en-US" i="1" dirty="0">
                <a:solidFill>
                  <a:srgbClr val="660E7A"/>
                </a:solidFill>
              </a:rPr>
              <a:t>a </a:t>
            </a:r>
            <a:r>
              <a:rPr lang="en-US" dirty="0"/>
              <a:t>= </a:t>
            </a:r>
            <a:r>
              <a:rPr lang="en-US" i="1" dirty="0"/>
              <a:t>A</a:t>
            </a:r>
            <a:r>
              <a:rPr lang="en-US" dirty="0"/>
              <a:t>(</a:t>
            </a:r>
            <a:r>
              <a:rPr lang="en-US" dirty="0">
                <a:solidFill>
                  <a:srgbClr val="0000FF"/>
                </a:solidFill>
              </a:rPr>
              <a:t>1</a:t>
            </a:r>
            <a:r>
              <a:rPr lang="en-US" dirty="0"/>
              <a:t>)</a:t>
            </a:r>
            <a:br>
              <a:rPr lang="en-US" dirty="0"/>
            </a:br>
            <a:r>
              <a:rPr lang="en-US" b="1" dirty="0" err="1">
                <a:solidFill>
                  <a:srgbClr val="000080"/>
                </a:solidFill>
              </a:rPr>
              <a:t>val</a:t>
            </a:r>
            <a:r>
              <a:rPr lang="en-US" b="1" dirty="0">
                <a:solidFill>
                  <a:srgbClr val="000080"/>
                </a:solidFill>
              </a:rPr>
              <a:t> </a:t>
            </a:r>
            <a:r>
              <a:rPr lang="en-US" i="1" dirty="0">
                <a:solidFill>
                  <a:srgbClr val="660E7A"/>
                </a:solidFill>
              </a:rPr>
              <a:t>b</a:t>
            </a:r>
            <a:r>
              <a:rPr lang="en-US" dirty="0"/>
              <a:t>: B = </a:t>
            </a:r>
            <a:r>
              <a:rPr lang="en-US" i="1" dirty="0">
                <a:solidFill>
                  <a:srgbClr val="660E7A"/>
                </a:solidFill>
              </a:rPr>
              <a:t>a</a:t>
            </a:r>
            <a:endParaRPr lang="ru-RU" dirty="0" smtClean="0">
              <a:solidFill>
                <a:prstClr val="black"/>
              </a:solidFill>
            </a:endParaRPr>
          </a:p>
        </p:txBody>
      </p:sp>
    </p:spTree>
    <p:extLst>
      <p:ext uri="{BB962C8B-B14F-4D97-AF65-F5344CB8AC3E}">
        <p14:creationId xmlns:p14="http://schemas.microsoft.com/office/powerpoint/2010/main" val="29367416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dirty="0" smtClean="0"/>
              <a:t>Неявные классы</a:t>
            </a:r>
            <a:endParaRPr lang="ru-RU" dirty="0"/>
          </a:p>
        </p:txBody>
      </p:sp>
      <p:sp>
        <p:nvSpPr>
          <p:cNvPr id="3" name="Content Placeholder 2"/>
          <p:cNvSpPr>
            <a:spLocks noGrp="1"/>
          </p:cNvSpPr>
          <p:nvPr>
            <p:ph sz="quarter" idx="1"/>
          </p:nvPr>
        </p:nvSpPr>
        <p:spPr/>
        <p:txBody>
          <a:bodyPr>
            <a:normAutofit/>
          </a:bodyPr>
          <a:lstStyle/>
          <a:p>
            <a:pPr lvl="2"/>
            <a:r>
              <a:rPr lang="ru-RU" dirty="0" smtClean="0">
                <a:solidFill>
                  <a:prstClr val="black"/>
                </a:solidFill>
              </a:rPr>
              <a:t>С помощью неявных классов можно реализовать </a:t>
            </a:r>
            <a:r>
              <a:rPr lang="en-US" b="1" dirty="0" smtClean="0">
                <a:solidFill>
                  <a:prstClr val="black"/>
                </a:solidFill>
              </a:rPr>
              <a:t>ad-hoc</a:t>
            </a:r>
            <a:r>
              <a:rPr lang="ru-RU" b="1" dirty="0" smtClean="0">
                <a:solidFill>
                  <a:prstClr val="black"/>
                </a:solidFill>
              </a:rPr>
              <a:t> </a:t>
            </a:r>
            <a:r>
              <a:rPr lang="en-US" b="1" dirty="0" smtClean="0">
                <a:solidFill>
                  <a:prstClr val="black"/>
                </a:solidFill>
              </a:rPr>
              <a:t> </a:t>
            </a:r>
            <a:r>
              <a:rPr lang="ru-RU" dirty="0" smtClean="0">
                <a:solidFill>
                  <a:prstClr val="black"/>
                </a:solidFill>
              </a:rPr>
              <a:t>расширение  функциональности существующих типов</a:t>
            </a:r>
          </a:p>
          <a:p>
            <a:pPr lvl="2"/>
            <a:endParaRPr lang="ru-RU" dirty="0">
              <a:solidFill>
                <a:prstClr val="black"/>
              </a:solidFill>
            </a:endParaRPr>
          </a:p>
          <a:p>
            <a:pPr marL="1143000" lvl="4" indent="0">
              <a:buNone/>
            </a:pPr>
            <a:r>
              <a:rPr lang="en-US" b="1" dirty="0">
                <a:solidFill>
                  <a:srgbClr val="000080"/>
                </a:solidFill>
              </a:rPr>
              <a:t>implicit class </a:t>
            </a:r>
            <a:r>
              <a:rPr lang="en-US" dirty="0"/>
              <a:t>Trigonometry(d: Double) {</a:t>
            </a:r>
            <a:br>
              <a:rPr lang="en-US" dirty="0"/>
            </a:br>
            <a:r>
              <a:rPr lang="en-US" dirty="0"/>
              <a:t>  </a:t>
            </a:r>
            <a:r>
              <a:rPr lang="en-US" b="1" dirty="0" err="1">
                <a:solidFill>
                  <a:srgbClr val="000080"/>
                </a:solidFill>
              </a:rPr>
              <a:t>def</a:t>
            </a:r>
            <a:r>
              <a:rPr lang="en-US" b="1" dirty="0">
                <a:solidFill>
                  <a:srgbClr val="000080"/>
                </a:solidFill>
              </a:rPr>
              <a:t> </a:t>
            </a:r>
            <a:r>
              <a:rPr lang="en-US" dirty="0"/>
              <a:t>cos: Double = </a:t>
            </a:r>
            <a:r>
              <a:rPr lang="en-US" dirty="0" err="1"/>
              <a:t>Math.</a:t>
            </a:r>
            <a:r>
              <a:rPr lang="en-US" i="1" dirty="0" err="1"/>
              <a:t>cos</a:t>
            </a:r>
            <a:r>
              <a:rPr lang="en-US" dirty="0"/>
              <a:t>(d)</a:t>
            </a:r>
            <a:br>
              <a:rPr lang="en-US" dirty="0"/>
            </a:br>
            <a:r>
              <a:rPr lang="en-US" dirty="0"/>
              <a:t>  </a:t>
            </a:r>
            <a:r>
              <a:rPr lang="en-US" b="1" dirty="0" err="1">
                <a:solidFill>
                  <a:srgbClr val="000080"/>
                </a:solidFill>
              </a:rPr>
              <a:t>def</a:t>
            </a:r>
            <a:r>
              <a:rPr lang="en-US" b="1" dirty="0">
                <a:solidFill>
                  <a:srgbClr val="000080"/>
                </a:solidFill>
              </a:rPr>
              <a:t> </a:t>
            </a:r>
            <a:r>
              <a:rPr lang="en-US" dirty="0"/>
              <a:t>sin: Double = </a:t>
            </a:r>
            <a:r>
              <a:rPr lang="en-US" dirty="0" err="1"/>
              <a:t>Math.</a:t>
            </a:r>
            <a:r>
              <a:rPr lang="en-US" i="1" dirty="0" err="1"/>
              <a:t>sin</a:t>
            </a:r>
            <a:r>
              <a:rPr lang="en-US" dirty="0"/>
              <a:t>(d)</a:t>
            </a:r>
            <a:br>
              <a:rPr lang="en-US" dirty="0"/>
            </a:br>
            <a:r>
              <a:rPr lang="en-US" dirty="0"/>
              <a:t>  </a:t>
            </a:r>
            <a:r>
              <a:rPr lang="en-US" b="1" dirty="0" err="1">
                <a:solidFill>
                  <a:srgbClr val="000080"/>
                </a:solidFill>
              </a:rPr>
              <a:t>def</a:t>
            </a:r>
            <a:r>
              <a:rPr lang="en-US" b="1" dirty="0">
                <a:solidFill>
                  <a:srgbClr val="000080"/>
                </a:solidFill>
              </a:rPr>
              <a:t> </a:t>
            </a:r>
            <a:r>
              <a:rPr lang="en-US" dirty="0"/>
              <a:t>tan: Double = </a:t>
            </a:r>
            <a:r>
              <a:rPr lang="en-US" dirty="0" err="1"/>
              <a:t>Math.</a:t>
            </a:r>
            <a:r>
              <a:rPr lang="en-US" i="1" dirty="0" err="1"/>
              <a:t>tan</a:t>
            </a:r>
            <a:r>
              <a:rPr lang="en-US" dirty="0"/>
              <a:t>(d)</a:t>
            </a:r>
            <a:br>
              <a:rPr lang="en-US" dirty="0"/>
            </a:br>
            <a:r>
              <a:rPr lang="en-US" dirty="0"/>
              <a:t>  </a:t>
            </a:r>
            <a:r>
              <a:rPr lang="en-US" b="1" dirty="0" err="1">
                <a:solidFill>
                  <a:srgbClr val="000080"/>
                </a:solidFill>
              </a:rPr>
              <a:t>def</a:t>
            </a:r>
            <a:r>
              <a:rPr lang="en-US" b="1" dirty="0">
                <a:solidFill>
                  <a:srgbClr val="000080"/>
                </a:solidFill>
              </a:rPr>
              <a:t> </a:t>
            </a:r>
            <a:r>
              <a:rPr lang="en-US" dirty="0" err="1"/>
              <a:t>ctan</a:t>
            </a:r>
            <a:r>
              <a:rPr lang="en-US" dirty="0"/>
              <a:t>: Double = </a:t>
            </a:r>
            <a:r>
              <a:rPr lang="en-US" dirty="0">
                <a:solidFill>
                  <a:srgbClr val="0000FF"/>
                </a:solidFill>
              </a:rPr>
              <a:t>1</a:t>
            </a:r>
            <a:r>
              <a:rPr lang="en-US" dirty="0"/>
              <a:t>/</a:t>
            </a:r>
            <a:r>
              <a:rPr lang="en-US" dirty="0" err="1"/>
              <a:t>Math.</a:t>
            </a:r>
            <a:r>
              <a:rPr lang="en-US" i="1" dirty="0" err="1"/>
              <a:t>tan</a:t>
            </a:r>
            <a:r>
              <a:rPr lang="en-US" dirty="0"/>
              <a:t>(d)</a:t>
            </a:r>
            <a:br>
              <a:rPr lang="en-US" dirty="0"/>
            </a:br>
            <a:r>
              <a:rPr lang="en-US" dirty="0"/>
              <a:t>}</a:t>
            </a:r>
            <a:br>
              <a:rPr lang="en-US" dirty="0"/>
            </a:br>
            <a:r>
              <a:rPr lang="en-US" dirty="0"/>
              <a:t/>
            </a:r>
            <a:br>
              <a:rPr lang="en-US" dirty="0"/>
            </a:br>
            <a:r>
              <a:rPr lang="en-US" i="1" dirty="0" err="1"/>
              <a:t>println</a:t>
            </a:r>
            <a:r>
              <a:rPr lang="en-US" dirty="0"/>
              <a:t>(</a:t>
            </a:r>
            <a:r>
              <a:rPr lang="en-US" dirty="0" err="1"/>
              <a:t>Math.</a:t>
            </a:r>
            <a:r>
              <a:rPr lang="en-US" i="1" dirty="0" err="1">
                <a:solidFill>
                  <a:srgbClr val="660E7A"/>
                </a:solidFill>
              </a:rPr>
              <a:t>PI</a:t>
            </a:r>
            <a:r>
              <a:rPr lang="en-US" dirty="0" err="1"/>
              <a:t>.cos</a:t>
            </a:r>
            <a:r>
              <a:rPr lang="en-US" dirty="0"/>
              <a:t>)</a:t>
            </a:r>
            <a:br>
              <a:rPr lang="en-US" dirty="0"/>
            </a:br>
            <a:r>
              <a:rPr lang="en-US" i="1" dirty="0" err="1"/>
              <a:t>println</a:t>
            </a:r>
            <a:r>
              <a:rPr lang="en-US" dirty="0"/>
              <a:t>(</a:t>
            </a:r>
            <a:r>
              <a:rPr lang="en-US" dirty="0">
                <a:solidFill>
                  <a:srgbClr val="0000FF"/>
                </a:solidFill>
              </a:rPr>
              <a:t>2</a:t>
            </a:r>
            <a:r>
              <a:rPr lang="en-US" dirty="0"/>
              <a:t>.sin)</a:t>
            </a:r>
            <a:br>
              <a:rPr lang="en-US" dirty="0"/>
            </a:br>
            <a:r>
              <a:rPr lang="en-US" i="1" dirty="0" err="1"/>
              <a:t>println</a:t>
            </a:r>
            <a:r>
              <a:rPr lang="en-US" dirty="0"/>
              <a:t>(</a:t>
            </a:r>
            <a:r>
              <a:rPr lang="en-US" dirty="0">
                <a:solidFill>
                  <a:srgbClr val="0000FF"/>
                </a:solidFill>
              </a:rPr>
              <a:t>16.0</a:t>
            </a:r>
            <a:r>
              <a:rPr lang="en-US" dirty="0"/>
              <a:t>.tan)</a:t>
            </a:r>
            <a:endParaRPr lang="ru-RU" dirty="0" smtClean="0">
              <a:solidFill>
                <a:prstClr val="black"/>
              </a:solidFill>
            </a:endParaRPr>
          </a:p>
        </p:txBody>
      </p:sp>
    </p:spTree>
    <p:extLst>
      <p:ext uri="{BB962C8B-B14F-4D97-AF65-F5344CB8AC3E}">
        <p14:creationId xmlns:p14="http://schemas.microsoft.com/office/powerpoint/2010/main" val="6618290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7332</TotalTime>
  <Words>253</Words>
  <Application>Microsoft Office PowerPoint</Application>
  <PresentationFormat>On-screen Show (4:3)</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Equity</vt:lpstr>
      <vt:lpstr>Scala Implicits</vt:lpstr>
      <vt:lpstr>Каррирование функций</vt:lpstr>
      <vt:lpstr>Каррирование функций в Scala</vt:lpstr>
      <vt:lpstr>Частичное применение функций</vt:lpstr>
      <vt:lpstr>Неявные параметры</vt:lpstr>
      <vt:lpstr>Context type bounds</vt:lpstr>
      <vt:lpstr>Использование неявных параметров</vt:lpstr>
      <vt:lpstr>Неявные преобразования</vt:lpstr>
      <vt:lpstr>Неявные классы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Коллекции в Java</dc:title>
  <dc:creator>Eugene</dc:creator>
  <cp:lastModifiedBy>Vasily Perov</cp:lastModifiedBy>
  <cp:revision>185</cp:revision>
  <dcterms:created xsi:type="dcterms:W3CDTF">2010-10-21T18:17:39Z</dcterms:created>
  <dcterms:modified xsi:type="dcterms:W3CDTF">2018-11-26T08:17:39Z</dcterms:modified>
</cp:coreProperties>
</file>