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6" r:id="rId3"/>
    <p:sldId id="310" r:id="rId4"/>
    <p:sldId id="309" r:id="rId5"/>
    <p:sldId id="313" r:id="rId6"/>
    <p:sldId id="311" r:id="rId7"/>
    <p:sldId id="317" r:id="rId8"/>
    <p:sldId id="315" r:id="rId9"/>
    <p:sldId id="318" r:id="rId10"/>
    <p:sldId id="319" r:id="rId11"/>
    <p:sldId id="321" r:id="rId12"/>
    <p:sldId id="314" r:id="rId13"/>
    <p:sldId id="320" r:id="rId14"/>
    <p:sldId id="32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09" autoAdjust="0"/>
  </p:normalViewPr>
  <p:slideViewPr>
    <p:cSldViewPr>
      <p:cViewPr varScale="1">
        <p:scale>
          <a:sx n="65" d="100"/>
          <a:sy n="65" d="100"/>
        </p:scale>
        <p:origin x="1320" y="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78DE-EE47-45C3-B6F2-CC3F96F1DB89}" type="datetimeFigureOut">
              <a:rPr lang="ru-RU" smtClean="0"/>
              <a:t>01.03.2021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1498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78DE-EE47-45C3-B6F2-CC3F96F1DB89}" type="datetimeFigureOut">
              <a:rPr lang="ru-RU" smtClean="0"/>
              <a:t>01.03.2021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38700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78DE-EE47-45C3-B6F2-CC3F96F1DB89}" type="datetimeFigureOut">
              <a:rPr lang="ru-RU" smtClean="0"/>
              <a:t>01.03.2021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3293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78DE-EE47-45C3-B6F2-CC3F96F1DB89}" type="datetimeFigureOut">
              <a:rPr lang="ru-RU" smtClean="0"/>
              <a:t>01.03.2021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0724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78DE-EE47-45C3-B6F2-CC3F96F1DB89}" type="datetimeFigureOut">
              <a:rPr lang="ru-RU" smtClean="0"/>
              <a:t>01.03.2021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4246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78DE-EE47-45C3-B6F2-CC3F96F1DB89}" type="datetimeFigureOut">
              <a:rPr lang="ru-RU" smtClean="0"/>
              <a:t>01.03.2021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71400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78DE-EE47-45C3-B6F2-CC3F96F1DB89}" type="datetimeFigureOut">
              <a:rPr lang="ru-RU" smtClean="0"/>
              <a:t>01.03.2021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8097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78DE-EE47-45C3-B6F2-CC3F96F1DB89}" type="datetimeFigureOut">
              <a:rPr lang="ru-RU" smtClean="0"/>
              <a:t>01.03.2021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7194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78DE-EE47-45C3-B6F2-CC3F96F1DB89}" type="datetimeFigureOut">
              <a:rPr lang="ru-RU" smtClean="0"/>
              <a:t>01.03.2021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32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78DE-EE47-45C3-B6F2-CC3F96F1DB89}" type="datetimeFigureOut">
              <a:rPr lang="ru-RU" smtClean="0"/>
              <a:t>01.03.2021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8569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778DE-EE47-45C3-B6F2-CC3F96F1DB89}" type="datetimeFigureOut">
              <a:rPr lang="ru-RU" smtClean="0"/>
              <a:t>01.03.2021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2812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0778DE-EE47-45C3-B6F2-CC3F96F1DB89}" type="datetimeFigureOut">
              <a:rPr lang="ru-RU" smtClean="0"/>
              <a:t>01.03.2021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797589-C39D-442C-8424-B2BDDA6D12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7845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neo4j-contrib/neo4j-apoc-procedures/releases/tag/4.2.0.1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neo4j.com/download-center/#algorithms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ru.wikipedia.org/wiki/%D0%90%D0%BB%D0%B3%D0%BE%D1%80%D0%B8%D1%82%D0%BC_Raft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neo4j.com/docs/operations-manual/current/installation/windows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neo4j.com/docs/cypher-manual/current/clauses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656784" cy="1752600"/>
          </a:xfrm>
        </p:spPr>
        <p:txBody>
          <a:bodyPr/>
          <a:lstStyle/>
          <a:p>
            <a:r>
              <a:rPr lang="en-US" dirty="0"/>
              <a:t>Neo4j</a:t>
            </a:r>
            <a:endParaRPr lang="ru-RU" dirty="0"/>
          </a:p>
        </p:txBody>
      </p:sp>
      <p:sp>
        <p:nvSpPr>
          <p:cNvPr id="4" name="AutoShape 2" descr="Картинки по запросу apache spar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1A014C8-0F25-4373-9301-EA26FBA8DC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5756" y="1723970"/>
            <a:ext cx="4248472" cy="2213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07839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Cypher – LOAD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FE9908A-3BCD-494E-AEB9-8D0EF2DA43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17" y="1052736"/>
            <a:ext cx="8229600" cy="52565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WITH "file:///" AS base</a:t>
            </a:r>
          </a:p>
          <a:p>
            <a:pPr marL="0" indent="0">
              <a:buNone/>
            </a:pPr>
            <a:r>
              <a:rPr lang="en-US" sz="2000" dirty="0"/>
              <a:t>WITH base + "transport-nodes.csv" AS </a:t>
            </a:r>
            <a:r>
              <a:rPr lang="en-US" sz="2000" dirty="0" err="1"/>
              <a:t>uri</a:t>
            </a:r>
            <a:endParaRPr lang="en-US" sz="2000" dirty="0"/>
          </a:p>
          <a:p>
            <a:pPr marL="0" indent="0">
              <a:buNone/>
            </a:pPr>
            <a:r>
              <a:rPr lang="en-US" sz="2000" dirty="0"/>
              <a:t>LOAD CSV WITH HEADERS FROM </a:t>
            </a:r>
            <a:r>
              <a:rPr lang="en-US" sz="2000" dirty="0" err="1"/>
              <a:t>uri</a:t>
            </a:r>
            <a:r>
              <a:rPr lang="en-US" sz="2000" dirty="0"/>
              <a:t> AS row</a:t>
            </a:r>
          </a:p>
          <a:p>
            <a:pPr marL="0" indent="0">
              <a:buNone/>
            </a:pPr>
            <a:r>
              <a:rPr lang="en-US" sz="2000" dirty="0"/>
              <a:t>MERGE (</a:t>
            </a:r>
            <a:r>
              <a:rPr lang="en-US" sz="2000" dirty="0" err="1"/>
              <a:t>place:Place</a:t>
            </a:r>
            <a:r>
              <a:rPr lang="en-US" sz="2000" dirty="0"/>
              <a:t> {</a:t>
            </a:r>
            <a:r>
              <a:rPr lang="en-US" sz="2000" dirty="0" err="1"/>
              <a:t>id:row.id</a:t>
            </a:r>
            <a:r>
              <a:rPr lang="en-US" sz="2000" dirty="0"/>
              <a:t>})</a:t>
            </a:r>
          </a:p>
          <a:p>
            <a:pPr marL="0" indent="0">
              <a:buNone/>
            </a:pPr>
            <a:r>
              <a:rPr lang="en-US" sz="2000" dirty="0"/>
              <a:t>SET </a:t>
            </a:r>
            <a:r>
              <a:rPr lang="en-US" sz="2000" dirty="0" err="1"/>
              <a:t>place.latitude</a:t>
            </a:r>
            <a:r>
              <a:rPr lang="en-US" sz="2000" dirty="0"/>
              <a:t> = </a:t>
            </a:r>
            <a:r>
              <a:rPr lang="en-US" sz="2000" dirty="0" err="1"/>
              <a:t>toFloat</a:t>
            </a:r>
            <a:r>
              <a:rPr lang="en-US" sz="2000" dirty="0"/>
              <a:t>(</a:t>
            </a:r>
            <a:r>
              <a:rPr lang="en-US" sz="2000" dirty="0" err="1"/>
              <a:t>row.latitude</a:t>
            </a:r>
            <a:r>
              <a:rPr lang="en-US" sz="2000" dirty="0"/>
              <a:t>),</a:t>
            </a:r>
          </a:p>
          <a:p>
            <a:pPr marL="0" indent="0">
              <a:buNone/>
            </a:pPr>
            <a:r>
              <a:rPr lang="en-US" sz="2000" dirty="0" err="1"/>
              <a:t>place.longitude</a:t>
            </a:r>
            <a:r>
              <a:rPr lang="en-US" sz="2000" dirty="0"/>
              <a:t> = </a:t>
            </a:r>
            <a:r>
              <a:rPr lang="en-US" sz="2000" dirty="0" err="1"/>
              <a:t>toFloat</a:t>
            </a:r>
            <a:r>
              <a:rPr lang="en-US" sz="2000" dirty="0"/>
              <a:t>(</a:t>
            </a:r>
            <a:r>
              <a:rPr lang="en-US" sz="2000" dirty="0" err="1"/>
              <a:t>row.latitude</a:t>
            </a:r>
            <a:r>
              <a:rPr lang="en-US" sz="2000" dirty="0"/>
              <a:t>),</a:t>
            </a:r>
          </a:p>
          <a:p>
            <a:pPr marL="0" indent="0">
              <a:buNone/>
            </a:pPr>
            <a:r>
              <a:rPr lang="en-US" sz="2000" dirty="0" err="1"/>
              <a:t>place.population</a:t>
            </a:r>
            <a:r>
              <a:rPr lang="en-US" sz="2000" dirty="0"/>
              <a:t> = </a:t>
            </a:r>
            <a:r>
              <a:rPr lang="en-US" sz="2000" dirty="0" err="1"/>
              <a:t>toInteger</a:t>
            </a:r>
            <a:r>
              <a:rPr lang="en-US" sz="2000" dirty="0"/>
              <a:t>(</a:t>
            </a:r>
            <a:r>
              <a:rPr lang="en-US" sz="2000" dirty="0" err="1"/>
              <a:t>row.population</a:t>
            </a:r>
            <a:r>
              <a:rPr lang="en-US" sz="2000" dirty="0"/>
              <a:t>);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WITH "file:///" AS base</a:t>
            </a:r>
          </a:p>
          <a:p>
            <a:pPr marL="0" indent="0">
              <a:buNone/>
            </a:pPr>
            <a:r>
              <a:rPr lang="en-US" sz="2000" dirty="0"/>
              <a:t>WITH base + "transport-relationships.csv" AS </a:t>
            </a:r>
            <a:r>
              <a:rPr lang="en-US" sz="2000" dirty="0" err="1"/>
              <a:t>uri</a:t>
            </a:r>
            <a:endParaRPr lang="en-US" sz="2000" dirty="0"/>
          </a:p>
          <a:p>
            <a:pPr marL="0" indent="0">
              <a:buNone/>
            </a:pPr>
            <a:r>
              <a:rPr lang="en-US" sz="2000" dirty="0"/>
              <a:t>LOAD CSV WITH HEADERS FROM </a:t>
            </a:r>
            <a:r>
              <a:rPr lang="en-US" sz="2000" dirty="0" err="1"/>
              <a:t>uri</a:t>
            </a:r>
            <a:r>
              <a:rPr lang="en-US" sz="2000" dirty="0"/>
              <a:t> AS row</a:t>
            </a:r>
          </a:p>
          <a:p>
            <a:pPr marL="0" indent="0">
              <a:buNone/>
            </a:pPr>
            <a:r>
              <a:rPr lang="en-US" sz="2000" dirty="0"/>
              <a:t>MATCH (</a:t>
            </a:r>
            <a:r>
              <a:rPr lang="en-US" sz="2000" dirty="0" err="1"/>
              <a:t>origin:Place</a:t>
            </a:r>
            <a:r>
              <a:rPr lang="en-US" sz="2000" dirty="0"/>
              <a:t> {id: </a:t>
            </a:r>
            <a:r>
              <a:rPr lang="en-US" sz="2000" dirty="0" err="1"/>
              <a:t>row.src</a:t>
            </a:r>
            <a:r>
              <a:rPr lang="en-US" sz="2000" dirty="0"/>
              <a:t>})</a:t>
            </a:r>
          </a:p>
          <a:p>
            <a:pPr marL="0" indent="0">
              <a:buNone/>
            </a:pPr>
            <a:r>
              <a:rPr lang="en-US" sz="2000" dirty="0"/>
              <a:t>MATCH (</a:t>
            </a:r>
            <a:r>
              <a:rPr lang="en-US" sz="2000" dirty="0" err="1"/>
              <a:t>destination:Place</a:t>
            </a:r>
            <a:r>
              <a:rPr lang="en-US" sz="2000" dirty="0"/>
              <a:t> {id: </a:t>
            </a:r>
            <a:r>
              <a:rPr lang="en-US" sz="2000" dirty="0" err="1"/>
              <a:t>row.dst</a:t>
            </a:r>
            <a:r>
              <a:rPr lang="en-US" sz="2000" dirty="0"/>
              <a:t>})</a:t>
            </a:r>
          </a:p>
          <a:p>
            <a:pPr marL="0" indent="0">
              <a:buNone/>
            </a:pPr>
            <a:r>
              <a:rPr lang="en-US" sz="2000" dirty="0"/>
              <a:t>MERGE (origin)-[:EROAD {distance: </a:t>
            </a:r>
            <a:r>
              <a:rPr lang="en-US" sz="2000" dirty="0" err="1"/>
              <a:t>toInteger</a:t>
            </a:r>
            <a:r>
              <a:rPr lang="en-US" sz="2000" dirty="0"/>
              <a:t>(</a:t>
            </a:r>
            <a:r>
              <a:rPr lang="en-US" sz="2000" dirty="0" err="1"/>
              <a:t>row.cost</a:t>
            </a:r>
            <a:r>
              <a:rPr lang="en-US" sz="2000" dirty="0"/>
              <a:t>)}]-&gt;(destination);</a:t>
            </a: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552772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Cypher – </a:t>
            </a:r>
            <a:r>
              <a:rPr lang="ru-RU" dirty="0" smtClean="0"/>
              <a:t>встроенные функции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FE9908A-3BCD-494E-AEB9-8D0EF2DA43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17" y="1052736"/>
            <a:ext cx="8229600" cy="525658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000" dirty="0" smtClean="0"/>
              <a:t>//</a:t>
            </a:r>
            <a:r>
              <a:rPr lang="en-US" sz="2000" dirty="0" err="1" smtClean="0"/>
              <a:t>bfs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MATCH </a:t>
            </a:r>
            <a:r>
              <a:rPr lang="en-US" sz="2000" dirty="0"/>
              <a:t>p=</a:t>
            </a:r>
            <a:r>
              <a:rPr lang="en-US" sz="2000" dirty="0" err="1"/>
              <a:t>shortestPath</a:t>
            </a:r>
            <a:r>
              <a:rPr lang="en-US" sz="2000" dirty="0"/>
              <a:t>((:Place {</a:t>
            </a:r>
            <a:r>
              <a:rPr lang="en-US" sz="2000" dirty="0" err="1"/>
              <a:t>id:"Amsterdam</a:t>
            </a:r>
            <a:r>
              <a:rPr lang="en-US" sz="2000" dirty="0"/>
              <a:t>"})-[:EROAD*]-(:Place {id: "London</a:t>
            </a:r>
            <a:r>
              <a:rPr lang="en-US" sz="2000" dirty="0" smtClean="0"/>
              <a:t>"}))</a:t>
            </a: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RETURN </a:t>
            </a:r>
            <a:r>
              <a:rPr lang="en-US" sz="2000" dirty="0"/>
              <a:t>p;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//all paths</a:t>
            </a:r>
          </a:p>
          <a:p>
            <a:pPr marL="0" indent="0">
              <a:buNone/>
            </a:pPr>
            <a:r>
              <a:rPr lang="en-US" sz="2000" dirty="0"/>
              <a:t>MATCH </a:t>
            </a:r>
          </a:p>
          <a:p>
            <a:pPr marL="0" indent="0">
              <a:buNone/>
            </a:pPr>
            <a:r>
              <a:rPr lang="en-US" sz="2000" dirty="0"/>
              <a:t>		(</a:t>
            </a:r>
            <a:r>
              <a:rPr lang="en-US" sz="2000" dirty="0" err="1"/>
              <a:t>source:Place</a:t>
            </a:r>
            <a:r>
              <a:rPr lang="en-US" sz="2000" dirty="0"/>
              <a:t> {name: 'Amsterdam'}), </a:t>
            </a:r>
          </a:p>
          <a:p>
            <a:pPr marL="0" indent="0">
              <a:buNone/>
            </a:pPr>
            <a:r>
              <a:rPr lang="en-US" sz="2000" dirty="0"/>
              <a:t>        </a:t>
            </a:r>
            <a:r>
              <a:rPr lang="en-US" sz="2000" dirty="0" smtClean="0"/>
              <a:t>		(</a:t>
            </a:r>
            <a:r>
              <a:rPr lang="en-US" sz="2000" dirty="0" err="1"/>
              <a:t>target:Place</a:t>
            </a:r>
            <a:r>
              <a:rPr lang="en-US" sz="2000" dirty="0"/>
              <a:t> {name: 'London'}), </a:t>
            </a:r>
          </a:p>
          <a:p>
            <a:pPr marL="0" indent="0">
              <a:buNone/>
            </a:pPr>
            <a:r>
              <a:rPr lang="en-US" sz="2000" dirty="0"/>
              <a:t>		path=(source)-[:EROAD*1..6]-&gt;(target)</a:t>
            </a:r>
          </a:p>
          <a:p>
            <a:pPr marL="0" indent="0">
              <a:buNone/>
            </a:pPr>
            <a:r>
              <a:rPr lang="en-US" sz="2000" dirty="0"/>
              <a:t>RETURN</a:t>
            </a:r>
          </a:p>
          <a:p>
            <a:pPr marL="0" indent="0">
              <a:buNone/>
            </a:pPr>
            <a:r>
              <a:rPr lang="en-US" sz="2000" dirty="0"/>
              <a:t>	path</a:t>
            </a:r>
            <a:r>
              <a:rPr lang="en-US" sz="2000" dirty="0" smtClean="0"/>
              <a:t>,</a:t>
            </a:r>
          </a:p>
          <a:p>
            <a:pPr marL="0" indent="0">
              <a:buNone/>
            </a:pPr>
            <a:r>
              <a:rPr lang="en-US" sz="2000" dirty="0"/>
              <a:t>	[n in nodes(path) | n.id] as </a:t>
            </a:r>
            <a:r>
              <a:rPr lang="en-US" sz="2000" dirty="0" smtClean="0"/>
              <a:t>cities,</a:t>
            </a:r>
            <a:endParaRPr lang="en-US" sz="2000" dirty="0"/>
          </a:p>
          <a:p>
            <a:pPr marL="0" indent="0">
              <a:buNone/>
            </a:pPr>
            <a:r>
              <a:rPr lang="en-US" sz="2000" dirty="0"/>
              <a:t>	reduce(s = 0, r IN relationships(path) | s + </a:t>
            </a:r>
            <a:r>
              <a:rPr lang="en-US" sz="2000" dirty="0" err="1"/>
              <a:t>r.distance</a:t>
            </a:r>
            <a:r>
              <a:rPr lang="en-US" sz="2000" dirty="0"/>
              <a:t>) AS </a:t>
            </a:r>
            <a:r>
              <a:rPr lang="en-US" sz="2000" dirty="0" err="1" smtClean="0"/>
              <a:t>dist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ORDER BY </a:t>
            </a:r>
            <a:r>
              <a:rPr lang="en-US" sz="2000" dirty="0" err="1" smtClean="0"/>
              <a:t>dist</a:t>
            </a:r>
            <a:r>
              <a:rPr lang="en-US" sz="2000" smtClean="0"/>
              <a:t> LIMIT 5</a:t>
            </a:r>
            <a:r>
              <a:rPr lang="en-US" sz="2000" smtClean="0"/>
              <a:t>;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445627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en-US" dirty="0"/>
              <a:t>APOC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FE9908A-3BCD-494E-AEB9-8D0EF2DA43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17" y="1052736"/>
            <a:ext cx="8229600" cy="5256584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APOC 4.2.0.1</a:t>
            </a:r>
            <a:endParaRPr lang="en-US" dirty="0" smtClean="0"/>
          </a:p>
          <a:p>
            <a:r>
              <a:rPr lang="ru-RU" dirty="0" smtClean="0"/>
              <a:t>Нужно загрузить </a:t>
            </a:r>
            <a:r>
              <a:rPr lang="en-US" dirty="0" smtClean="0"/>
              <a:t>apoc-4.2.0.1-all.jar</a:t>
            </a:r>
            <a:r>
              <a:rPr lang="ru-RU" dirty="0" smtClean="0"/>
              <a:t> и положить его в </a:t>
            </a:r>
            <a:r>
              <a:rPr lang="en-US" dirty="0" smtClean="0"/>
              <a:t>&lt;plugins-</a:t>
            </a:r>
            <a:r>
              <a:rPr lang="en-US" dirty="0" err="1" smtClean="0"/>
              <a:t>dir</a:t>
            </a:r>
            <a:r>
              <a:rPr lang="en-US" dirty="0" smtClean="0"/>
              <a:t>&gt;</a:t>
            </a:r>
          </a:p>
          <a:p>
            <a:r>
              <a:rPr lang="ru-RU" dirty="0" smtClean="0"/>
              <a:t>Расширения будут доступны после перезагрузки </a:t>
            </a:r>
            <a:r>
              <a:rPr lang="en-US" dirty="0" smtClean="0"/>
              <a:t>neo4j </a:t>
            </a:r>
            <a:r>
              <a:rPr lang="ru-RU" dirty="0" smtClean="0"/>
              <a:t>сервера</a:t>
            </a:r>
            <a:endParaRPr lang="en-US" dirty="0" smtClean="0"/>
          </a:p>
          <a:p>
            <a:r>
              <a:rPr lang="ru-RU" dirty="0" smtClean="0"/>
              <a:t>Проверить инсталляцию можно с помощью запроса:</a:t>
            </a:r>
            <a:endParaRPr lang="en-US" dirty="0" smtClean="0"/>
          </a:p>
          <a:p>
            <a:pPr marL="457200" lvl="1" indent="0">
              <a:buNone/>
            </a:pPr>
            <a:r>
              <a:rPr lang="en-US" dirty="0"/>
              <a:t>CALL </a:t>
            </a:r>
            <a:r>
              <a:rPr lang="en-US" dirty="0" err="1"/>
              <a:t>apoc.help</a:t>
            </a:r>
            <a:r>
              <a:rPr lang="en-US" dirty="0"/>
              <a:t>('text')</a:t>
            </a:r>
            <a:endParaRPr lang="ru-RU" dirty="0" smtClean="0"/>
          </a:p>
          <a:p>
            <a:pPr marL="457200" lvl="1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52554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Graph Data Science Library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FE9908A-3BCD-494E-AEB9-8D0EF2DA43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17" y="1052736"/>
            <a:ext cx="8229600" cy="5256584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Загрузка на </a:t>
            </a:r>
            <a:r>
              <a:rPr lang="ru-RU" dirty="0" smtClean="0">
                <a:hlinkClick r:id="rId2"/>
              </a:rPr>
              <a:t>странице</a:t>
            </a:r>
            <a:endParaRPr lang="en-US" dirty="0" smtClean="0"/>
          </a:p>
          <a:p>
            <a:r>
              <a:rPr lang="ru-RU" dirty="0" smtClean="0"/>
              <a:t>Нужно загрузить </a:t>
            </a:r>
            <a:r>
              <a:rPr lang="en-US" b="1" dirty="0"/>
              <a:t>Neo4j Graph Data Science Library </a:t>
            </a:r>
            <a:r>
              <a:rPr lang="en-US" b="1" dirty="0" smtClean="0"/>
              <a:t>1.5.0</a:t>
            </a:r>
            <a:r>
              <a:rPr lang="ru-RU" dirty="0" smtClean="0"/>
              <a:t>, распаковать и положить в </a:t>
            </a:r>
            <a:r>
              <a:rPr lang="en-US" dirty="0" smtClean="0"/>
              <a:t>&lt;plugins-</a:t>
            </a:r>
            <a:r>
              <a:rPr lang="en-US" dirty="0" err="1" smtClean="0"/>
              <a:t>dir</a:t>
            </a:r>
            <a:r>
              <a:rPr lang="en-US" dirty="0" smtClean="0"/>
              <a:t>&gt;</a:t>
            </a:r>
          </a:p>
          <a:p>
            <a:r>
              <a:rPr lang="ru-RU" dirty="0" smtClean="0"/>
              <a:t>В директории </a:t>
            </a:r>
            <a:r>
              <a:rPr lang="en-US" dirty="0" smtClean="0"/>
              <a:t>&lt;</a:t>
            </a:r>
            <a:r>
              <a:rPr lang="en-US" dirty="0" err="1" smtClean="0"/>
              <a:t>conf-dir</a:t>
            </a:r>
            <a:r>
              <a:rPr lang="en-US" dirty="0" smtClean="0"/>
              <a:t>&gt; </a:t>
            </a:r>
            <a:r>
              <a:rPr lang="ru-RU" dirty="0" smtClean="0"/>
              <a:t>нужно добавить файл </a:t>
            </a:r>
            <a:r>
              <a:rPr lang="en-US" dirty="0" smtClean="0"/>
              <a:t>neo4j.conf </a:t>
            </a:r>
            <a:r>
              <a:rPr lang="ru-RU" dirty="0" smtClean="0"/>
              <a:t>и добавить в него:</a:t>
            </a:r>
          </a:p>
          <a:p>
            <a:pPr marL="457200" lvl="1" indent="0">
              <a:buNone/>
            </a:pPr>
            <a:r>
              <a:rPr lang="ru-RU" dirty="0" smtClean="0"/>
              <a:t>      </a:t>
            </a:r>
            <a:r>
              <a:rPr lang="en-US" dirty="0" smtClean="0"/>
              <a:t>dbms.security.procedures.unrestricted=gds</a:t>
            </a:r>
            <a:r>
              <a:rPr lang="en-US" dirty="0"/>
              <a:t>.*</a:t>
            </a:r>
            <a:endParaRPr lang="en-US" dirty="0" smtClean="0"/>
          </a:p>
          <a:p>
            <a:r>
              <a:rPr lang="ru-RU" dirty="0" smtClean="0"/>
              <a:t>Расширения будут доступны после перезагрузки </a:t>
            </a:r>
            <a:r>
              <a:rPr lang="en-US" dirty="0" smtClean="0"/>
              <a:t>neo4j </a:t>
            </a:r>
            <a:r>
              <a:rPr lang="ru-RU" dirty="0" smtClean="0"/>
              <a:t>сервера</a:t>
            </a:r>
            <a:endParaRPr lang="en-US" dirty="0" smtClean="0"/>
          </a:p>
          <a:p>
            <a:r>
              <a:rPr lang="ru-RU" dirty="0" smtClean="0"/>
              <a:t>Проверить инсталляцию можно с помощью запроса:</a:t>
            </a:r>
            <a:endParaRPr lang="en-US" dirty="0" smtClean="0"/>
          </a:p>
          <a:p>
            <a:pPr marL="457200" lvl="1" indent="0">
              <a:buNone/>
            </a:pPr>
            <a:r>
              <a:rPr lang="en-US" dirty="0"/>
              <a:t>CALL </a:t>
            </a:r>
            <a:r>
              <a:rPr lang="en-US" dirty="0" err="1"/>
              <a:t>gds.list</a:t>
            </a:r>
            <a:r>
              <a:rPr lang="en-US" dirty="0"/>
              <a:t>()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721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Пример использования </a:t>
            </a:r>
            <a:r>
              <a:rPr lang="en-US" dirty="0" err="1" smtClean="0"/>
              <a:t>gds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FE9908A-3BCD-494E-AEB9-8D0EF2DA43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17" y="764704"/>
            <a:ext cx="8229600" cy="583264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000" dirty="0"/>
              <a:t>CALL </a:t>
            </a:r>
            <a:r>
              <a:rPr lang="en-US" sz="2000" dirty="0" err="1"/>
              <a:t>gds.graph.create</a:t>
            </a:r>
            <a:r>
              <a:rPr lang="en-US" sz="2000" dirty="0"/>
              <a:t>(</a:t>
            </a:r>
          </a:p>
          <a:p>
            <a:pPr marL="0" indent="0">
              <a:buNone/>
            </a:pPr>
            <a:r>
              <a:rPr lang="en-US" sz="2000" dirty="0"/>
              <a:t>    'graph_1</a:t>
            </a:r>
            <a:r>
              <a:rPr lang="en-US" sz="2000" dirty="0" smtClean="0"/>
              <a:t>', </a:t>
            </a:r>
            <a:r>
              <a:rPr lang="en-US" sz="2000" dirty="0"/>
              <a:t>'Place</a:t>
            </a:r>
            <a:r>
              <a:rPr lang="en-US" sz="2000" dirty="0" smtClean="0"/>
              <a:t>',</a:t>
            </a:r>
            <a:r>
              <a:rPr lang="ru-RU" sz="2000" dirty="0" smtClean="0"/>
              <a:t> </a:t>
            </a:r>
            <a:r>
              <a:rPr lang="en-US" sz="2000" dirty="0" smtClean="0"/>
              <a:t>'EROAD</a:t>
            </a:r>
            <a:r>
              <a:rPr lang="en-US" sz="2000" dirty="0"/>
              <a:t>',</a:t>
            </a:r>
          </a:p>
          <a:p>
            <a:pPr marL="0" indent="0">
              <a:buNone/>
            </a:pPr>
            <a:r>
              <a:rPr lang="en-US" sz="2000" dirty="0"/>
              <a:t>    {</a:t>
            </a:r>
          </a:p>
          <a:p>
            <a:pPr marL="0" indent="0">
              <a:buNone/>
            </a:pPr>
            <a:r>
              <a:rPr lang="en-US" sz="2000" dirty="0"/>
              <a:t>        </a:t>
            </a:r>
            <a:r>
              <a:rPr lang="en-US" sz="2000" dirty="0" err="1"/>
              <a:t>relationshipProperties</a:t>
            </a:r>
            <a:r>
              <a:rPr lang="en-US" sz="2000" dirty="0"/>
              <a:t>: 'distance'</a:t>
            </a:r>
          </a:p>
          <a:p>
            <a:pPr marL="0" indent="0">
              <a:buNone/>
            </a:pPr>
            <a:r>
              <a:rPr lang="en-US" sz="2000" dirty="0"/>
              <a:t>    }</a:t>
            </a:r>
          </a:p>
          <a:p>
            <a:pPr marL="0" indent="0">
              <a:buNone/>
            </a:pPr>
            <a:r>
              <a:rPr lang="en-US" sz="2000" dirty="0" smtClean="0"/>
              <a:t>);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MATCH (</a:t>
            </a:r>
            <a:r>
              <a:rPr lang="en-US" sz="2000" dirty="0" err="1"/>
              <a:t>source:Place</a:t>
            </a:r>
            <a:r>
              <a:rPr lang="en-US" sz="2000" dirty="0"/>
              <a:t> {name: 'Amsterdam'}), (</a:t>
            </a:r>
            <a:r>
              <a:rPr lang="en-US" sz="2000" dirty="0" err="1"/>
              <a:t>target:Place</a:t>
            </a:r>
            <a:r>
              <a:rPr lang="en-US" sz="2000" dirty="0"/>
              <a:t> {name: 'London'})</a:t>
            </a:r>
          </a:p>
          <a:p>
            <a:pPr marL="0" indent="0">
              <a:buNone/>
            </a:pPr>
            <a:r>
              <a:rPr lang="en-US" sz="2000" dirty="0"/>
              <a:t>CALL </a:t>
            </a:r>
            <a:r>
              <a:rPr lang="en-US" sz="2000" dirty="0" err="1"/>
              <a:t>gds.beta.shortestPath.dijkstra.stream</a:t>
            </a:r>
            <a:r>
              <a:rPr lang="en-US" sz="2000" dirty="0"/>
              <a:t>('graph_1', {</a:t>
            </a:r>
          </a:p>
          <a:p>
            <a:pPr marL="0" indent="0">
              <a:buNone/>
            </a:pPr>
            <a:r>
              <a:rPr lang="en-US" sz="2000" dirty="0"/>
              <a:t>    </a:t>
            </a:r>
            <a:r>
              <a:rPr lang="en-US" sz="2000" dirty="0" err="1"/>
              <a:t>sourceNode</a:t>
            </a:r>
            <a:r>
              <a:rPr lang="en-US" sz="2000" dirty="0"/>
              <a:t>: id(source),</a:t>
            </a:r>
          </a:p>
          <a:p>
            <a:pPr marL="0" indent="0">
              <a:buNone/>
            </a:pPr>
            <a:r>
              <a:rPr lang="en-US" sz="2000" dirty="0"/>
              <a:t>    </a:t>
            </a:r>
            <a:r>
              <a:rPr lang="en-US" sz="2000" dirty="0" err="1"/>
              <a:t>targetNode</a:t>
            </a:r>
            <a:r>
              <a:rPr lang="en-US" sz="2000" dirty="0"/>
              <a:t>: id(target),</a:t>
            </a:r>
          </a:p>
          <a:p>
            <a:pPr marL="0" indent="0">
              <a:buNone/>
            </a:pPr>
            <a:r>
              <a:rPr lang="en-US" sz="2000" dirty="0"/>
              <a:t>    </a:t>
            </a:r>
            <a:r>
              <a:rPr lang="en-US" sz="2000" dirty="0" err="1"/>
              <a:t>relationshipWeightProperty</a:t>
            </a:r>
            <a:r>
              <a:rPr lang="en-US" sz="2000" dirty="0"/>
              <a:t>: 'distance'</a:t>
            </a:r>
          </a:p>
          <a:p>
            <a:pPr marL="0" indent="0">
              <a:buNone/>
            </a:pPr>
            <a:r>
              <a:rPr lang="en-US" sz="2000" dirty="0"/>
              <a:t>})</a:t>
            </a:r>
          </a:p>
          <a:p>
            <a:pPr marL="0" indent="0">
              <a:buNone/>
            </a:pPr>
            <a:r>
              <a:rPr lang="en-US" sz="2000" dirty="0"/>
              <a:t>YIELD index, </a:t>
            </a:r>
            <a:r>
              <a:rPr lang="en-US" sz="2000" dirty="0" err="1"/>
              <a:t>totalCost</a:t>
            </a:r>
            <a:r>
              <a:rPr lang="en-US" sz="2000" dirty="0"/>
              <a:t>, </a:t>
            </a:r>
            <a:r>
              <a:rPr lang="en-US" sz="2000" dirty="0" err="1"/>
              <a:t>nodeIds</a:t>
            </a:r>
            <a:r>
              <a:rPr lang="en-US" sz="2000" dirty="0"/>
              <a:t>, costs</a:t>
            </a:r>
          </a:p>
          <a:p>
            <a:pPr marL="0" indent="0">
              <a:buNone/>
            </a:pPr>
            <a:r>
              <a:rPr lang="en-US" sz="2000" dirty="0"/>
              <a:t>RETURN</a:t>
            </a:r>
          </a:p>
          <a:p>
            <a:pPr marL="0" indent="0">
              <a:buNone/>
            </a:pPr>
            <a:r>
              <a:rPr lang="en-US" sz="2000" dirty="0"/>
              <a:t>    </a:t>
            </a:r>
            <a:r>
              <a:rPr lang="en-US" sz="2000" dirty="0" err="1"/>
              <a:t>totalCost</a:t>
            </a:r>
            <a:r>
              <a:rPr lang="en-US" sz="2000" dirty="0"/>
              <a:t>,</a:t>
            </a:r>
          </a:p>
          <a:p>
            <a:pPr marL="0" indent="0">
              <a:buNone/>
            </a:pPr>
            <a:r>
              <a:rPr lang="en-US" sz="2000" dirty="0"/>
              <a:t>    </a:t>
            </a:r>
            <a:r>
              <a:rPr lang="en-US" sz="2000" dirty="0" err="1"/>
              <a:t>nodeIds</a:t>
            </a:r>
            <a:r>
              <a:rPr lang="en-US" sz="2000" dirty="0"/>
              <a:t>,</a:t>
            </a:r>
          </a:p>
          <a:p>
            <a:pPr marL="0" indent="0">
              <a:buNone/>
            </a:pPr>
            <a:r>
              <a:rPr lang="en-US" sz="2000" dirty="0"/>
              <a:t>    [</a:t>
            </a:r>
            <a:r>
              <a:rPr lang="en-US" sz="2000" dirty="0" err="1"/>
              <a:t>nodeId</a:t>
            </a:r>
            <a:r>
              <a:rPr lang="en-US" sz="2000" dirty="0"/>
              <a:t> IN </a:t>
            </a:r>
            <a:r>
              <a:rPr lang="en-US" sz="2000" dirty="0" err="1"/>
              <a:t>nodeIds</a:t>
            </a:r>
            <a:r>
              <a:rPr lang="en-US" sz="2000" dirty="0"/>
              <a:t> | </a:t>
            </a:r>
            <a:r>
              <a:rPr lang="en-US" sz="2000" dirty="0" err="1"/>
              <a:t>gds.util.asNode</a:t>
            </a:r>
            <a:r>
              <a:rPr lang="en-US" sz="2000" dirty="0"/>
              <a:t>(</a:t>
            </a:r>
            <a:r>
              <a:rPr lang="en-US" sz="2000" dirty="0" err="1"/>
              <a:t>nodeId</a:t>
            </a:r>
            <a:r>
              <a:rPr lang="en-US" sz="2000" dirty="0"/>
              <a:t>).id] AS </a:t>
            </a:r>
            <a:r>
              <a:rPr lang="en-US" sz="2000" dirty="0" err="1"/>
              <a:t>nodeNames</a:t>
            </a:r>
            <a:r>
              <a:rPr lang="en-US" sz="2000" dirty="0"/>
              <a:t>,</a:t>
            </a:r>
          </a:p>
          <a:p>
            <a:pPr marL="0" indent="0">
              <a:buNone/>
            </a:pPr>
            <a:r>
              <a:rPr lang="en-US" sz="2000" dirty="0"/>
              <a:t>    costs</a:t>
            </a:r>
          </a:p>
          <a:p>
            <a:pPr marL="0" indent="0">
              <a:buNone/>
            </a:pPr>
            <a:r>
              <a:rPr lang="en-US" sz="2000" dirty="0"/>
              <a:t>ORDER BY index</a:t>
            </a:r>
          </a:p>
        </p:txBody>
      </p:sp>
    </p:spTree>
    <p:extLst>
      <p:ext uri="{BB962C8B-B14F-4D97-AF65-F5344CB8AC3E}">
        <p14:creationId xmlns:p14="http://schemas.microsoft.com/office/powerpoint/2010/main" val="56566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dirty="0"/>
              <a:t>Архитектура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FE9908A-3BCD-494E-AEB9-8D0EF2DA43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17" y="1052736"/>
            <a:ext cx="8229600" cy="5256584"/>
          </a:xfrm>
        </p:spPr>
        <p:txBody>
          <a:bodyPr/>
          <a:lstStyle/>
          <a:p>
            <a:r>
              <a:rPr lang="ru-RU" dirty="0" smtClean="0"/>
              <a:t>Поддержка </a:t>
            </a:r>
            <a:r>
              <a:rPr lang="en-US" dirty="0" smtClean="0"/>
              <a:t>ACID</a:t>
            </a:r>
          </a:p>
          <a:p>
            <a:r>
              <a:rPr lang="ru-RU" dirty="0" smtClean="0"/>
              <a:t>Кластеризация с помощью синхронной</a:t>
            </a:r>
            <a:r>
              <a:rPr lang="en-US" dirty="0" smtClean="0"/>
              <a:t> (</a:t>
            </a:r>
            <a:r>
              <a:rPr lang="en-US" dirty="0"/>
              <a:t>Raft protocol</a:t>
            </a:r>
            <a:r>
              <a:rPr lang="en-US" dirty="0" smtClean="0"/>
              <a:t>)</a:t>
            </a:r>
            <a:r>
              <a:rPr lang="ru-RU" dirty="0" smtClean="0"/>
              <a:t> и асинхронной </a:t>
            </a:r>
            <a:r>
              <a:rPr lang="ru-RU" dirty="0" err="1" smtClean="0"/>
              <a:t>репликаций</a:t>
            </a:r>
            <a:endParaRPr lang="ru-RU" dirty="0" smtClean="0"/>
          </a:p>
          <a:p>
            <a:r>
              <a:rPr lang="ru-RU" dirty="0" smtClean="0"/>
              <a:t>Вершины и ребра хранятся отдельно от свойств</a:t>
            </a:r>
          </a:p>
          <a:p>
            <a:r>
              <a:rPr lang="ru-RU" dirty="0" smtClean="0"/>
              <a:t>Собственный язык запросов к данным – </a:t>
            </a:r>
            <a:r>
              <a:rPr lang="en-US" dirty="0" smtClean="0"/>
              <a:t>Cypher</a:t>
            </a:r>
          </a:p>
          <a:p>
            <a:r>
              <a:rPr lang="ru-RU" dirty="0" smtClean="0"/>
              <a:t>Расширение возможностей с помощью плагинов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75379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en-US" dirty="0"/>
              <a:t>ACID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FE9908A-3BCD-494E-AEB9-8D0EF2DA43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17" y="1052736"/>
            <a:ext cx="8229600" cy="5256584"/>
          </a:xfrm>
        </p:spPr>
        <p:txBody>
          <a:bodyPr>
            <a:normAutofit fontScale="77500" lnSpcReduction="20000"/>
          </a:bodyPr>
          <a:lstStyle/>
          <a:p>
            <a:r>
              <a:rPr lang="en-US" b="1" i="1" dirty="0" smtClean="0"/>
              <a:t>Atomic</a:t>
            </a:r>
            <a:r>
              <a:rPr lang="ru-RU" b="1" i="1" dirty="0" smtClean="0"/>
              <a:t> - Атомарность</a:t>
            </a:r>
            <a:endParaRPr lang="en-US" dirty="0"/>
          </a:p>
          <a:p>
            <a:pPr lvl="1"/>
            <a:r>
              <a:rPr lang="ru-RU" dirty="0"/>
              <a:t>Атомарность гарантирует, что никакая транзакция не будет зафиксирована в системе частично. Будут либо выполнены все её подоперации, либо не выполнено ни </a:t>
            </a:r>
            <a:r>
              <a:rPr lang="ru-RU" dirty="0" smtClean="0"/>
              <a:t>одной.</a:t>
            </a:r>
            <a:endParaRPr lang="en-US" dirty="0"/>
          </a:p>
          <a:p>
            <a:r>
              <a:rPr lang="en-US" b="1" i="1" dirty="0" smtClean="0"/>
              <a:t>Consistent</a:t>
            </a:r>
            <a:r>
              <a:rPr lang="ru-RU" b="1" i="1" dirty="0" smtClean="0"/>
              <a:t> - Согласованность</a:t>
            </a:r>
            <a:endParaRPr lang="en-US" dirty="0"/>
          </a:p>
          <a:p>
            <a:pPr lvl="1"/>
            <a:r>
              <a:rPr lang="ru-RU" dirty="0"/>
              <a:t>К</a:t>
            </a:r>
            <a:r>
              <a:rPr lang="ru-RU" dirty="0" smtClean="0"/>
              <a:t>аждая </a:t>
            </a:r>
            <a:r>
              <a:rPr lang="ru-RU" dirty="0"/>
              <a:t>успешная транзакция по определению фиксирует только допустимые результаты</a:t>
            </a:r>
            <a:r>
              <a:rPr lang="en-US" dirty="0" smtClean="0"/>
              <a:t>.</a:t>
            </a:r>
          </a:p>
          <a:p>
            <a:r>
              <a:rPr lang="en-US" b="1" i="1" dirty="0" smtClean="0"/>
              <a:t>Isolated</a:t>
            </a:r>
            <a:r>
              <a:rPr lang="ru-RU" b="1" i="1" dirty="0" smtClean="0"/>
              <a:t> - Изолированность</a:t>
            </a:r>
            <a:endParaRPr lang="en-US" dirty="0" smtClean="0"/>
          </a:p>
          <a:p>
            <a:pPr lvl="1"/>
            <a:r>
              <a:rPr lang="ru-RU" dirty="0"/>
              <a:t>Во время выполнения транзакции параллельные транзакции не должны оказывать влияния на её результат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b="1" i="1" dirty="0" smtClean="0"/>
              <a:t>Durable</a:t>
            </a:r>
            <a:r>
              <a:rPr lang="ru-RU" b="1" i="1" dirty="0" smtClean="0"/>
              <a:t> – Стойкость</a:t>
            </a:r>
            <a:r>
              <a:rPr lang="en-US" b="1" i="1" dirty="0" smtClean="0"/>
              <a:t>, </a:t>
            </a:r>
            <a:r>
              <a:rPr lang="ru-RU" b="1" i="1" dirty="0" smtClean="0"/>
              <a:t>устойчивость</a:t>
            </a:r>
            <a:endParaRPr lang="en-US" dirty="0"/>
          </a:p>
          <a:p>
            <a:pPr lvl="1"/>
            <a:r>
              <a:rPr lang="ru-RU" dirty="0"/>
              <a:t>Независимо от проблем на нижних уровнях (к примеру, обесточивание системы или сбои в оборудовании) изменения, сделанные успешно завершённой транзакцией, должны остаться сохранёнными после возвращения системы в работу</a:t>
            </a:r>
            <a:r>
              <a:rPr lang="en-US" dirty="0" smtClean="0"/>
              <a:t>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92476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en-US" dirty="0"/>
              <a:t>Casual Cluster</a:t>
            </a:r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95C76A2D-0812-4CA2-9A48-4541CD51D21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55976" y="1160066"/>
            <a:ext cx="4608512" cy="4533373"/>
          </a:xfr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B96A35F2-4F06-4E20-A6CD-DA4196165085}"/>
              </a:ext>
            </a:extLst>
          </p:cNvPr>
          <p:cNvSpPr/>
          <p:nvPr/>
        </p:nvSpPr>
        <p:spPr>
          <a:xfrm>
            <a:off x="298376" y="1340768"/>
            <a:ext cx="40576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Core Servers – </a:t>
            </a:r>
            <a:r>
              <a:rPr lang="ru-RU" dirty="0" smtClean="0"/>
              <a:t>гарантируют синхронное сохранение данных с использованием протокола </a:t>
            </a:r>
            <a:r>
              <a:rPr lang="en-US" dirty="0" smtClean="0"/>
              <a:t>Raft (</a:t>
            </a:r>
            <a:r>
              <a:rPr lang="ru-RU" dirty="0" smtClean="0">
                <a:hlinkClick r:id="rId4"/>
              </a:rPr>
              <a:t>Алгоритм </a:t>
            </a:r>
            <a:r>
              <a:rPr lang="en-US" dirty="0" smtClean="0">
                <a:hlinkClick r:id="rId4"/>
              </a:rPr>
              <a:t>Raft</a:t>
            </a:r>
            <a:r>
              <a:rPr lang="en-US" dirty="0" smtClean="0"/>
              <a:t>). Raft </a:t>
            </a:r>
            <a:r>
              <a:rPr lang="ru-RU" dirty="0" smtClean="0"/>
              <a:t>гарантирует, что транзакция будет </a:t>
            </a:r>
            <a:r>
              <a:rPr lang="ru-RU" dirty="0" err="1" smtClean="0"/>
              <a:t>коммититься</a:t>
            </a:r>
            <a:r>
              <a:rPr lang="ru-RU" dirty="0" smtClean="0"/>
              <a:t> только когда изменения устойчивы (</a:t>
            </a:r>
            <a:r>
              <a:rPr lang="en-US" dirty="0" smtClean="0"/>
              <a:t>durable</a:t>
            </a:r>
            <a:r>
              <a:rPr lang="ru-RU" dirty="0" smtClean="0"/>
              <a:t>). Таким образом достигаются </a:t>
            </a:r>
            <a:r>
              <a:rPr lang="en-US" dirty="0" smtClean="0"/>
              <a:t>fault tolerance </a:t>
            </a:r>
            <a:r>
              <a:rPr lang="ru-RU" dirty="0" smtClean="0"/>
              <a:t>и горизонтальное масштабирование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Read Replica </a:t>
            </a:r>
            <a:r>
              <a:rPr lang="ru-RU" dirty="0" smtClean="0"/>
              <a:t>увеличивает пропускную способность при запросах на чтение. Данные реплицируются асинхронно, что обеспечивает причинную согласованность (</a:t>
            </a:r>
            <a:r>
              <a:rPr lang="en-US" dirty="0" smtClean="0"/>
              <a:t>Causal consistency</a:t>
            </a:r>
            <a:r>
              <a:rPr lang="ru-RU" dirty="0" smtClean="0"/>
              <a:t>)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03960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Установка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FE9908A-3BCD-494E-AEB9-8D0EF2DA43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17" y="1052736"/>
            <a:ext cx="8229600" cy="5256584"/>
          </a:xfrm>
        </p:spPr>
        <p:txBody>
          <a:bodyPr>
            <a:normAutofit/>
          </a:bodyPr>
          <a:lstStyle/>
          <a:p>
            <a:r>
              <a:rPr lang="ru-RU" dirty="0" smtClean="0"/>
              <a:t>Локальная установка:</a:t>
            </a:r>
          </a:p>
          <a:p>
            <a:pPr lvl="1"/>
            <a:r>
              <a:rPr lang="en-US" dirty="0">
                <a:hlinkClick r:id="rId2"/>
              </a:rPr>
              <a:t>https://neo4j.com/docs/operations-manual/current/installation/windows/</a:t>
            </a:r>
            <a:endParaRPr lang="ru-RU" dirty="0" smtClean="0"/>
          </a:p>
          <a:p>
            <a:r>
              <a:rPr lang="ru-RU" dirty="0" smtClean="0"/>
              <a:t>В докере</a:t>
            </a:r>
          </a:p>
          <a:p>
            <a:pPr marL="457200" lvl="1" indent="0">
              <a:buNone/>
            </a:pPr>
            <a:r>
              <a:rPr lang="en-US" dirty="0" err="1" smtClean="0"/>
              <a:t>docker</a:t>
            </a:r>
            <a:r>
              <a:rPr lang="en-US" dirty="0" smtClean="0"/>
              <a:t> pull neo4j</a:t>
            </a:r>
          </a:p>
          <a:p>
            <a:pPr marL="457200" lvl="1" indent="0">
              <a:buNone/>
            </a:pPr>
            <a:r>
              <a:rPr lang="en-US" dirty="0" err="1" smtClean="0"/>
              <a:t>docker</a:t>
            </a:r>
            <a:r>
              <a:rPr lang="en-US" dirty="0"/>
              <a:t> </a:t>
            </a:r>
            <a:r>
              <a:rPr lang="en-US" dirty="0" smtClean="0"/>
              <a:t>run </a:t>
            </a:r>
            <a:r>
              <a:rPr lang="en-US" dirty="0"/>
              <a:t>-it --</a:t>
            </a:r>
            <a:r>
              <a:rPr lang="en-US" dirty="0" err="1"/>
              <a:t>rm</a:t>
            </a:r>
            <a:r>
              <a:rPr lang="en-US" dirty="0"/>
              <a:t> --publish=7474:7474 --publish=7687:7687 </a:t>
            </a:r>
            <a:r>
              <a:rPr lang="en-US" dirty="0" smtClean="0"/>
              <a:t>--</a:t>
            </a:r>
            <a:r>
              <a:rPr lang="en-US" dirty="0"/>
              <a:t>volume</a:t>
            </a:r>
            <a:r>
              <a:rPr lang="en-US" dirty="0" smtClean="0"/>
              <a:t>=&lt;</a:t>
            </a:r>
            <a:r>
              <a:rPr lang="en-US" dirty="0" err="1" smtClean="0"/>
              <a:t>data_dir</a:t>
            </a:r>
            <a:r>
              <a:rPr lang="en-US" dirty="0" smtClean="0"/>
              <a:t>&gt;:/data</a:t>
            </a:r>
            <a:r>
              <a:rPr lang="ru-RU" dirty="0" smtClean="0"/>
              <a:t> </a:t>
            </a:r>
            <a:r>
              <a:rPr lang="en-US" dirty="0"/>
              <a:t>--volume</a:t>
            </a:r>
            <a:r>
              <a:rPr lang="en-US" dirty="0" smtClean="0"/>
              <a:t>=&lt;</a:t>
            </a:r>
            <a:r>
              <a:rPr lang="en-US" dirty="0" err="1" smtClean="0"/>
              <a:t>conf_dir</a:t>
            </a:r>
            <a:r>
              <a:rPr lang="en-US" dirty="0" smtClean="0"/>
              <a:t>&gt;:/</a:t>
            </a:r>
            <a:r>
              <a:rPr lang="en-US" dirty="0" err="1" smtClean="0"/>
              <a:t>conf</a:t>
            </a:r>
            <a:r>
              <a:rPr lang="en-US" dirty="0" smtClean="0"/>
              <a:t> </a:t>
            </a:r>
            <a:r>
              <a:rPr lang="en-US" dirty="0"/>
              <a:t>--volume</a:t>
            </a:r>
            <a:r>
              <a:rPr lang="en-US" dirty="0" smtClean="0"/>
              <a:t>=&lt;</a:t>
            </a:r>
            <a:r>
              <a:rPr lang="en-US" dirty="0" err="1" smtClean="0"/>
              <a:t>plugins_dir</a:t>
            </a:r>
            <a:r>
              <a:rPr lang="en-US" dirty="0" smtClean="0"/>
              <a:t>&gt;:/</a:t>
            </a:r>
            <a:r>
              <a:rPr lang="en-US" dirty="0"/>
              <a:t>plugins --volume</a:t>
            </a:r>
            <a:r>
              <a:rPr lang="en-US" dirty="0" smtClean="0"/>
              <a:t>=&lt;</a:t>
            </a:r>
            <a:r>
              <a:rPr lang="en-US" dirty="0" err="1" smtClean="0"/>
              <a:t>imports_dir</a:t>
            </a:r>
            <a:r>
              <a:rPr lang="en-US" dirty="0" smtClean="0"/>
              <a:t>&gt;:/</a:t>
            </a:r>
            <a:r>
              <a:rPr lang="en-US" dirty="0"/>
              <a:t>import neo4j</a:t>
            </a:r>
            <a:endParaRPr lang="ru-RU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86083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418058"/>
          </a:xfrm>
        </p:spPr>
        <p:txBody>
          <a:bodyPr>
            <a:noAutofit/>
          </a:bodyPr>
          <a:lstStyle/>
          <a:p>
            <a:r>
              <a:rPr lang="en-US" sz="4000" dirty="0" smtClean="0"/>
              <a:t>Cypher</a:t>
            </a:r>
            <a:endParaRPr lang="ru-RU" sz="40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FE9908A-3BCD-494E-AEB9-8D0EF2DA43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17" y="1052736"/>
            <a:ext cx="8229600" cy="5256584"/>
          </a:xfrm>
        </p:spPr>
        <p:txBody>
          <a:bodyPr/>
          <a:lstStyle/>
          <a:p>
            <a:r>
              <a:rPr lang="ru-RU" dirty="0" smtClean="0">
                <a:hlinkClick r:id="rId2"/>
              </a:rPr>
              <a:t>Документация по типам запросов</a:t>
            </a:r>
            <a:endParaRPr lang="en-US" dirty="0" smtClean="0"/>
          </a:p>
          <a:p>
            <a:r>
              <a:rPr lang="ru-RU" dirty="0" smtClean="0"/>
              <a:t>Типы запросов</a:t>
            </a:r>
          </a:p>
          <a:p>
            <a:pPr lvl="1"/>
            <a:r>
              <a:rPr lang="en-US" dirty="0" smtClean="0"/>
              <a:t>CREATE – </a:t>
            </a:r>
            <a:r>
              <a:rPr lang="ru-RU" dirty="0" smtClean="0"/>
              <a:t>создание сущностей</a:t>
            </a:r>
            <a:endParaRPr lang="en-US" dirty="0" smtClean="0"/>
          </a:p>
          <a:p>
            <a:pPr lvl="1"/>
            <a:r>
              <a:rPr lang="en-US" dirty="0" smtClean="0"/>
              <a:t>LOAD</a:t>
            </a:r>
            <a:r>
              <a:rPr lang="ru-RU" dirty="0" smtClean="0"/>
              <a:t> – загрузка данных из файлов </a:t>
            </a:r>
            <a:endParaRPr lang="en-US" dirty="0" smtClean="0"/>
          </a:p>
          <a:p>
            <a:pPr lvl="1"/>
            <a:r>
              <a:rPr lang="en-US" dirty="0" smtClean="0"/>
              <a:t>MATCH</a:t>
            </a:r>
            <a:r>
              <a:rPr lang="ru-RU" dirty="0" smtClean="0"/>
              <a:t> – позволяет определить шаблон поиска</a:t>
            </a:r>
          </a:p>
          <a:p>
            <a:pPr lvl="1"/>
            <a:r>
              <a:rPr lang="en-US" dirty="0" smtClean="0"/>
              <a:t>UPDATE</a:t>
            </a:r>
            <a:r>
              <a:rPr lang="ru-RU" dirty="0" smtClean="0"/>
              <a:t> – изменяет сущности</a:t>
            </a:r>
            <a:endParaRPr lang="en-US" dirty="0" smtClean="0"/>
          </a:p>
          <a:p>
            <a:pPr lvl="1"/>
            <a:r>
              <a:rPr lang="en-US" dirty="0" smtClean="0"/>
              <a:t>MERGE – </a:t>
            </a:r>
            <a:r>
              <a:rPr lang="ru-RU" dirty="0" smtClean="0"/>
              <a:t>если сущности есть в </a:t>
            </a:r>
            <a:r>
              <a:rPr lang="en-US" dirty="0" smtClean="0"/>
              <a:t>DB</a:t>
            </a:r>
            <a:r>
              <a:rPr lang="ru-RU" dirty="0" smtClean="0"/>
              <a:t>, то изменяет, иначе создает</a:t>
            </a:r>
          </a:p>
          <a:p>
            <a:pPr lvl="1"/>
            <a:r>
              <a:rPr lang="en-US" dirty="0" smtClean="0"/>
              <a:t>DELETE</a:t>
            </a:r>
            <a:r>
              <a:rPr lang="ru-RU" dirty="0" smtClean="0"/>
              <a:t> – удаляет сущности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49228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418058"/>
          </a:xfrm>
        </p:spPr>
        <p:txBody>
          <a:bodyPr>
            <a:noAutofit/>
          </a:bodyPr>
          <a:lstStyle/>
          <a:p>
            <a:r>
              <a:rPr lang="en-US" sz="3200" dirty="0" smtClean="0"/>
              <a:t>Cypher</a:t>
            </a:r>
            <a:r>
              <a:rPr lang="ru-RU" sz="3200" dirty="0" smtClean="0"/>
              <a:t> – </a:t>
            </a:r>
            <a:r>
              <a:rPr lang="en-US" sz="3200" dirty="0" smtClean="0"/>
              <a:t>CREATE</a:t>
            </a:r>
            <a:endParaRPr lang="ru-RU" sz="32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FE9908A-3BCD-494E-AEB9-8D0EF2DA43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17" y="1052736"/>
            <a:ext cx="8229600" cy="52565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CREATE (</a:t>
            </a:r>
            <a:r>
              <a:rPr lang="en-US" sz="2400" dirty="0" err="1"/>
              <a:t>john:Person</a:t>
            </a:r>
            <a:r>
              <a:rPr lang="en-US" sz="2400" dirty="0"/>
              <a:t> {name: 'John'})-[:EATS]-&gt;(:Apple)</a:t>
            </a:r>
          </a:p>
          <a:p>
            <a:pPr marL="0" indent="0">
              <a:buNone/>
            </a:pPr>
            <a:r>
              <a:rPr lang="en-US" sz="2400" dirty="0"/>
              <a:t>CREATE (john)-[:EATS]-&gt;(:Meat</a:t>
            </a:r>
            <a:r>
              <a:rPr lang="en-US" sz="2400" dirty="0" smtClean="0"/>
              <a:t>)</a:t>
            </a:r>
          </a:p>
          <a:p>
            <a:pPr marL="0" indent="0">
              <a:buNone/>
            </a:pPr>
            <a:r>
              <a:rPr lang="en-US" sz="2400" dirty="0"/>
              <a:t>CREATE (john</a:t>
            </a:r>
            <a:r>
              <a:rPr lang="en-US" sz="2400" dirty="0" smtClean="0"/>
              <a:t>)-[:LIKES]-&gt;(:Banana)</a:t>
            </a: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CREATE </a:t>
            </a:r>
            <a:r>
              <a:rPr lang="en-US" sz="2400" dirty="0"/>
              <a:t>(:Animal {type: 'cat'})-[:EATS]-&gt;(:Meat)</a:t>
            </a:r>
          </a:p>
          <a:p>
            <a:pPr marL="0" indent="0">
              <a:buNone/>
            </a:pPr>
            <a:r>
              <a:rPr lang="en-US" sz="2400" dirty="0"/>
              <a:t>CREATE </a:t>
            </a:r>
            <a:r>
              <a:rPr lang="en-US" sz="2400" dirty="0" smtClean="0"/>
              <a:t>(</a:t>
            </a:r>
            <a:r>
              <a:rPr lang="en-US" sz="2400" dirty="0" err="1" smtClean="0"/>
              <a:t>m:Animal</a:t>
            </a:r>
            <a:r>
              <a:rPr lang="en-US" sz="2400" dirty="0" smtClean="0"/>
              <a:t> </a:t>
            </a:r>
            <a:r>
              <a:rPr lang="en-US" sz="2400" dirty="0"/>
              <a:t>{type: 'monkey'})-[:EATS]-&gt;(:Banana)</a:t>
            </a:r>
          </a:p>
          <a:p>
            <a:pPr marL="0" indent="0">
              <a:buNone/>
            </a:pPr>
            <a:r>
              <a:rPr lang="en-US" sz="2400" dirty="0"/>
              <a:t>CREATE </a:t>
            </a:r>
            <a:r>
              <a:rPr lang="en-US" sz="2400" dirty="0" smtClean="0"/>
              <a:t>(m)-[:</a:t>
            </a:r>
            <a:r>
              <a:rPr lang="en-US" sz="2400" dirty="0"/>
              <a:t>EATS]-&gt;(:Apple)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4274619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Cypher - MATCH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FE9908A-3BCD-494E-AEB9-8D0EF2DA43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17" y="1052736"/>
            <a:ext cx="8229600" cy="525658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000" dirty="0" smtClean="0"/>
              <a:t>//</a:t>
            </a:r>
            <a:r>
              <a:rPr lang="ru-RU" sz="2000" dirty="0" smtClean="0"/>
              <a:t>все вершины типа </a:t>
            </a:r>
            <a:r>
              <a:rPr lang="en-US" sz="2000" dirty="0" smtClean="0"/>
              <a:t>Person</a:t>
            </a:r>
          </a:p>
          <a:p>
            <a:pPr marL="0" indent="0">
              <a:buNone/>
            </a:pPr>
            <a:r>
              <a:rPr lang="en-US" sz="2000" dirty="0" smtClean="0"/>
              <a:t>match </a:t>
            </a:r>
            <a:r>
              <a:rPr lang="en-US" sz="2000" dirty="0"/>
              <a:t>(</a:t>
            </a:r>
            <a:r>
              <a:rPr lang="en-US" sz="2000" dirty="0" err="1"/>
              <a:t>p:Person</a:t>
            </a:r>
            <a:r>
              <a:rPr lang="en-US" sz="2000" dirty="0"/>
              <a:t>) return p</a:t>
            </a:r>
            <a:r>
              <a:rPr lang="en-US" sz="2000" dirty="0" smtClean="0"/>
              <a:t>;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//</a:t>
            </a:r>
            <a:r>
              <a:rPr lang="ru-RU" sz="2000" dirty="0" smtClean="0"/>
              <a:t>все вершины с ребром </a:t>
            </a:r>
            <a:r>
              <a:rPr lang="en-US" sz="2000" dirty="0" smtClean="0"/>
              <a:t>:EATS</a:t>
            </a:r>
          </a:p>
          <a:p>
            <a:pPr marL="0" indent="0">
              <a:buNone/>
            </a:pPr>
            <a:r>
              <a:rPr lang="en-US" sz="2000" dirty="0"/>
              <a:t>match (p)-[:EATS]-&gt;(f) return </a:t>
            </a:r>
            <a:r>
              <a:rPr lang="en-US" sz="2000" dirty="0" err="1"/>
              <a:t>p,f</a:t>
            </a:r>
            <a:r>
              <a:rPr lang="en-US" sz="2000" dirty="0" smtClean="0"/>
              <a:t>;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//</a:t>
            </a:r>
            <a:r>
              <a:rPr lang="ru-RU" sz="2000" dirty="0" smtClean="0"/>
              <a:t>все вершины </a:t>
            </a:r>
            <a:r>
              <a:rPr lang="en-US" sz="2000" dirty="0" smtClean="0"/>
              <a:t>destination </a:t>
            </a:r>
            <a:r>
              <a:rPr lang="ru-RU" sz="2000" dirty="0" smtClean="0"/>
              <a:t>у которых имеет тип </a:t>
            </a:r>
            <a:r>
              <a:rPr lang="en-US" sz="2000" dirty="0" smtClean="0"/>
              <a:t>Apple</a:t>
            </a:r>
            <a:endParaRPr lang="ru-RU" sz="2000" dirty="0" smtClean="0"/>
          </a:p>
          <a:p>
            <a:pPr marL="0" indent="0">
              <a:buNone/>
            </a:pPr>
            <a:r>
              <a:rPr lang="en-US" sz="2000" dirty="0" smtClean="0"/>
              <a:t>//</a:t>
            </a:r>
            <a:r>
              <a:rPr lang="ru-RU" sz="2000" dirty="0" smtClean="0"/>
              <a:t>и ребро </a:t>
            </a:r>
            <a:r>
              <a:rPr lang="en-US" sz="2000" dirty="0" smtClean="0"/>
              <a:t>EATS</a:t>
            </a:r>
          </a:p>
          <a:p>
            <a:pPr marL="0" indent="0">
              <a:buNone/>
            </a:pPr>
            <a:r>
              <a:rPr lang="en-US" sz="2000" dirty="0"/>
              <a:t>match (p)-[:EATS]-&gt;(</a:t>
            </a:r>
            <a:r>
              <a:rPr lang="en-US" sz="2000" dirty="0" err="1"/>
              <a:t>f:Apple</a:t>
            </a:r>
            <a:r>
              <a:rPr lang="en-US" sz="2000" dirty="0"/>
              <a:t>) return </a:t>
            </a:r>
            <a:r>
              <a:rPr lang="en-US" sz="2000" dirty="0" err="1"/>
              <a:t>p,f</a:t>
            </a:r>
            <a:r>
              <a:rPr lang="en-US" sz="2000" dirty="0" smtClean="0"/>
              <a:t>;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//</a:t>
            </a:r>
            <a:r>
              <a:rPr lang="ru-RU" sz="2000" dirty="0" smtClean="0"/>
              <a:t>все вершины </a:t>
            </a:r>
            <a:r>
              <a:rPr lang="en-US" sz="2000" dirty="0" smtClean="0"/>
              <a:t>destination </a:t>
            </a:r>
            <a:r>
              <a:rPr lang="ru-RU" sz="2000" dirty="0" smtClean="0"/>
              <a:t>у которых </a:t>
            </a:r>
            <a:r>
              <a:rPr lang="en-US" sz="2000" dirty="0" smtClean="0"/>
              <a:t>Banana</a:t>
            </a:r>
            <a:endParaRPr lang="en-US" sz="2000" dirty="0"/>
          </a:p>
          <a:p>
            <a:pPr marL="0" indent="0">
              <a:buNone/>
            </a:pPr>
            <a:r>
              <a:rPr lang="en-US" sz="2000" dirty="0"/>
              <a:t>MATCH (p)-[]-&gt;(:Banana) return p</a:t>
            </a:r>
            <a:r>
              <a:rPr lang="en-US" sz="2000" dirty="0" smtClean="0"/>
              <a:t>;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//</a:t>
            </a:r>
            <a:r>
              <a:rPr lang="ru-RU" sz="2000" dirty="0" smtClean="0"/>
              <a:t>ищем обезьян</a:t>
            </a:r>
            <a:endParaRPr lang="en-US" sz="2000" dirty="0"/>
          </a:p>
          <a:p>
            <a:pPr marL="0" indent="0">
              <a:buNone/>
            </a:pPr>
            <a:r>
              <a:rPr lang="en-US" sz="2000" dirty="0"/>
              <a:t>MATCH (</a:t>
            </a:r>
            <a:r>
              <a:rPr lang="en-US" sz="2000" dirty="0" err="1"/>
              <a:t>m:Animal</a:t>
            </a:r>
            <a:r>
              <a:rPr lang="en-US" sz="2000" dirty="0"/>
              <a:t>{type: "monkey"}) return m</a:t>
            </a:r>
            <a:r>
              <a:rPr lang="en-US" sz="2000" dirty="0" smtClean="0"/>
              <a:t>;</a:t>
            </a:r>
          </a:p>
          <a:p>
            <a:pPr marL="0" indent="0">
              <a:buNone/>
            </a:pPr>
            <a:r>
              <a:rPr lang="en-US" sz="2000" dirty="0"/>
              <a:t>MATCH (</a:t>
            </a:r>
            <a:r>
              <a:rPr lang="en-US" sz="2000" dirty="0" err="1"/>
              <a:t>m:Animal</a:t>
            </a:r>
            <a:r>
              <a:rPr lang="en-US" sz="2000" dirty="0"/>
              <a:t>) WHERE </a:t>
            </a:r>
            <a:r>
              <a:rPr lang="en-US" sz="2000" dirty="0" err="1"/>
              <a:t>m.type</a:t>
            </a:r>
            <a:r>
              <a:rPr lang="en-US" sz="2000" dirty="0"/>
              <a:t> = "monkey" return m;</a:t>
            </a:r>
            <a:endParaRPr lang="en-US" sz="20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777721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Cypher – UPDATE, DELETE, MERGE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FE9908A-3BCD-494E-AEB9-8D0EF2DA43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17" y="1052736"/>
            <a:ext cx="8229600" cy="52565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//</a:t>
            </a:r>
            <a:r>
              <a:rPr lang="ru-RU" sz="2000" dirty="0" smtClean="0"/>
              <a:t>удалить все вершины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match </a:t>
            </a:r>
            <a:r>
              <a:rPr lang="en-US" sz="2000" dirty="0"/>
              <a:t>(</a:t>
            </a:r>
            <a:r>
              <a:rPr lang="en-US" sz="2000" dirty="0" smtClean="0"/>
              <a:t>p) detach delete p;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//</a:t>
            </a:r>
            <a:r>
              <a:rPr lang="ru-RU" sz="2000" dirty="0" smtClean="0"/>
              <a:t>добавляем атрибут отряд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/>
              <a:t>MATCH (</a:t>
            </a:r>
            <a:r>
              <a:rPr lang="en-US" sz="2000" dirty="0" err="1"/>
              <a:t>m:Animal</a:t>
            </a:r>
            <a:r>
              <a:rPr lang="en-US" sz="2000" dirty="0"/>
              <a:t>) WHERE </a:t>
            </a:r>
            <a:r>
              <a:rPr lang="en-US" sz="2000" dirty="0" err="1"/>
              <a:t>m.type</a:t>
            </a:r>
            <a:r>
              <a:rPr lang="en-US" sz="2000" dirty="0"/>
              <a:t> = "monkey"</a:t>
            </a:r>
          </a:p>
          <a:p>
            <a:pPr marL="0" indent="0">
              <a:buNone/>
            </a:pPr>
            <a:r>
              <a:rPr lang="en-US" sz="2000" dirty="0"/>
              <a:t>SET </a:t>
            </a:r>
            <a:r>
              <a:rPr lang="en-US" sz="2000" dirty="0" err="1"/>
              <a:t>m.toxinomicOrder</a:t>
            </a:r>
            <a:r>
              <a:rPr lang="en-US" sz="2000" dirty="0"/>
              <a:t> = "primate</a:t>
            </a:r>
            <a:r>
              <a:rPr lang="en-US" sz="2000" dirty="0" smtClean="0"/>
              <a:t>";</a:t>
            </a:r>
            <a:endParaRPr lang="ru-RU" sz="2000" dirty="0" smtClean="0"/>
          </a:p>
          <a:p>
            <a:pPr marL="0" indent="0">
              <a:buNone/>
            </a:pPr>
            <a:endParaRPr lang="ru-RU" sz="2000" dirty="0"/>
          </a:p>
          <a:p>
            <a:pPr marL="0" indent="0">
              <a:buNone/>
            </a:pPr>
            <a:r>
              <a:rPr lang="en-US" sz="2000" dirty="0" smtClean="0"/>
              <a:t>//</a:t>
            </a:r>
            <a:r>
              <a:rPr lang="ru-RU" sz="2000" dirty="0" smtClean="0"/>
              <a:t>добавляем в </a:t>
            </a:r>
            <a:r>
              <a:rPr lang="en-US" sz="2000" dirty="0" smtClean="0"/>
              <a:t>Person </a:t>
            </a:r>
            <a:r>
              <a:rPr lang="ru-RU" sz="2000" dirty="0" smtClean="0"/>
              <a:t>тип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MERGE </a:t>
            </a:r>
            <a:r>
              <a:rPr lang="en-US" sz="2000" dirty="0"/>
              <a:t>(:Person{type: "Homo Sapiens"});</a:t>
            </a: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643853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TM03090434[[fn=Wood Type]]</Template>
  <TotalTime>12930</TotalTime>
  <Words>875</Words>
  <Application>Microsoft Office PowerPoint</Application>
  <PresentationFormat>Экран (4:3)</PresentationFormat>
  <Paragraphs>136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Презентация PowerPoint</vt:lpstr>
      <vt:lpstr>Архитектура</vt:lpstr>
      <vt:lpstr>ACID</vt:lpstr>
      <vt:lpstr>Casual Cluster</vt:lpstr>
      <vt:lpstr>Установка</vt:lpstr>
      <vt:lpstr>Cypher</vt:lpstr>
      <vt:lpstr>Cypher – CREATE</vt:lpstr>
      <vt:lpstr>Cypher - MATCH</vt:lpstr>
      <vt:lpstr>Cypher – UPDATE, DELETE, MERGE</vt:lpstr>
      <vt:lpstr>Cypher – LOAD</vt:lpstr>
      <vt:lpstr>Cypher – встроенные функции</vt:lpstr>
      <vt:lpstr>APOC</vt:lpstr>
      <vt:lpstr>Graph Data Science Library</vt:lpstr>
      <vt:lpstr>Пример использования gds</vt:lpstr>
    </vt:vector>
  </TitlesOfParts>
  <Company>LUXOFT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Spark</dc:title>
  <dc:creator>Eugene</dc:creator>
  <cp:lastModifiedBy>Перов Василий Анатольевич</cp:lastModifiedBy>
  <cp:revision>177</cp:revision>
  <dcterms:created xsi:type="dcterms:W3CDTF">2016-11-20T17:12:08Z</dcterms:created>
  <dcterms:modified xsi:type="dcterms:W3CDTF">2021-03-01T12:55:55Z</dcterms:modified>
</cp:coreProperties>
</file>