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4" r:id="rId3"/>
    <p:sldId id="333" r:id="rId4"/>
    <p:sldId id="337" r:id="rId5"/>
    <p:sldId id="336" r:id="rId6"/>
    <p:sldId id="338" r:id="rId7"/>
    <p:sldId id="332" r:id="rId8"/>
    <p:sldId id="323" r:id="rId9"/>
    <p:sldId id="331" r:id="rId10"/>
    <p:sldId id="328" r:id="rId11"/>
    <p:sldId id="335" r:id="rId12"/>
    <p:sldId id="329" r:id="rId13"/>
    <p:sldId id="325" r:id="rId14"/>
    <p:sldId id="330" r:id="rId15"/>
    <p:sldId id="33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09" autoAdjust="0"/>
  </p:normalViewPr>
  <p:slideViewPr>
    <p:cSldViewPr>
      <p:cViewPr varScale="1">
        <p:scale>
          <a:sx n="65" d="100"/>
          <a:sy n="65" d="100"/>
        </p:scale>
        <p:origin x="132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14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87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29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724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246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14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09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19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56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81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778DE-EE47-45C3-B6F2-CC3F96F1DB8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845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neo4j.com/labs/apoc/4.1/" TargetMode="External"/><Relationship Id="rId2" Type="http://schemas.openxmlformats.org/officeDocument/2006/relationships/hyperlink" Target="https://github.com/neo4j-contrib/neo4j-apoc-procedure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eo4j.com/docs/graph-data-science/current/" TargetMode="External"/><Relationship Id="rId2" Type="http://schemas.openxmlformats.org/officeDocument/2006/relationships/hyperlink" Target="https://github.com/neo4j/graph-data-scienc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656784" cy="1752600"/>
          </a:xfrm>
        </p:spPr>
        <p:txBody>
          <a:bodyPr/>
          <a:lstStyle/>
          <a:p>
            <a:r>
              <a:rPr lang="en-US" dirty="0"/>
              <a:t>Neo4j</a:t>
            </a:r>
            <a:endParaRPr lang="ru-RU" dirty="0"/>
          </a:p>
        </p:txBody>
      </p:sp>
      <p:sp>
        <p:nvSpPr>
          <p:cNvPr id="4" name="AutoShape 2" descr="Картинки по запросу apache spa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A014C8-0F25-4373-9301-EA26FBA8D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756" y="1723970"/>
            <a:ext cx="4248472" cy="221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783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/>
              <a:t>Алгоритм </a:t>
            </a:r>
            <a:r>
              <a:rPr lang="ru-RU" dirty="0" err="1"/>
              <a:t>Дейкстры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MATCH (source:Place {id: 'Amsterdam'}) </a:t>
            </a:r>
          </a:p>
          <a:p>
            <a:pPr marL="0" indent="0">
              <a:buNone/>
            </a:pPr>
            <a:r>
              <a:rPr lang="en-US" dirty="0"/>
              <a:t>CALL gds.beta.allShortestPaths.dijkstra.stream('</a:t>
            </a:r>
            <a:r>
              <a:rPr lang="en-US" dirty="0" err="1"/>
              <a:t>myGraph</a:t>
            </a:r>
            <a:r>
              <a:rPr lang="en-US" dirty="0"/>
              <a:t>', </a:t>
            </a:r>
          </a:p>
          <a:p>
            <a:pPr marL="0" indent="0">
              <a:buNone/>
            </a:pPr>
            <a:r>
              <a:rPr lang="en-US" dirty="0"/>
              <a:t>	{ </a:t>
            </a:r>
          </a:p>
          <a:p>
            <a:pPr marL="0" indent="0">
              <a:buNone/>
            </a:pPr>
            <a:r>
              <a:rPr lang="en-US" dirty="0"/>
              <a:t>		sourceNode: id(source), </a:t>
            </a:r>
          </a:p>
          <a:p>
            <a:pPr marL="0" indent="0">
              <a:buNone/>
            </a:pPr>
            <a:r>
              <a:rPr lang="en-US" dirty="0"/>
              <a:t>		relationshipWeightProperty: 'distance' </a:t>
            </a:r>
          </a:p>
          <a:p>
            <a:pPr marL="0" indent="0">
              <a:buNone/>
            </a:pPr>
            <a:r>
              <a:rPr lang="en-US" dirty="0"/>
              <a:t>	}) </a:t>
            </a:r>
          </a:p>
          <a:p>
            <a:pPr marL="0" indent="0">
              <a:buNone/>
            </a:pPr>
            <a:r>
              <a:rPr lang="en-US" dirty="0"/>
              <a:t>YIELD index, sourceNode, targetNode, totalCost, </a:t>
            </a:r>
            <a:r>
              <a:rPr lang="en-US" dirty="0" smtClean="0"/>
              <a:t>nodes, </a:t>
            </a:r>
            <a:r>
              <a:rPr lang="en-US" dirty="0"/>
              <a:t>costs </a:t>
            </a:r>
          </a:p>
          <a:p>
            <a:pPr marL="0" indent="0">
              <a:buNone/>
            </a:pPr>
            <a:r>
              <a:rPr lang="en-US" dirty="0"/>
              <a:t>RETURN </a:t>
            </a:r>
          </a:p>
          <a:p>
            <a:pPr marL="0" indent="0">
              <a:buNone/>
            </a:pPr>
            <a:r>
              <a:rPr lang="en-US" dirty="0"/>
              <a:t>	index, </a:t>
            </a:r>
          </a:p>
          <a:p>
            <a:pPr marL="0" indent="0">
              <a:buNone/>
            </a:pPr>
            <a:r>
              <a:rPr lang="en-US" dirty="0"/>
              <a:t>	gds.util.asNode(sourceNode).id AS sourceNodeName, </a:t>
            </a:r>
          </a:p>
          <a:p>
            <a:pPr marL="0" indent="0">
              <a:buNone/>
            </a:pPr>
            <a:r>
              <a:rPr lang="en-US" dirty="0"/>
              <a:t>	gds.util.asNode(targetNode).id AS targetNodeName, </a:t>
            </a:r>
          </a:p>
          <a:p>
            <a:pPr marL="0" indent="0">
              <a:buNone/>
            </a:pPr>
            <a:r>
              <a:rPr lang="en-US" dirty="0"/>
              <a:t>	totalCost, </a:t>
            </a:r>
          </a:p>
          <a:p>
            <a:pPr marL="0" indent="0">
              <a:buNone/>
            </a:pPr>
            <a:r>
              <a:rPr lang="en-US" dirty="0"/>
              <a:t>	[nodeId IN nodeIds | gds.util.asNode(nodeId).id] AS nodeNames, </a:t>
            </a:r>
          </a:p>
          <a:p>
            <a:pPr marL="0" indent="0">
              <a:buNone/>
            </a:pPr>
            <a:r>
              <a:rPr lang="en-US" dirty="0"/>
              <a:t>	costs </a:t>
            </a:r>
          </a:p>
          <a:p>
            <a:pPr marL="0" indent="0">
              <a:buNone/>
            </a:pPr>
            <a:r>
              <a:rPr lang="en-US" dirty="0"/>
              <a:t>ORDER BY index;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778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/>
              <a:t>Алгоритм </a:t>
            </a:r>
            <a:r>
              <a:rPr lang="ru-RU" dirty="0" err="1"/>
              <a:t>Дейкстры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MATCH </a:t>
            </a:r>
          </a:p>
          <a:p>
            <a:pPr marL="0" indent="0">
              <a:buNone/>
            </a:pPr>
            <a:r>
              <a:rPr lang="en-US" dirty="0"/>
              <a:t>	(source:Place {id: 'Amsterdam'}), </a:t>
            </a:r>
          </a:p>
          <a:p>
            <a:pPr marL="0" indent="0">
              <a:buNone/>
            </a:pPr>
            <a:r>
              <a:rPr lang="en-US" dirty="0"/>
              <a:t>	(target:Place {id: 'London'})</a:t>
            </a:r>
          </a:p>
          <a:p>
            <a:pPr marL="0" indent="0">
              <a:buNone/>
            </a:pPr>
            <a:r>
              <a:rPr lang="en-US" dirty="0"/>
              <a:t>CALL apoc.algo.dijkstra(source, target, 'EROAD', 'distance')</a:t>
            </a:r>
          </a:p>
          <a:p>
            <a:pPr marL="0" indent="0">
              <a:buNone/>
            </a:pPr>
            <a:r>
              <a:rPr lang="en-US" dirty="0"/>
              <a:t>YIELD path, weight</a:t>
            </a:r>
          </a:p>
          <a:p>
            <a:pPr marL="0" indent="0">
              <a:buNone/>
            </a:pPr>
            <a:r>
              <a:rPr lang="en-US" dirty="0"/>
              <a:t>RETURN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[</a:t>
            </a:r>
            <a:r>
              <a:rPr lang="en-US" dirty="0"/>
              <a:t>p in nodes(path) | p.id] as names,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weight</a:t>
            </a:r>
            <a:r>
              <a:rPr lang="en-US" dirty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33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Yen’s shortest paths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MATCH </a:t>
            </a:r>
          </a:p>
          <a:p>
            <a:pPr marL="0" indent="0">
              <a:buNone/>
            </a:pPr>
            <a:r>
              <a:rPr lang="en-US" dirty="0"/>
              <a:t>	(source:Place {id: 'Amsterdam'}), </a:t>
            </a:r>
          </a:p>
          <a:p>
            <a:pPr marL="0" indent="0">
              <a:buNone/>
            </a:pPr>
            <a:r>
              <a:rPr lang="en-US" dirty="0"/>
              <a:t>	(target:Place {id: 'London'})</a:t>
            </a:r>
          </a:p>
          <a:p>
            <a:pPr marL="0" indent="0">
              <a:buNone/>
            </a:pPr>
            <a:r>
              <a:rPr lang="en-US" dirty="0"/>
              <a:t>CALL </a:t>
            </a:r>
            <a:r>
              <a:rPr lang="en-US" dirty="0" err="1"/>
              <a:t>gds.beta.shortestPath.yens.stream</a:t>
            </a:r>
            <a:r>
              <a:rPr lang="en-US" dirty="0"/>
              <a:t>('</a:t>
            </a:r>
            <a:r>
              <a:rPr lang="en-US" dirty="0" err="1"/>
              <a:t>myGraph</a:t>
            </a:r>
            <a:r>
              <a:rPr lang="en-US" dirty="0"/>
              <a:t>', </a:t>
            </a:r>
          </a:p>
          <a:p>
            <a:pPr marL="0" indent="0">
              <a:buNone/>
            </a:pPr>
            <a:r>
              <a:rPr lang="en-US" dirty="0"/>
              <a:t>	{</a:t>
            </a:r>
          </a:p>
          <a:p>
            <a:pPr marL="0" indent="0">
              <a:buNone/>
            </a:pPr>
            <a:r>
              <a:rPr lang="en-US" dirty="0"/>
              <a:t>		sourceNode: id(source),</a:t>
            </a:r>
          </a:p>
          <a:p>
            <a:pPr marL="0" indent="0">
              <a:buNone/>
            </a:pPr>
            <a:r>
              <a:rPr lang="en-US" dirty="0"/>
              <a:t>		targetNode: id(target),</a:t>
            </a:r>
          </a:p>
          <a:p>
            <a:pPr marL="0" indent="0">
              <a:buNone/>
            </a:pPr>
            <a:r>
              <a:rPr lang="en-US" dirty="0"/>
              <a:t>		k: 3,</a:t>
            </a:r>
          </a:p>
          <a:p>
            <a:pPr marL="0" indent="0">
              <a:buNone/>
            </a:pPr>
            <a:r>
              <a:rPr lang="en-US" dirty="0"/>
              <a:t>		relationshipWeightProperty: 'distance'</a:t>
            </a:r>
          </a:p>
          <a:p>
            <a:pPr marL="0" indent="0">
              <a:buNone/>
            </a:pPr>
            <a:r>
              <a:rPr lang="en-US" dirty="0"/>
              <a:t>	})</a:t>
            </a:r>
          </a:p>
          <a:p>
            <a:pPr marL="0" indent="0">
              <a:buNone/>
            </a:pPr>
            <a:r>
              <a:rPr lang="en-US" dirty="0"/>
              <a:t>YIELD index, sourceNode, targetNode, totalCost, nodeIds, costs</a:t>
            </a:r>
          </a:p>
          <a:p>
            <a:pPr marL="0" indent="0">
              <a:buNone/>
            </a:pPr>
            <a:r>
              <a:rPr lang="en-US" dirty="0"/>
              <a:t>RETURN</a:t>
            </a:r>
          </a:p>
          <a:p>
            <a:pPr marL="0" indent="0">
              <a:buNone/>
            </a:pPr>
            <a:r>
              <a:rPr lang="en-US" dirty="0"/>
              <a:t>    index,</a:t>
            </a:r>
          </a:p>
          <a:p>
            <a:pPr marL="0" indent="0">
              <a:buNone/>
            </a:pPr>
            <a:r>
              <a:rPr lang="en-US" dirty="0"/>
              <a:t>    gds.util.asNode(sourceNode).id AS sourceNodeName,</a:t>
            </a:r>
          </a:p>
          <a:p>
            <a:pPr marL="0" indent="0">
              <a:buNone/>
            </a:pPr>
            <a:r>
              <a:rPr lang="en-US" dirty="0"/>
              <a:t>    gds.util.asNode(targetNode).id AS targetNodeName,</a:t>
            </a:r>
          </a:p>
          <a:p>
            <a:pPr marL="0" indent="0">
              <a:buNone/>
            </a:pPr>
            <a:r>
              <a:rPr lang="en-US" dirty="0"/>
              <a:t>    totalCost,</a:t>
            </a:r>
          </a:p>
          <a:p>
            <a:pPr marL="0" indent="0">
              <a:buNone/>
            </a:pPr>
            <a:r>
              <a:rPr lang="en-US" dirty="0"/>
              <a:t>    [nodeId IN nodeIds | gds.util.asNode(nodeId).id] AS nodeNames,</a:t>
            </a:r>
          </a:p>
          <a:p>
            <a:pPr marL="0" indent="0">
              <a:buNone/>
            </a:pPr>
            <a:r>
              <a:rPr lang="en-US" dirty="0"/>
              <a:t>    costs</a:t>
            </a:r>
          </a:p>
          <a:p>
            <a:pPr marL="0" indent="0">
              <a:buNone/>
            </a:pPr>
            <a:r>
              <a:rPr lang="en-US" dirty="0"/>
              <a:t>ORDER BY index;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702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PageRank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CALL </a:t>
            </a:r>
            <a:r>
              <a:rPr lang="en-US" dirty="0" err="1"/>
              <a:t>gds.pageRank.stream</a:t>
            </a:r>
            <a:r>
              <a:rPr lang="en-US" dirty="0"/>
              <a:t>('</a:t>
            </a:r>
            <a:r>
              <a:rPr lang="en-US" dirty="0" err="1"/>
              <a:t>myGraph</a:t>
            </a:r>
            <a:r>
              <a:rPr lang="en-US" dirty="0"/>
              <a:t>') </a:t>
            </a:r>
          </a:p>
          <a:p>
            <a:pPr marL="0" indent="0">
              <a:buNone/>
            </a:pPr>
            <a:r>
              <a:rPr lang="en-US" dirty="0"/>
              <a:t>YIELD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nodeId</a:t>
            </a:r>
            <a:r>
              <a:rPr lang="en-US" dirty="0"/>
              <a:t>,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score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RETURN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gds.util.asNode(nodeId</a:t>
            </a:r>
            <a:r>
              <a:rPr lang="en-US" dirty="0"/>
              <a:t>).id AS name,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score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ORDER BY score DESC, name ASC;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400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Connected Components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Тестовый </a:t>
            </a:r>
            <a:r>
              <a:rPr lang="ru-RU" dirty="0" err="1" smtClean="0"/>
              <a:t>датасет</a:t>
            </a:r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/>
              <a:t>UNWIND range(1,10) as id</a:t>
            </a:r>
          </a:p>
          <a:p>
            <a:pPr marL="0" indent="0">
              <a:buNone/>
            </a:pPr>
            <a:r>
              <a:rPr lang="en-US" dirty="0"/>
              <a:t>CREATE (:Test {id: id});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with</a:t>
            </a:r>
          </a:p>
          <a:p>
            <a:pPr marL="0" indent="0">
              <a:buNone/>
            </a:pPr>
            <a:r>
              <a:rPr lang="en-US" dirty="0"/>
              <a:t>	[</a:t>
            </a:r>
            <a:r>
              <a:rPr lang="en-US" dirty="0" err="1"/>
              <a:t>i</a:t>
            </a:r>
            <a:r>
              <a:rPr lang="en-US" dirty="0"/>
              <a:t> in range(1,20) | </a:t>
            </a:r>
            <a:r>
              <a:rPr lang="en-US" dirty="0" err="1"/>
              <a:t>toInteger</a:t>
            </a:r>
            <a:r>
              <a:rPr lang="en-US" dirty="0"/>
              <a:t>(rand()*10+1)] as </a:t>
            </a:r>
            <a:r>
              <a:rPr lang="en-US" dirty="0" err="1"/>
              <a:t>rnd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unwind</a:t>
            </a:r>
          </a:p>
          <a:p>
            <a:pPr marL="0" indent="0">
              <a:buNone/>
            </a:pPr>
            <a:r>
              <a:rPr lang="en-US" dirty="0"/>
              <a:t>	[</a:t>
            </a:r>
            <a:r>
              <a:rPr lang="en-US" dirty="0" err="1"/>
              <a:t>i</a:t>
            </a:r>
            <a:r>
              <a:rPr lang="en-US" dirty="0"/>
              <a:t> in range(0,9)| [</a:t>
            </a:r>
            <a:r>
              <a:rPr lang="en-US" dirty="0" err="1"/>
              <a:t>rnd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], </a:t>
            </a:r>
            <a:r>
              <a:rPr lang="en-US" dirty="0" err="1"/>
              <a:t>rnd</a:t>
            </a:r>
            <a:r>
              <a:rPr lang="en-US" dirty="0"/>
              <a:t>[10+i]]] as pairs</a:t>
            </a:r>
          </a:p>
          <a:p>
            <a:pPr marL="0" indent="0">
              <a:buNone/>
            </a:pPr>
            <a:r>
              <a:rPr lang="en-US" dirty="0"/>
              <a:t>match (</a:t>
            </a:r>
            <a:r>
              <a:rPr lang="en-US" dirty="0" err="1"/>
              <a:t>a:Test</a:t>
            </a:r>
            <a:r>
              <a:rPr lang="en-US" dirty="0"/>
              <a:t> {id: pairs[0]}), (</a:t>
            </a:r>
            <a:r>
              <a:rPr lang="en-US" dirty="0" err="1"/>
              <a:t>b:Test</a:t>
            </a:r>
            <a:r>
              <a:rPr lang="en-US" dirty="0"/>
              <a:t> {id: pairs[1]})</a:t>
            </a:r>
          </a:p>
          <a:p>
            <a:pPr marL="0" indent="0">
              <a:buNone/>
            </a:pPr>
            <a:r>
              <a:rPr lang="en-US" dirty="0"/>
              <a:t>where a.id &lt;&gt; b.id</a:t>
            </a:r>
          </a:p>
          <a:p>
            <a:pPr marL="0" indent="0">
              <a:buNone/>
            </a:pPr>
            <a:r>
              <a:rPr lang="en-US" dirty="0"/>
              <a:t>merge (a)-[:LINK]-&gt;(b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merge (b)-[:LINK]-&gt;(a</a:t>
            </a:r>
            <a:r>
              <a:rPr lang="en-US" dirty="0" smtClean="0"/>
              <a:t>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095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Connected Components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Проверка</a:t>
            </a:r>
            <a:endParaRPr lang="en-US" dirty="0" smtClean="0"/>
          </a:p>
          <a:p>
            <a:endParaRPr lang="ru-RU" dirty="0" smtClean="0"/>
          </a:p>
          <a:p>
            <a:pPr marL="0" indent="0">
              <a:buNone/>
            </a:pPr>
            <a:r>
              <a:rPr lang="en-US" dirty="0"/>
              <a:t>CALL </a:t>
            </a:r>
            <a:r>
              <a:rPr lang="en-US" dirty="0" err="1"/>
              <a:t>gds.alpha.scc.stream</a:t>
            </a:r>
            <a:r>
              <a:rPr lang="en-US" dirty="0"/>
              <a:t>({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nodeProjection</a:t>
            </a:r>
            <a:r>
              <a:rPr lang="en-US" dirty="0"/>
              <a:t>: 'Test',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relationshipProjection</a:t>
            </a:r>
            <a:r>
              <a:rPr lang="en-US" dirty="0"/>
              <a:t>: 'LINK'</a:t>
            </a:r>
          </a:p>
          <a:p>
            <a:pPr marL="0" indent="0">
              <a:buNone/>
            </a:pPr>
            <a:r>
              <a:rPr lang="en-US" dirty="0"/>
              <a:t>})</a:t>
            </a:r>
          </a:p>
          <a:p>
            <a:pPr marL="0" indent="0">
              <a:buNone/>
            </a:pPr>
            <a:r>
              <a:rPr lang="en-US" dirty="0"/>
              <a:t>YIELD nodeId, </a:t>
            </a:r>
            <a:r>
              <a:rPr lang="en-US" dirty="0" err="1"/>
              <a:t>componentId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RETURN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gds.util.asNode(nodeId</a:t>
            </a:r>
            <a:r>
              <a:rPr lang="en-US" dirty="0"/>
              <a:t>).id AS Name, </a:t>
            </a:r>
            <a:r>
              <a:rPr lang="en-US" dirty="0" smtClean="0"/>
              <a:t>	</a:t>
            </a:r>
            <a:r>
              <a:rPr lang="en-US" dirty="0" err="1" smtClean="0"/>
              <a:t>componentId</a:t>
            </a:r>
            <a:r>
              <a:rPr lang="en-US" dirty="0" smtClean="0"/>
              <a:t> </a:t>
            </a:r>
            <a:r>
              <a:rPr lang="en-US" dirty="0"/>
              <a:t>AS Component</a:t>
            </a:r>
          </a:p>
          <a:p>
            <a:pPr marL="0" indent="0">
              <a:buNone/>
            </a:pPr>
            <a:r>
              <a:rPr lang="en-US" dirty="0"/>
              <a:t>ORDER BY Component DESC;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55233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User defined functions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/>
          <a:lstStyle/>
          <a:p>
            <a:r>
              <a:rPr lang="en-US" dirty="0"/>
              <a:t>Functions</a:t>
            </a:r>
          </a:p>
          <a:p>
            <a:r>
              <a:rPr lang="en-US" dirty="0"/>
              <a:t>Procedures</a:t>
            </a:r>
          </a:p>
          <a:p>
            <a:r>
              <a:rPr lang="en-US"/>
              <a:t>Aggregate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175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Function</a:t>
            </a:r>
            <a:r>
              <a:rPr lang="ru-RU" dirty="0" smtClean="0"/>
              <a:t> - пример</a:t>
            </a:r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107504" y="1130261"/>
            <a:ext cx="8712642" cy="507831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  <a:t>@UserFunction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public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627A"/>
                </a:solidFill>
                <a:effectLst/>
                <a:latin typeface="JetBrains Mono"/>
              </a:rPr>
              <a:t>distance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  <a:t>@Name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"start_latitude"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startLatitude,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  <a:t>@Name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"start_longitude"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startLongitude,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  <a:t>@Name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"end_latitude"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endLatitude,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  <a:t>@Name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"end_longitude"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endLongitude) {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JetBrains Mon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sLatRad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startLatitude *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PI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/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360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;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sLonRad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startLongitude *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PI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/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360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;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eLatRad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endLatitude *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PI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/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360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;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eLonRad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endLongitude *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PI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/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360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;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earthRadius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6400d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;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return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earthRadius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*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acos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 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sin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sLatRad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*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sin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eLatRad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+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 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sLatRad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*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eLatRad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*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sLonRad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-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eLonRad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);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}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419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Function</a:t>
            </a:r>
            <a:r>
              <a:rPr lang="ru-RU" dirty="0" smtClean="0"/>
              <a:t> - </a:t>
            </a:r>
            <a:r>
              <a:rPr lang="ru-RU" dirty="0" smtClean="0"/>
              <a:t>вызов</a:t>
            </a:r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423355" y="1196752"/>
            <a:ext cx="5479385" cy="30469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400" dirty="0">
                <a:latin typeface="Arial" panose="020B0604020202020204" pitchFamily="34" charset="0"/>
              </a:rPr>
              <a:t>match (</a:t>
            </a:r>
            <a:r>
              <a:rPr lang="en-US" altLang="ru-RU" sz="2400" dirty="0" err="1">
                <a:latin typeface="Arial" panose="020B0604020202020204" pitchFamily="34" charset="0"/>
              </a:rPr>
              <a:t>a:Place</a:t>
            </a:r>
            <a:r>
              <a:rPr lang="en-US" altLang="ru-RU" sz="2400" dirty="0">
                <a:latin typeface="Arial" panose="020B0604020202020204" pitchFamily="34" charset="0"/>
              </a:rPr>
              <a:t>)-[</a:t>
            </a:r>
            <a:r>
              <a:rPr lang="en-US" altLang="ru-RU" sz="2400" dirty="0" err="1">
                <a:latin typeface="Arial" panose="020B0604020202020204" pitchFamily="34" charset="0"/>
              </a:rPr>
              <a:t>e:EROAD</a:t>
            </a:r>
            <a:r>
              <a:rPr lang="en-US" altLang="ru-RU" sz="2400" dirty="0">
                <a:latin typeface="Arial" panose="020B0604020202020204" pitchFamily="34" charset="0"/>
              </a:rPr>
              <a:t>]-&gt;(</a:t>
            </a:r>
            <a:r>
              <a:rPr lang="en-US" altLang="ru-RU" sz="2400" dirty="0" err="1">
                <a:latin typeface="Arial" panose="020B0604020202020204" pitchFamily="34" charset="0"/>
              </a:rPr>
              <a:t>b:Place</a:t>
            </a:r>
            <a:r>
              <a:rPr lang="en-US" altLang="ru-RU" sz="2400" dirty="0">
                <a:latin typeface="Arial" panose="020B0604020202020204" pitchFamily="34" charset="0"/>
              </a:rPr>
              <a:t>)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400" dirty="0">
                <a:latin typeface="Arial" panose="020B0604020202020204" pitchFamily="34" charset="0"/>
              </a:rPr>
              <a:t>return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dirty="0" smtClean="0">
                <a:latin typeface="Arial" panose="020B0604020202020204" pitchFamily="34" charset="0"/>
              </a:rPr>
              <a:t>   </a:t>
            </a:r>
            <a:r>
              <a:rPr lang="en-US" altLang="ru-RU" sz="2400" dirty="0" err="1" smtClean="0">
                <a:latin typeface="Arial" panose="020B0604020202020204" pitchFamily="34" charset="0"/>
              </a:rPr>
              <a:t>test.distance</a:t>
            </a:r>
            <a:r>
              <a:rPr lang="en-US" altLang="ru-RU" sz="2400" dirty="0">
                <a:latin typeface="Arial" panose="020B0604020202020204" pitchFamily="34" charset="0"/>
              </a:rPr>
              <a:t>(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400" dirty="0">
                <a:latin typeface="Arial" panose="020B0604020202020204" pitchFamily="34" charset="0"/>
              </a:rPr>
              <a:t>      </a:t>
            </a:r>
            <a:r>
              <a:rPr lang="en-US" altLang="ru-RU" sz="2400" dirty="0" err="1">
                <a:latin typeface="Arial" panose="020B0604020202020204" pitchFamily="34" charset="0"/>
              </a:rPr>
              <a:t>a.latitude</a:t>
            </a:r>
            <a:r>
              <a:rPr lang="en-US" altLang="ru-RU" sz="2400" dirty="0">
                <a:latin typeface="Arial" panose="020B0604020202020204" pitchFamily="34" charset="0"/>
              </a:rPr>
              <a:t>,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400" dirty="0">
                <a:latin typeface="Arial" panose="020B0604020202020204" pitchFamily="34" charset="0"/>
              </a:rPr>
              <a:t>      </a:t>
            </a:r>
            <a:r>
              <a:rPr lang="en-US" altLang="ru-RU" sz="2400" dirty="0" err="1">
                <a:latin typeface="Arial" panose="020B0604020202020204" pitchFamily="34" charset="0"/>
              </a:rPr>
              <a:t>a.longitude</a:t>
            </a:r>
            <a:r>
              <a:rPr lang="en-US" altLang="ru-RU" sz="2400" dirty="0">
                <a:latin typeface="Arial" panose="020B0604020202020204" pitchFamily="34" charset="0"/>
              </a:rPr>
              <a:t>,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400" dirty="0">
                <a:latin typeface="Arial" panose="020B0604020202020204" pitchFamily="34" charset="0"/>
              </a:rPr>
              <a:t>      </a:t>
            </a:r>
            <a:r>
              <a:rPr lang="en-US" altLang="ru-RU" sz="2400" dirty="0" err="1">
                <a:latin typeface="Arial" panose="020B0604020202020204" pitchFamily="34" charset="0"/>
              </a:rPr>
              <a:t>b.latitude</a:t>
            </a:r>
            <a:r>
              <a:rPr lang="en-US" altLang="ru-RU" sz="2400" dirty="0">
                <a:latin typeface="Arial" panose="020B0604020202020204" pitchFamily="34" charset="0"/>
              </a:rPr>
              <a:t>,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400" dirty="0">
                <a:latin typeface="Arial" panose="020B0604020202020204" pitchFamily="34" charset="0"/>
              </a:rPr>
              <a:t>      </a:t>
            </a:r>
            <a:r>
              <a:rPr lang="en-US" altLang="ru-RU" sz="2400" dirty="0" err="1">
                <a:latin typeface="Arial" panose="020B0604020202020204" pitchFamily="34" charset="0"/>
              </a:rPr>
              <a:t>b.longitude</a:t>
            </a:r>
            <a:r>
              <a:rPr lang="en-US" altLang="ru-RU" sz="2400" dirty="0">
                <a:latin typeface="Arial" panose="020B0604020202020204" pitchFamily="34" charset="0"/>
              </a:rPr>
              <a:t>),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400" dirty="0">
                <a:latin typeface="Arial" panose="020B0604020202020204" pitchFamily="34" charset="0"/>
              </a:rPr>
              <a:t>    </a:t>
            </a:r>
            <a:r>
              <a:rPr lang="en-US" altLang="ru-RU" sz="2400" dirty="0" err="1">
                <a:latin typeface="Arial" panose="020B0604020202020204" pitchFamily="34" charset="0"/>
              </a:rPr>
              <a:t>e.distance</a:t>
            </a:r>
            <a:r>
              <a:rPr lang="en-US" altLang="ru-RU" sz="2400" dirty="0">
                <a:latin typeface="Arial" panose="020B0604020202020204" pitchFamily="34" charset="0"/>
              </a:rPr>
              <a:t>;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13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Procedure</a:t>
            </a:r>
            <a:r>
              <a:rPr lang="ru-RU" dirty="0" smtClean="0"/>
              <a:t> - пример</a:t>
            </a:r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107950" y="853351"/>
            <a:ext cx="7103227" cy="563231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  <a:t>@Procedure</a:t>
            </a:r>
            <a:b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  <a:t>@Description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"test.allSingleNodes(nodes) yield singleNode"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public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Stream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SingleNodeResult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627A"/>
                </a:solidFill>
                <a:effectLst/>
                <a:latin typeface="JetBrains Mono"/>
              </a:rPr>
              <a:t>allSingleNodes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b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  <a:t>@Name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"nodes"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List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Node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nodes){</a:t>
            </a:r>
            <a:b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Set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Node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nodeSet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new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HashSet&lt;&gt;(nodes);</a:t>
            </a:r>
            <a:b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return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nodeSet</a:t>
            </a:r>
            <a:b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          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.stream()</a:t>
            </a:r>
            <a:b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.filter(n -&gt; !n.hasRelationship())</a:t>
            </a:r>
            <a:b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.map(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SingleNodeResult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::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new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  <a:b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b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public static class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SingleNodeResult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{</a:t>
            </a:r>
            <a:b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public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Node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singleNode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;</a:t>
            </a:r>
            <a:b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public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627A"/>
                </a:solidFill>
                <a:effectLst/>
                <a:latin typeface="JetBrains Mono"/>
              </a:rPr>
              <a:t>SingleNodeResult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Node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node) {</a:t>
            </a:r>
            <a:b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this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singleNode </a:t>
            </a: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node;</a:t>
            </a:r>
            <a:b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}</a:t>
            </a:r>
            <a:b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384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Procedure</a:t>
            </a:r>
            <a:r>
              <a:rPr lang="ru-RU" dirty="0" smtClean="0"/>
              <a:t> - запуск</a:t>
            </a:r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457200" y="1124744"/>
            <a:ext cx="4225965" cy="224676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000" dirty="0">
                <a:latin typeface="Arial" panose="020B0604020202020204" pitchFamily="34" charset="0"/>
              </a:rPr>
              <a:t>MATCH (</a:t>
            </a:r>
            <a:r>
              <a:rPr lang="en-US" altLang="ru-RU" sz="2000" dirty="0" err="1">
                <a:latin typeface="Arial" panose="020B0604020202020204" pitchFamily="34" charset="0"/>
              </a:rPr>
              <a:t>t:Test</a:t>
            </a:r>
            <a:r>
              <a:rPr lang="en-US" altLang="ru-RU" sz="2000" dirty="0">
                <a:latin typeface="Arial" panose="020B0604020202020204" pitchFamily="34" charset="0"/>
              </a:rPr>
              <a:t>)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000" dirty="0">
                <a:latin typeface="Arial" panose="020B0604020202020204" pitchFamily="34" charset="0"/>
              </a:rPr>
              <a:t>WITH COLLECT(t) as </a:t>
            </a:r>
            <a:r>
              <a:rPr lang="en-US" altLang="ru-RU" sz="2000" dirty="0" err="1">
                <a:latin typeface="Arial" panose="020B0604020202020204" pitchFamily="34" charset="0"/>
              </a:rPr>
              <a:t>nodeList</a:t>
            </a:r>
            <a:endParaRPr lang="en-US" altLang="ru-RU" sz="2000" dirty="0">
              <a:latin typeface="Arial" panose="020B0604020202020204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000" dirty="0">
                <a:latin typeface="Arial" panose="020B0604020202020204" pitchFamily="34" charset="0"/>
              </a:rPr>
              <a:t>CALL </a:t>
            </a:r>
            <a:r>
              <a:rPr lang="en-US" altLang="ru-RU" sz="2000" dirty="0" err="1">
                <a:latin typeface="Arial" panose="020B0604020202020204" pitchFamily="34" charset="0"/>
              </a:rPr>
              <a:t>test.allSingleNodes</a:t>
            </a:r>
            <a:r>
              <a:rPr lang="en-US" altLang="ru-RU" sz="2000" dirty="0">
                <a:latin typeface="Arial" panose="020B0604020202020204" pitchFamily="34" charset="0"/>
              </a:rPr>
              <a:t>(</a:t>
            </a:r>
            <a:r>
              <a:rPr lang="en-US" altLang="ru-RU" sz="2000" dirty="0" err="1">
                <a:latin typeface="Arial" panose="020B0604020202020204" pitchFamily="34" charset="0"/>
              </a:rPr>
              <a:t>nodeList</a:t>
            </a:r>
            <a:r>
              <a:rPr lang="en-US" altLang="ru-RU" sz="2000" dirty="0">
                <a:latin typeface="Arial" panose="020B0604020202020204" pitchFamily="34" charset="0"/>
              </a:rPr>
              <a:t>)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000" dirty="0">
                <a:latin typeface="Arial" panose="020B0604020202020204" pitchFamily="34" charset="0"/>
              </a:rPr>
              <a:t>YIELD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000" dirty="0">
                <a:latin typeface="Arial" panose="020B0604020202020204" pitchFamily="34" charset="0"/>
              </a:rPr>
              <a:t>	</a:t>
            </a:r>
            <a:r>
              <a:rPr lang="en-US" altLang="ru-RU" sz="2000" dirty="0" err="1">
                <a:latin typeface="Arial" panose="020B0604020202020204" pitchFamily="34" charset="0"/>
              </a:rPr>
              <a:t>singleNode</a:t>
            </a:r>
            <a:endParaRPr lang="en-US" altLang="ru-RU" sz="2000" dirty="0">
              <a:latin typeface="Arial" panose="020B0604020202020204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000" dirty="0">
                <a:latin typeface="Arial" panose="020B0604020202020204" pitchFamily="34" charset="0"/>
              </a:rPr>
              <a:t>RETURN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000" dirty="0">
                <a:latin typeface="Arial" panose="020B0604020202020204" pitchFamily="34" charset="0"/>
              </a:rPr>
              <a:t>	</a:t>
            </a:r>
            <a:r>
              <a:rPr lang="en-US" altLang="ru-RU" sz="2000" dirty="0" err="1">
                <a:latin typeface="Arial" panose="020B0604020202020204" pitchFamily="34" charset="0"/>
              </a:rPr>
              <a:t>singleNode</a:t>
            </a:r>
            <a:r>
              <a:rPr lang="en-US" altLang="ru-RU" sz="2000" dirty="0">
                <a:latin typeface="Arial" panose="020B0604020202020204" pitchFamily="34" charset="0"/>
              </a:rPr>
              <a:t>;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271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APOC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/>
          <a:lstStyle/>
          <a:p>
            <a:r>
              <a:rPr lang="ru-RU" dirty="0" smtClean="0"/>
              <a:t>Код в </a:t>
            </a:r>
            <a:r>
              <a:rPr lang="en-US" dirty="0" smtClean="0"/>
              <a:t>GitHub: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github.com/neo4j-contrib/neo4j-apoc-procedures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ru-RU" dirty="0" smtClean="0"/>
              <a:t>Список доступных функций и процедур:</a:t>
            </a:r>
            <a:endParaRPr lang="en-US" dirty="0"/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en-US" dirty="0" smtClean="0"/>
              <a:t>CALL </a:t>
            </a:r>
            <a:r>
              <a:rPr lang="en-US" dirty="0" err="1"/>
              <a:t>apoc.help</a:t>
            </a:r>
            <a:r>
              <a:rPr lang="en-US" dirty="0"/>
              <a:t>('text')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Документация: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://neo4j.com/labs/apoc/4.1/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976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GDS</a:t>
            </a:r>
            <a:r>
              <a:rPr lang="ru-RU" dirty="0" smtClean="0"/>
              <a:t> – </a:t>
            </a:r>
            <a:r>
              <a:rPr lang="en-US" dirty="0" smtClean="0"/>
              <a:t>Graph Data Science library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Код в </a:t>
            </a:r>
            <a:r>
              <a:rPr lang="en-US" dirty="0" smtClean="0"/>
              <a:t>GitHub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github.com/neo4j/graph-data-science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ru-RU" dirty="0" smtClean="0"/>
              <a:t>Список доступных функций и процедур:</a:t>
            </a:r>
            <a:endParaRPr lang="en-US" dirty="0"/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en-US" dirty="0" smtClean="0"/>
              <a:t>CALL </a:t>
            </a:r>
            <a:r>
              <a:rPr lang="en-US" dirty="0" err="1"/>
              <a:t>gds.list</a:t>
            </a:r>
            <a:r>
              <a:rPr lang="en-US" dirty="0" smtClean="0"/>
              <a:t>()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Документация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https://neo4j.com/docs/graph-data-science/current/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118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BFS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CALL gds.graph.create</a:t>
            </a:r>
            <a:r>
              <a:rPr lang="en-US" sz="2400" dirty="0" smtClean="0"/>
              <a:t>(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'</a:t>
            </a:r>
            <a:r>
              <a:rPr lang="en-US" sz="2400" dirty="0" err="1" smtClean="0"/>
              <a:t>myGraph</a:t>
            </a:r>
            <a:r>
              <a:rPr lang="en-US" sz="2400" dirty="0"/>
              <a:t>', 'Place', 'EROAD',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{ 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relationshipProperties</a:t>
            </a:r>
            <a:r>
              <a:rPr lang="en-US" sz="2400" dirty="0"/>
              <a:t>: 'distance’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}</a:t>
            </a:r>
          </a:p>
          <a:p>
            <a:pPr marL="0" indent="0">
              <a:buNone/>
            </a:pPr>
            <a:r>
              <a:rPr lang="en-US" sz="2400" dirty="0" smtClean="0"/>
              <a:t>);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MATCH (</a:t>
            </a:r>
            <a:r>
              <a:rPr lang="en-US" sz="2400" dirty="0" err="1" smtClean="0"/>
              <a:t>a:Place</a:t>
            </a:r>
            <a:r>
              <a:rPr lang="en-US" sz="2400" dirty="0"/>
              <a:t> </a:t>
            </a:r>
            <a:r>
              <a:rPr lang="en-US" sz="2400" dirty="0" smtClean="0"/>
              <a:t>{id: </a:t>
            </a:r>
            <a:r>
              <a:rPr lang="en-US" sz="2400" dirty="0"/>
              <a:t>'Amsterdam'}</a:t>
            </a:r>
            <a:r>
              <a:rPr lang="en-US" sz="2400" dirty="0" smtClean="0"/>
              <a:t>) </a:t>
            </a:r>
            <a:r>
              <a:rPr lang="en-US" sz="2400" dirty="0"/>
              <a:t>WITH id(a) AS </a:t>
            </a:r>
            <a:r>
              <a:rPr lang="en-US" sz="2400" dirty="0" err="1"/>
              <a:t>startNode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2400" dirty="0"/>
              <a:t>CALL </a:t>
            </a:r>
            <a:r>
              <a:rPr lang="en-US" sz="2400" dirty="0" err="1"/>
              <a:t>gds.alpha.bfs.stream</a:t>
            </a:r>
            <a:r>
              <a:rPr lang="en-US" sz="2400" dirty="0"/>
              <a:t>('</a:t>
            </a:r>
            <a:r>
              <a:rPr lang="en-US" sz="2400" dirty="0" err="1"/>
              <a:t>myGraph</a:t>
            </a:r>
            <a:r>
              <a:rPr lang="en-US" sz="2400" dirty="0"/>
              <a:t>', {</a:t>
            </a:r>
            <a:r>
              <a:rPr lang="en-US" sz="2400" dirty="0" err="1"/>
              <a:t>startNode</a:t>
            </a:r>
            <a:r>
              <a:rPr lang="en-US" sz="2400" dirty="0"/>
              <a:t>: </a:t>
            </a:r>
            <a:r>
              <a:rPr lang="en-US" sz="2400" dirty="0" err="1"/>
              <a:t>startNode</a:t>
            </a:r>
            <a:r>
              <a:rPr lang="en-US" sz="2400" dirty="0"/>
              <a:t>}) </a:t>
            </a:r>
          </a:p>
          <a:p>
            <a:pPr marL="0" indent="0">
              <a:buNone/>
            </a:pPr>
            <a:r>
              <a:rPr lang="en-US" sz="2400" dirty="0"/>
              <a:t>YIELD path </a:t>
            </a:r>
          </a:p>
          <a:p>
            <a:pPr marL="0" indent="0">
              <a:buNone/>
            </a:pPr>
            <a:r>
              <a:rPr lang="en-US" sz="2400" dirty="0"/>
              <a:t>UNWIND [ n in nodes(path) | </a:t>
            </a:r>
            <a:r>
              <a:rPr lang="en-US" sz="2400" dirty="0" smtClean="0"/>
              <a:t>n.id </a:t>
            </a:r>
            <a:r>
              <a:rPr lang="en-US" sz="2400" dirty="0"/>
              <a:t>] AS </a:t>
            </a:r>
            <a:r>
              <a:rPr lang="en-US" sz="2400" dirty="0" smtClean="0"/>
              <a:t>ids 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RETURN </a:t>
            </a:r>
            <a:r>
              <a:rPr lang="en-US" sz="2400" dirty="0" smtClean="0"/>
              <a:t>ids </a:t>
            </a:r>
            <a:r>
              <a:rPr lang="en-US" sz="2400" dirty="0"/>
              <a:t>ORDER BY </a:t>
            </a:r>
            <a:r>
              <a:rPr lang="en-US" sz="2400" dirty="0" smtClean="0"/>
              <a:t>ids</a:t>
            </a:r>
            <a:r>
              <a:rPr lang="en-US" sz="2400" dirty="0"/>
              <a:t>;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44616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14614</TotalTime>
  <Words>800</Words>
  <Application>Microsoft Office PowerPoint</Application>
  <PresentationFormat>Экран (4:3)</PresentationFormat>
  <Paragraphs>137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JetBrains Mono</vt:lpstr>
      <vt:lpstr>Office Theme</vt:lpstr>
      <vt:lpstr>Презентация PowerPoint</vt:lpstr>
      <vt:lpstr>User defined functions</vt:lpstr>
      <vt:lpstr>Function - пример</vt:lpstr>
      <vt:lpstr>Function - вызов</vt:lpstr>
      <vt:lpstr>Procedure - пример</vt:lpstr>
      <vt:lpstr>Procedure - запуск</vt:lpstr>
      <vt:lpstr>APOC</vt:lpstr>
      <vt:lpstr>GDS – Graph Data Science library</vt:lpstr>
      <vt:lpstr>BFS</vt:lpstr>
      <vt:lpstr>Алгоритм Дейкстры</vt:lpstr>
      <vt:lpstr>Алгоритм Дейкстры</vt:lpstr>
      <vt:lpstr>Yen’s shortest paths</vt:lpstr>
      <vt:lpstr>PageRank</vt:lpstr>
      <vt:lpstr>Connected Components</vt:lpstr>
      <vt:lpstr>Connected Components</vt:lpstr>
    </vt:vector>
  </TitlesOfParts>
  <Company>LUXOFT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</dc:title>
  <dc:creator>Eugene</dc:creator>
  <cp:lastModifiedBy>Перов Василий Анатольевич</cp:lastModifiedBy>
  <cp:revision>200</cp:revision>
  <dcterms:created xsi:type="dcterms:W3CDTF">2016-11-20T17:12:08Z</dcterms:created>
  <dcterms:modified xsi:type="dcterms:W3CDTF">2021-03-15T11:44:10Z</dcterms:modified>
</cp:coreProperties>
</file>