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10B3F-4A86-45D7-8BA8-D1A0DB35E7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1E20-A03D-4700-9B22-5806DB0FD8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>
            <a:normAutofit/>
          </a:bodyPr>
          <a:lstStyle/>
          <a:p>
            <a:r>
              <a:rPr lang="ru-RU" dirty="0" smtClean="0"/>
              <a:t>Типовая архитектура распределенного </a:t>
            </a:r>
            <a:r>
              <a:rPr lang="en-US" dirty="0" smtClean="0"/>
              <a:t>web </a:t>
            </a:r>
            <a:r>
              <a:rPr lang="ru-RU" dirty="0" smtClean="0"/>
              <a:t>приложения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к архитектуре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en-US" dirty="0" smtClean="0"/>
              <a:t>: </a:t>
            </a:r>
            <a:r>
              <a:rPr lang="ru-RU" dirty="0" smtClean="0"/>
              <a:t>спроектировать архитектуру </a:t>
            </a:r>
            <a:r>
              <a:rPr lang="en-US" dirty="0" smtClean="0"/>
              <a:t>web-</a:t>
            </a:r>
            <a:r>
              <a:rPr lang="ru-RU" dirty="0" smtClean="0"/>
              <a:t>приложения, обладающую следующими свойствами</a:t>
            </a:r>
            <a:r>
              <a:rPr lang="en-US" dirty="0" smtClean="0"/>
              <a:t>: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Failover: </a:t>
            </a:r>
            <a:r>
              <a:rPr lang="ru-RU" dirty="0" smtClean="0"/>
              <a:t>Устойчивость к отказам узлов</a:t>
            </a:r>
            <a:endParaRPr lang="en-US" dirty="0" smtClean="0"/>
          </a:p>
          <a:p>
            <a:pPr marL="914400" lvl="1" indent="-514350">
              <a:buNone/>
            </a:pPr>
            <a:r>
              <a:rPr lang="ru-RU" i="1" dirty="0" smtClean="0"/>
              <a:t>При отказе одного или нескольких узлов, приложение должно оставаться доступным для пользователей</a:t>
            </a:r>
          </a:p>
          <a:p>
            <a:pPr marL="914400" lvl="1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Scalability:</a:t>
            </a:r>
            <a:r>
              <a:rPr lang="en-US" dirty="0" smtClean="0"/>
              <a:t> </a:t>
            </a:r>
            <a:r>
              <a:rPr lang="ru-RU" dirty="0" smtClean="0"/>
              <a:t>Возможность увеличивать количество параллельно обрабатываемых запросов с увеличением кол-ва узлов (горизонтальное масштабирование)</a:t>
            </a:r>
          </a:p>
          <a:p>
            <a:pPr marL="914400" lvl="1" indent="-514350">
              <a:buNone/>
            </a:pPr>
            <a:r>
              <a:rPr lang="ru-RU" i="1" dirty="0" smtClean="0"/>
              <a:t>Можем добавить узлов в кластер, если текущее оборудование перестает справляться с нагрузкой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Data Scalability: </a:t>
            </a:r>
            <a:r>
              <a:rPr lang="ru-RU" dirty="0" smtClean="0"/>
              <a:t>Возможность распределять данные по разным узлам (</a:t>
            </a:r>
            <a:r>
              <a:rPr lang="en-US" dirty="0" err="1" smtClean="0"/>
              <a:t>Sharding</a:t>
            </a:r>
            <a:r>
              <a:rPr lang="en-US" dirty="0" smtClean="0"/>
              <a:t>)</a:t>
            </a:r>
            <a:r>
              <a:rPr lang="ru-RU" dirty="0" smtClean="0"/>
              <a:t> для масштабирования системы по данным</a:t>
            </a:r>
          </a:p>
          <a:p>
            <a:pPr marL="914400" lvl="1" indent="-514350">
              <a:buNone/>
            </a:pPr>
            <a:r>
              <a:rPr lang="ru-RU" i="1" dirty="0" smtClean="0"/>
              <a:t>Если операции записи в БД становятся узким местом, можем размазать данные по нескольким узлам по определенному критерию (например, по стране, где расположен бронируемый отель)</a:t>
            </a:r>
          </a:p>
          <a:p>
            <a:pPr marL="914400" lvl="1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Polyglot Persistence:</a:t>
            </a:r>
            <a:r>
              <a:rPr lang="en-US" dirty="0" smtClean="0"/>
              <a:t> </a:t>
            </a:r>
            <a:r>
              <a:rPr lang="ru-RU" dirty="0" smtClean="0"/>
              <a:t>С гибридным хранилищем данных</a:t>
            </a:r>
          </a:p>
          <a:p>
            <a:pPr marL="914400" lvl="1" indent="-514350">
              <a:buAutoNum type="arabicPeriod"/>
            </a:pPr>
            <a:r>
              <a:rPr lang="ru-RU" dirty="0" smtClean="0"/>
              <a:t>БД для </a:t>
            </a:r>
            <a:r>
              <a:rPr lang="en-US" dirty="0" smtClean="0"/>
              <a:t>CRUD </a:t>
            </a:r>
            <a:r>
              <a:rPr lang="ru-RU" dirty="0" smtClean="0"/>
              <a:t>операций (</a:t>
            </a:r>
            <a:r>
              <a:rPr lang="en-US" dirty="0" smtClean="0"/>
              <a:t>Create/Read/Update/Delete)</a:t>
            </a:r>
            <a:endParaRPr lang="ru-RU" dirty="0" smtClean="0"/>
          </a:p>
          <a:p>
            <a:pPr marL="914400" lvl="1" indent="-514350">
              <a:buAutoNum type="arabicPeriod"/>
            </a:pPr>
            <a:r>
              <a:rPr lang="ru-RU" dirty="0" smtClean="0"/>
              <a:t>БД для быстрого поиска</a:t>
            </a:r>
          </a:p>
          <a:p>
            <a:pPr marL="914400" lvl="1" indent="-514350">
              <a:buNone/>
            </a:pPr>
            <a:r>
              <a:rPr lang="ru-RU" i="1" dirty="0" smtClean="0"/>
              <a:t>Для разных сценариев можем применять разные способы хранения данных</a:t>
            </a:r>
          </a:p>
          <a:p>
            <a:pPr marL="914400" lvl="1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Distributed Cache:</a:t>
            </a:r>
            <a:r>
              <a:rPr lang="en-US" dirty="0" smtClean="0"/>
              <a:t> </a:t>
            </a:r>
            <a:r>
              <a:rPr lang="ru-RU" dirty="0" smtClean="0"/>
              <a:t>Возможность кэшировать часто используемые данные в памяти узлов</a:t>
            </a:r>
          </a:p>
          <a:p>
            <a:pPr marL="914400" lvl="1" indent="-514350">
              <a:buNone/>
            </a:pPr>
            <a:r>
              <a:rPr lang="ru-RU" dirty="0" smtClean="0"/>
              <a:t>В том числе, обеспечить консистентность кэша между всеми узлами и источником (базой данных)</a:t>
            </a:r>
          </a:p>
          <a:p>
            <a:pPr marL="914400" lvl="1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Distributed Lock:</a:t>
            </a:r>
            <a:r>
              <a:rPr lang="en-US" dirty="0" smtClean="0"/>
              <a:t> </a:t>
            </a:r>
            <a:r>
              <a:rPr lang="ru-RU" dirty="0" smtClean="0"/>
              <a:t>Возможность использовать распределенные блокировки (блокировки, видимые всем узлам)</a:t>
            </a:r>
          </a:p>
          <a:p>
            <a:pPr marL="914400" lvl="1" indent="-514350">
              <a:buNone/>
            </a:pPr>
            <a:r>
              <a:rPr lang="ru-RU" i="1" dirty="0" smtClean="0"/>
              <a:t>Например, блокировать билет во время покупки одним пользователем, чтобы его не могли выбрать другие пользователи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Логическая архитектура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33718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Физическая архитектура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6912768" cy="550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202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Типовая архитектура распределенного web приложения</vt:lpstr>
      <vt:lpstr>Требования к архитектуре</vt:lpstr>
      <vt:lpstr>Логическая архитектура</vt:lpstr>
      <vt:lpstr>Физическая архитектура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Типовая архитектура распределенного приложения</dc:title>
  <dc:creator>Eugene</dc:creator>
  <cp:lastModifiedBy>Eugene</cp:lastModifiedBy>
  <cp:revision>10</cp:revision>
  <dcterms:created xsi:type="dcterms:W3CDTF">2017-09-11T21:51:37Z</dcterms:created>
  <dcterms:modified xsi:type="dcterms:W3CDTF">2017-09-11T22:25:38Z</dcterms:modified>
</cp:coreProperties>
</file>