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98" r:id="rId6"/>
    <p:sldId id="299" r:id="rId7"/>
    <p:sldId id="300" r:id="rId8"/>
    <p:sldId id="280" r:id="rId9"/>
    <p:sldId id="261" r:id="rId10"/>
    <p:sldId id="296" r:id="rId11"/>
    <p:sldId id="262" r:id="rId12"/>
    <p:sldId id="263" r:id="rId13"/>
    <p:sldId id="264" r:id="rId14"/>
    <p:sldId id="265" r:id="rId15"/>
    <p:sldId id="266" r:id="rId16"/>
    <p:sldId id="278" r:id="rId17"/>
    <p:sldId id="271" r:id="rId18"/>
    <p:sldId id="274" r:id="rId19"/>
    <p:sldId id="276" r:id="rId20"/>
    <p:sldId id="267" r:id="rId21"/>
    <p:sldId id="268" r:id="rId2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gxQcDwTENPnUHwfy0fyqzP+LYW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4CF817A-CDE9-45E3-938C-4C8DE8D6FA4F}">
  <a:tblStyle styleId="{D4CF817A-CDE9-45E3-938C-4C8DE8D6FA4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18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fea6c38c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gfea6c38c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fea6c38c03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fea6c38c03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fea6c38c03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fea6c38c0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ngodb.com/download-center?jmp=nav#community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bomongo.org/" TargetMode="External"/><Relationship Id="rId5" Type="http://schemas.openxmlformats.org/officeDocument/2006/relationships/hyperlink" Target="https://www.mongodb.com/collateral/quick-reference-cards" TargetMode="External"/><Relationship Id="rId4" Type="http://schemas.openxmlformats.org/officeDocument/2006/relationships/hyperlink" Target="https://docs.mongodb.com/manual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Проектирование модели данных и работа с MongoDB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54AACF34-9FC4-490B-97C2-3EE5CF5EB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rgbClr val="351A00"/>
                </a:solidFill>
              </a:rPr>
              <a:t>Типы данных</a:t>
            </a:r>
            <a:r>
              <a:rPr lang="en-US" altLang="ru-RU">
                <a:solidFill>
                  <a:srgbClr val="351A00"/>
                </a:solidFill>
              </a:rPr>
              <a:t> BSON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19E2FF22-B7E2-42AF-A7F1-135110FB6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altLang="ru-RU"/>
              <a:t>String</a:t>
            </a:r>
          </a:p>
          <a:p>
            <a:pPr>
              <a:lnSpc>
                <a:spcPct val="70000"/>
              </a:lnSpc>
            </a:pPr>
            <a:r>
              <a:rPr lang="en-US" altLang="ru-RU"/>
              <a:t>Integer</a:t>
            </a:r>
          </a:p>
          <a:p>
            <a:pPr>
              <a:lnSpc>
                <a:spcPct val="70000"/>
              </a:lnSpc>
            </a:pPr>
            <a:r>
              <a:rPr lang="en-US" altLang="ru-RU"/>
              <a:t>Double</a:t>
            </a:r>
          </a:p>
          <a:p>
            <a:pPr>
              <a:lnSpc>
                <a:spcPct val="70000"/>
              </a:lnSpc>
            </a:pPr>
            <a:r>
              <a:rPr lang="en-US" altLang="ru-RU"/>
              <a:t>Date</a:t>
            </a:r>
          </a:p>
          <a:p>
            <a:pPr>
              <a:lnSpc>
                <a:spcPct val="70000"/>
              </a:lnSpc>
            </a:pPr>
            <a:r>
              <a:rPr lang="en-US" altLang="ru-RU"/>
              <a:t>Byte array (</a:t>
            </a:r>
            <a:r>
              <a:rPr lang="ru-RU" altLang="ru-RU"/>
              <a:t>бинарные данные</a:t>
            </a:r>
            <a:r>
              <a:rPr lang="en-US" altLang="ru-RU"/>
              <a:t>)</a:t>
            </a:r>
          </a:p>
          <a:p>
            <a:pPr>
              <a:lnSpc>
                <a:spcPct val="70000"/>
              </a:lnSpc>
            </a:pPr>
            <a:r>
              <a:rPr lang="en-US" altLang="ru-RU"/>
              <a:t>Boolean</a:t>
            </a:r>
          </a:p>
          <a:p>
            <a:pPr>
              <a:lnSpc>
                <a:spcPct val="70000"/>
              </a:lnSpc>
            </a:pPr>
            <a:r>
              <a:rPr lang="en-US" altLang="ru-RU"/>
              <a:t>Null</a:t>
            </a:r>
          </a:p>
          <a:p>
            <a:pPr>
              <a:lnSpc>
                <a:spcPct val="70000"/>
              </a:lnSpc>
            </a:pPr>
            <a:r>
              <a:rPr lang="en-US" altLang="ru-RU"/>
              <a:t>BSON Object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Основные понятия: </a:t>
            </a:r>
            <a:r>
              <a:rPr lang="en-US" i="1"/>
              <a:t>Документ</a:t>
            </a:r>
            <a:endParaRPr i="1"/>
          </a:p>
        </p:txBody>
      </p:sp>
      <p:sp>
        <p:nvSpPr>
          <p:cNvPr id="121" name="Google Shape;121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/>
              <a:t>Документ (Агрегат)</a:t>
            </a:r>
            <a:endParaRPr/>
          </a:p>
          <a:p>
            <a:pPr marL="457200" lvl="1" indent="0" algn="l" rtl="0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16666"/>
              <a:buNone/>
            </a:pPr>
            <a:r>
              <a:rPr lang="en-US" i="1"/>
              <a:t>Агрегат – коллекция связанных объектов, которая интерпретируется как единое целое </a:t>
            </a:r>
            <a:r>
              <a:rPr lang="en-US" sz="2400" i="1"/>
              <a:t>[Эрик Эванс – Domain Driven Design]</a:t>
            </a:r>
            <a:endParaRPr sz="2400" i="1"/>
          </a:p>
          <a:p>
            <a:pPr marL="457200" lvl="1" indent="0" algn="l" rtl="0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400" i="1"/>
          </a:p>
          <a:p>
            <a:pPr marL="457200" lvl="1" indent="0" algn="l" rtl="0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Атомарные операции производятся только над документом целиком</a:t>
            </a:r>
            <a:endParaRPr sz="2400"/>
          </a:p>
          <a:p>
            <a:pPr marL="742950" lvl="1" indent="-285750" algn="l" rtl="0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400"/>
              <a:t>Insert 	</a:t>
            </a: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db.&lt;collection&gt;.insert()</a:t>
            </a:r>
            <a:endParaRPr sz="2400" i="1">
              <a:latin typeface="Courier New"/>
              <a:ea typeface="Courier New"/>
              <a:cs typeface="Courier New"/>
              <a:sym typeface="Courier New"/>
            </a:endParaRPr>
          </a:p>
          <a:p>
            <a:pPr marL="742950" lvl="1" indent="-285750" algn="l" rtl="0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400"/>
              <a:t>Delete 	</a:t>
            </a: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db.&lt;collection&gt;.remove()</a:t>
            </a:r>
            <a:endParaRPr/>
          </a:p>
          <a:p>
            <a:pPr marL="742950" lvl="1" indent="-285750" algn="l" rtl="0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400"/>
              <a:t>Update 	</a:t>
            </a: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db.&lt;collection&gt;.update()</a:t>
            </a:r>
            <a:endParaRPr/>
          </a:p>
          <a:p>
            <a:pPr marL="742950" lvl="1" indent="-285750" algn="l" rtl="0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400"/>
              <a:t>Upsert 	</a:t>
            </a: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db.&lt;collection&gt;.save()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marL="742950" lvl="1" indent="-188594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1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1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1" indent="0" algn="l" rtl="0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Работа с агрегатами сильно упрощает модель репликации в распределенной СУБД.</a:t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Пример документа</a:t>
            </a:r>
            <a:endParaRPr/>
          </a:p>
        </p:txBody>
      </p:sp>
      <p:sp>
        <p:nvSpPr>
          <p:cNvPr id="127" name="Google Shape;127;p3"/>
          <p:cNvSpPr txBox="1"/>
          <p:nvPr/>
        </p:nvSpPr>
        <p:spPr>
          <a:xfrm>
            <a:off x="395536" y="1556792"/>
            <a:ext cx="8568952" cy="461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{</a:t>
            </a:r>
            <a:b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"_id"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"1"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,  /* Идентификатор, может быть назначен пользователем, или сгенерирован автоматически */</a:t>
            </a:r>
            <a:b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"name"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"John Smith"</a:t>
            </a:r>
            <a:b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"age"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897BB"/>
                </a:solidFill>
                <a:latin typeface="Calibri"/>
                <a:ea typeface="Calibri"/>
                <a:cs typeface="Calibri"/>
                <a:sym typeface="Calibri"/>
              </a:rPr>
              <a:t>21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"studentOf"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{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/* Ссылка на документ с _id=56 в коллекции University */</a:t>
            </a:r>
            <a:b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"$ref"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"University"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"$id"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897BB"/>
                </a:solidFill>
                <a:latin typeface="Calibri"/>
                <a:ea typeface="Calibri"/>
                <a:cs typeface="Calibri"/>
                <a:sym typeface="Calibri"/>
              </a:rPr>
              <a:t>56</a:t>
            </a:r>
            <a:br>
              <a:rPr lang="en-US" sz="1400" b="1" i="0" u="none" strike="noStrike" cap="none">
                <a:solidFill>
                  <a:srgbClr val="6897B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6897BB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}</a:t>
            </a:r>
            <a:b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"addresses"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 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/* Массив адресов */</a:t>
            </a:r>
            <a:b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{</a:t>
            </a:r>
            <a:b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"country"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"Russian Federation"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"city"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"Moscow"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"address"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"1-st Volokolamsky pr, 10-3"</a:t>
            </a:r>
            <a:b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}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{</a:t>
            </a:r>
            <a:b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"country"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"Russian Federation"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"city"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"Moscow"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1400" b="1" i="0" u="none" strike="noStrike" cap="none">
                <a:solidFill>
                  <a:srgbClr val="9876AA"/>
                </a:solidFill>
                <a:latin typeface="Calibri"/>
                <a:ea typeface="Calibri"/>
                <a:cs typeface="Calibri"/>
                <a:sym typeface="Calibri"/>
              </a:rPr>
              <a:t>"address"</a:t>
            </a:r>
            <a:r>
              <a:rPr lang="en-US" sz="1400" b="1" i="0" u="none" strike="noStrike" cap="none">
                <a:solidFill>
                  <a:srgbClr val="CC7832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"Волоколамское шоссе, д. 4, г. Москва, A-80, ГСП-3, 125993"</a:t>
            </a:r>
            <a:b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rgbClr val="6A8759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}</a:t>
            </a:r>
            <a:b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]</a:t>
            </a:r>
            <a:b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}</a:t>
            </a:r>
            <a:endParaRPr sz="14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Пример схемы с агрегатами</a:t>
            </a:r>
            <a:endParaRPr/>
          </a:p>
        </p:txBody>
      </p:sp>
      <p:sp>
        <p:nvSpPr>
          <p:cNvPr id="133" name="Google Shape;133;p5"/>
          <p:cNvSpPr txBox="1">
            <a:spLocks noGrp="1"/>
          </p:cNvSpPr>
          <p:nvPr>
            <p:ph type="body" idx="1"/>
          </p:nvPr>
        </p:nvSpPr>
        <p:spPr>
          <a:xfrm>
            <a:off x="3713925" y="1567333"/>
            <a:ext cx="1224136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/>
              <a:t>или</a:t>
            </a:r>
            <a:endParaRPr/>
          </a:p>
          <a:p>
            <a:pPr marL="0" lvl="0" indent="0" algn="ctr" rtl="0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4800"/>
              <a:t>?</a:t>
            </a:r>
            <a:endParaRPr sz="4800"/>
          </a:p>
        </p:txBody>
      </p:sp>
      <p:pic>
        <p:nvPicPr>
          <p:cNvPr id="134" name="Google Shape;13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70038"/>
            <a:ext cx="3409125" cy="4673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0461" y="1570038"/>
            <a:ext cx="3901139" cy="46828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Правила проектирования модели</a:t>
            </a:r>
            <a:endParaRPr/>
          </a:p>
        </p:txBody>
      </p:sp>
      <p:sp>
        <p:nvSpPr>
          <p:cNvPr id="141" name="Google Shape;141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Состав документа (агрегата) зависит от use cases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i="1"/>
              <a:t>В отличие от реляционной модели, документная модель сильнее зависит от сценариев использования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При определении состава документа учитывать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Атомарность операций обеспечивается только над одним документом (нет команд </a:t>
            </a:r>
            <a:r>
              <a:rPr lang="en-US" i="1"/>
              <a:t>commit</a:t>
            </a:r>
            <a:r>
              <a:rPr lang="en-US"/>
              <a:t>, </a:t>
            </a:r>
            <a:r>
              <a:rPr lang="en-US" i="1"/>
              <a:t>rollback</a:t>
            </a:r>
            <a:r>
              <a:rPr lang="en-US"/>
              <a:t>)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Отсутствие поддержки ссылочной целостности (внешних ключей)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Отсутствие Join-ов (ну, почти)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Основные понятия: </a:t>
            </a:r>
            <a:r>
              <a:rPr lang="en-US" i="1"/>
              <a:t>Коллекция</a:t>
            </a:r>
            <a:endParaRPr i="1"/>
          </a:p>
        </p:txBody>
      </p:sp>
      <p:sp>
        <p:nvSpPr>
          <p:cNvPr id="147" name="Google Shape;147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Аналог </a:t>
            </a:r>
            <a:r>
              <a:rPr lang="en-US" b="1"/>
              <a:t>таблицы</a:t>
            </a:r>
            <a:r>
              <a:rPr lang="en-US"/>
              <a:t> в реляционной БД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Содержит </a:t>
            </a:r>
            <a:r>
              <a:rPr lang="en-US" b="1"/>
              <a:t>множество</a:t>
            </a:r>
            <a:r>
              <a:rPr lang="en-US"/>
              <a:t> документов в </a:t>
            </a:r>
            <a:r>
              <a:rPr lang="en-US" b="1"/>
              <a:t>произвольном</a:t>
            </a:r>
            <a:r>
              <a:rPr lang="en-US"/>
              <a:t> (natural) порядке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b="1"/>
              <a:t>Не имеет схемы</a:t>
            </a:r>
            <a:r>
              <a:rPr lang="en-US"/>
              <a:t>: может содержать абсолютно разные по составу документы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Коллекция создается автоматически при вставке первого документа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D903185C-45B7-4C80-8E0E-D75D3772E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rgbClr val="000000"/>
                </a:solidFill>
              </a:rPr>
              <a:t>Операторы условий</a:t>
            </a: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D698753B-C2D6-4FA2-8970-D5DB65F45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075" y="1862138"/>
            <a:ext cx="3455988" cy="3595687"/>
          </a:xfrm>
        </p:spPr>
        <p:txBody>
          <a:bodyPr/>
          <a:lstStyle/>
          <a:p>
            <a:r>
              <a:rPr lang="en-US" altLang="ru-RU"/>
              <a:t>$gt, $lt, $gte, $lte</a:t>
            </a:r>
          </a:p>
          <a:p>
            <a:r>
              <a:rPr lang="en-US" altLang="ru-RU"/>
              <a:t>$ne</a:t>
            </a:r>
          </a:p>
          <a:p>
            <a:r>
              <a:rPr lang="en-US" altLang="ru-RU"/>
              <a:t>$in, $nin</a:t>
            </a:r>
          </a:p>
          <a:p>
            <a:r>
              <a:rPr lang="en-US" altLang="ru-RU"/>
              <a:t>$mod</a:t>
            </a:r>
          </a:p>
          <a:p>
            <a:r>
              <a:rPr lang="en-US" altLang="ru-RU"/>
              <a:t>$all</a:t>
            </a:r>
          </a:p>
        </p:txBody>
      </p:sp>
      <p:sp>
        <p:nvSpPr>
          <p:cNvPr id="27652" name="Content Placeholder 2">
            <a:extLst>
              <a:ext uri="{FF2B5EF4-FFF2-40B4-BE49-F238E27FC236}">
                <a16:creationId xmlns:a16="http://schemas.microsoft.com/office/drawing/2014/main" id="{533779F1-B4A4-447E-8E11-1A3DF861E6E8}"/>
              </a:ext>
            </a:extLst>
          </p:cNvPr>
          <p:cNvSpPr txBox="1">
            <a:spLocks/>
          </p:cNvSpPr>
          <p:nvPr/>
        </p:nvSpPr>
        <p:spPr bwMode="auto">
          <a:xfrm>
            <a:off x="5021263" y="1870075"/>
            <a:ext cx="2855912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9250" indent="-34925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</a:pPr>
            <a:r>
              <a:rPr lang="en-US" altLang="ru-RU" sz="2400"/>
              <a:t>$size</a:t>
            </a:r>
          </a:p>
          <a:p>
            <a:pPr eaLnBrk="1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</a:pPr>
            <a:r>
              <a:rPr lang="en-US" altLang="ru-RU" sz="2400"/>
              <a:t>$exists</a:t>
            </a:r>
          </a:p>
          <a:p>
            <a:pPr eaLnBrk="1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</a:pPr>
            <a:r>
              <a:rPr lang="en-US" altLang="ru-RU" sz="2400"/>
              <a:t>$type</a:t>
            </a:r>
          </a:p>
          <a:p>
            <a:pPr eaLnBrk="1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</a:pPr>
            <a:r>
              <a:rPr lang="en-US" altLang="ru-RU" sz="2400"/>
              <a:t>$not</a:t>
            </a:r>
          </a:p>
          <a:p>
            <a:pPr eaLnBrk="1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</a:pPr>
            <a:r>
              <a:rPr lang="en-US" altLang="ru-RU" sz="2400"/>
              <a:t>$where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04D365F8-BAFB-4B57-A4EC-04A2E7A04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88" y="452438"/>
            <a:ext cx="7056437" cy="673100"/>
          </a:xfrm>
        </p:spPr>
        <p:txBody>
          <a:bodyPr>
            <a:normAutofit fontScale="90000"/>
          </a:bodyPr>
          <a:lstStyle/>
          <a:p>
            <a:r>
              <a:rPr lang="en-US" altLang="ru-RU">
                <a:solidFill>
                  <a:srgbClr val="000000"/>
                </a:solidFill>
              </a:rPr>
              <a:t>Create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8065AE10-E6A2-4C5F-83D4-150CD146B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088" y="1331913"/>
            <a:ext cx="6711950" cy="1016000"/>
          </a:xfrm>
        </p:spPr>
        <p:txBody>
          <a:bodyPr/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en-US" altLang="ru-RU" sz="2200"/>
              <a:t>use vldc</a:t>
            </a:r>
            <a:br>
              <a:rPr lang="en-US" altLang="ru-RU" sz="2200"/>
            </a:br>
            <a:r>
              <a:rPr lang="en-US" altLang="ru-RU" sz="2200"/>
              <a:t>db.users.insert({ first_name: </a:t>
            </a:r>
            <a:r>
              <a:rPr lang="en-US" altLang="en-US" sz="2200"/>
              <a:t>“</a:t>
            </a:r>
            <a:r>
              <a:rPr lang="en-US" altLang="ru-RU" sz="2200"/>
              <a:t>Oleg</a:t>
            </a:r>
            <a:r>
              <a:rPr lang="en-US" altLang="en-US" sz="2200"/>
              <a:t>”</a:t>
            </a:r>
            <a:r>
              <a:rPr lang="en-US" altLang="ru-RU" sz="2200"/>
              <a:t> })</a:t>
            </a:r>
          </a:p>
        </p:txBody>
      </p:sp>
      <p:sp>
        <p:nvSpPr>
          <p:cNvPr id="29700" name="Title 1">
            <a:extLst>
              <a:ext uri="{FF2B5EF4-FFF2-40B4-BE49-F238E27FC236}">
                <a16:creationId xmlns:a16="http://schemas.microsoft.com/office/drawing/2014/main" id="{65C210ED-AFF8-4918-B546-8B7C0AAFE86D}"/>
              </a:ext>
            </a:extLst>
          </p:cNvPr>
          <p:cNvSpPr txBox="1">
            <a:spLocks/>
          </p:cNvSpPr>
          <p:nvPr/>
        </p:nvSpPr>
        <p:spPr bwMode="auto">
          <a:xfrm>
            <a:off x="484188" y="2347913"/>
            <a:ext cx="70548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4200">
                <a:solidFill>
                  <a:srgbClr val="000000"/>
                </a:solidFill>
              </a:rPr>
              <a:t>Read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A648293-B1BF-4143-A609-CD4307804772}"/>
              </a:ext>
            </a:extLst>
          </p:cNvPr>
          <p:cNvSpPr/>
          <p:nvPr/>
        </p:nvSpPr>
        <p:spPr>
          <a:xfrm>
            <a:off x="827088" y="3246438"/>
            <a:ext cx="45720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en-US" dirty="0" err="1"/>
              <a:t>db.users.find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 err="1"/>
              <a:t>db.users.find</a:t>
            </a:r>
            <a:r>
              <a:rPr lang="en-US" dirty="0"/>
              <a:t>({}, { </a:t>
            </a:r>
            <a:r>
              <a:rPr lang="en-US" dirty="0" err="1"/>
              <a:t>first_name</a:t>
            </a:r>
            <a:r>
              <a:rPr lang="en-US" dirty="0"/>
              <a:t>: 1 })</a:t>
            </a:r>
          </a:p>
        </p:txBody>
      </p:sp>
      <p:sp>
        <p:nvSpPr>
          <p:cNvPr id="29702" name="Прямоугольник 4">
            <a:extLst>
              <a:ext uri="{FF2B5EF4-FFF2-40B4-BE49-F238E27FC236}">
                <a16:creationId xmlns:a16="http://schemas.microsoft.com/office/drawing/2014/main" id="{9AA63A82-71DA-47D4-B685-DFB3335F3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4062413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ru-RU"/>
              <a:t>db.users.find({first_name: </a:t>
            </a:r>
            <a:r>
              <a:rPr lang="en-US" altLang="en-US"/>
              <a:t>“</a:t>
            </a:r>
            <a:r>
              <a:rPr lang="en-US" altLang="ru-RU"/>
              <a:t>Oleg</a:t>
            </a:r>
            <a:r>
              <a:rPr lang="en-US" altLang="en-US"/>
              <a:t>”</a:t>
            </a:r>
            <a:r>
              <a:rPr lang="en-US" altLang="ru-RU"/>
              <a:t> }).sort({ _id: -1 }).skip(1).limit(10)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56961C5E-5942-4BA9-BB9A-D9831B65C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>
                <a:solidFill>
                  <a:srgbClr val="000000"/>
                </a:solidFill>
              </a:rPr>
              <a:t>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1C964-7C5F-4524-8FB4-BB27CD89E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638" y="949325"/>
            <a:ext cx="6711950" cy="939800"/>
          </a:xfrm>
        </p:spPr>
        <p:txBody>
          <a:bodyPr rtlCol="0">
            <a:normAutofit fontScale="85000" lnSpcReduction="10000"/>
          </a:bodyPr>
          <a:lstStyle/>
          <a:p>
            <a:pPr marL="0" indent="0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br>
              <a:rPr lang="en-US" altLang="ru-RU" dirty="0"/>
            </a:br>
            <a:r>
              <a:rPr lang="en-US" altLang="ru-RU" sz="1900" dirty="0" err="1"/>
              <a:t>db.users.update</a:t>
            </a:r>
            <a:r>
              <a:rPr lang="en-US" altLang="ru-RU" sz="1900" dirty="0"/>
              <a:t>({ </a:t>
            </a:r>
            <a:r>
              <a:rPr lang="en-US" altLang="ru-RU" sz="1900" dirty="0" err="1"/>
              <a:t>first_name</a:t>
            </a:r>
            <a:r>
              <a:rPr lang="en-US" altLang="ru-RU" sz="1900" dirty="0"/>
              <a:t>: </a:t>
            </a:r>
            <a:r>
              <a:rPr lang="en-US" altLang="en-US" sz="1900" dirty="0"/>
              <a:t>“</a:t>
            </a:r>
            <a:r>
              <a:rPr lang="en-US" altLang="ru-RU" sz="1900" dirty="0"/>
              <a:t>Oleg</a:t>
            </a:r>
            <a:r>
              <a:rPr lang="en-US" altLang="en-US" sz="1900" dirty="0"/>
              <a:t>”</a:t>
            </a:r>
            <a:r>
              <a:rPr lang="en-US" altLang="ru-RU" sz="1900" dirty="0"/>
              <a:t> }, </a:t>
            </a:r>
            <a:r>
              <a:rPr lang="en-US" altLang="ru-RU" sz="1900" b="1" dirty="0"/>
              <a:t>{ $set: { </a:t>
            </a:r>
            <a:r>
              <a:rPr lang="en-US" altLang="ru-RU" sz="1900" b="1" dirty="0" err="1"/>
              <a:t>last_name</a:t>
            </a:r>
            <a:r>
              <a:rPr lang="en-US" altLang="ru-RU" sz="1900" b="1" dirty="0"/>
              <a:t>: </a:t>
            </a:r>
            <a:r>
              <a:rPr lang="en-US" altLang="en-US" sz="1900" b="1" dirty="0"/>
              <a:t>“</a:t>
            </a:r>
            <a:r>
              <a:rPr lang="en-US" altLang="ru-RU" sz="1900" b="1" dirty="0" err="1"/>
              <a:t>Kachan</a:t>
            </a:r>
            <a:r>
              <a:rPr lang="en-US" altLang="en-US" sz="1900" b="1" dirty="0"/>
              <a:t>”</a:t>
            </a:r>
            <a:r>
              <a:rPr lang="en-US" altLang="ru-RU" sz="1900" b="1" dirty="0"/>
              <a:t> }</a:t>
            </a:r>
            <a:r>
              <a:rPr lang="en-US" altLang="ru-RU" sz="1900" dirty="0"/>
              <a:t> })</a:t>
            </a:r>
          </a:p>
        </p:txBody>
      </p:sp>
      <p:sp>
        <p:nvSpPr>
          <p:cNvPr id="30724" name="Title 1">
            <a:extLst>
              <a:ext uri="{FF2B5EF4-FFF2-40B4-BE49-F238E27FC236}">
                <a16:creationId xmlns:a16="http://schemas.microsoft.com/office/drawing/2014/main" id="{C716AD64-EE1A-41F5-B9C4-90CC2608F4A7}"/>
              </a:ext>
            </a:extLst>
          </p:cNvPr>
          <p:cNvSpPr txBox="1">
            <a:spLocks/>
          </p:cNvSpPr>
          <p:nvPr/>
        </p:nvSpPr>
        <p:spPr bwMode="auto">
          <a:xfrm>
            <a:off x="484188" y="2813050"/>
            <a:ext cx="70548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4200">
                <a:solidFill>
                  <a:srgbClr val="000000"/>
                </a:solidFill>
              </a:rPr>
              <a:t>Delete</a:t>
            </a:r>
          </a:p>
        </p:txBody>
      </p:sp>
      <p:sp>
        <p:nvSpPr>
          <p:cNvPr id="30725" name="Content Placeholder 2">
            <a:extLst>
              <a:ext uri="{FF2B5EF4-FFF2-40B4-BE49-F238E27FC236}">
                <a16:creationId xmlns:a16="http://schemas.microsoft.com/office/drawing/2014/main" id="{580977BE-E4BF-4A52-AE1F-4C522D063BA7}"/>
              </a:ext>
            </a:extLst>
          </p:cNvPr>
          <p:cNvSpPr txBox="1">
            <a:spLocks/>
          </p:cNvSpPr>
          <p:nvPr/>
        </p:nvSpPr>
        <p:spPr bwMode="auto">
          <a:xfrm>
            <a:off x="655638" y="3624263"/>
            <a:ext cx="671195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ru-RU" sz="2100"/>
              <a:t>db.users.remove({ _id: ObjectId(</a:t>
            </a:r>
            <a:r>
              <a:rPr lang="en-US" altLang="en-US" sz="2100"/>
              <a:t>“</a:t>
            </a:r>
            <a:r>
              <a:rPr lang="en-US" altLang="ru-RU" sz="2100"/>
              <a:t>4df8fb81ed4cadd6271c0000</a:t>
            </a:r>
            <a:r>
              <a:rPr lang="en-US" altLang="en-US" sz="2100"/>
              <a:t>”</a:t>
            </a:r>
            <a:r>
              <a:rPr lang="en-US" altLang="ru-RU" sz="2100"/>
              <a:t>) })</a:t>
            </a:r>
            <a:br>
              <a:rPr lang="en-US" altLang="ru-RU" sz="2100"/>
            </a:br>
            <a:r>
              <a:rPr lang="en-US" altLang="ru-RU" sz="2100"/>
              <a:t>db.users.remove({ first_name: </a:t>
            </a:r>
            <a:r>
              <a:rPr lang="en-US" altLang="en-US" sz="2100"/>
              <a:t>“</a:t>
            </a:r>
            <a:r>
              <a:rPr lang="en-US" altLang="ru-RU" sz="2100"/>
              <a:t>Oleg</a:t>
            </a:r>
            <a:r>
              <a:rPr lang="en-US" altLang="en-US" sz="2100"/>
              <a:t>”</a:t>
            </a:r>
            <a:r>
              <a:rPr lang="en-US" altLang="ru-RU" sz="2100"/>
              <a:t>})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ru-RU" sz="2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823E6765-F2CC-4B83-A6F4-C5806CA1F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rgbClr val="000000"/>
                </a:solidFill>
              </a:rPr>
              <a:t>Создание индексов</a:t>
            </a: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42143D22-BEA7-404B-B42E-1B556831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675" y="1330325"/>
            <a:ext cx="6711950" cy="1446213"/>
          </a:xfrm>
        </p:spPr>
        <p:txBody>
          <a:bodyPr/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en-US" altLang="ru-RU" sz="2100"/>
              <a:t>db.users.ensureIndex({ first_name: 1 }) </a:t>
            </a:r>
            <a:r>
              <a:rPr lang="en-US" altLang="ru-RU" sz="1800"/>
              <a:t>// </a:t>
            </a:r>
            <a:r>
              <a:rPr lang="ru-RU" altLang="ru-RU" sz="1800"/>
              <a:t>по возрастанию</a:t>
            </a:r>
            <a:br>
              <a:rPr lang="en-US" altLang="ru-RU" sz="1800"/>
            </a:br>
            <a:r>
              <a:rPr lang="en-US" altLang="ru-RU" sz="2100"/>
              <a:t>db.users.ensureIndex({ first_name: -1 })</a:t>
            </a:r>
            <a:r>
              <a:rPr lang="ru-RU" altLang="ru-RU" sz="2100"/>
              <a:t> </a:t>
            </a:r>
            <a:r>
              <a:rPr lang="ru-RU" altLang="ru-RU" sz="1800"/>
              <a:t>// по убыванию</a:t>
            </a:r>
            <a:endParaRPr lang="en-US" altLang="ru-RU" sz="1800"/>
          </a:p>
        </p:txBody>
      </p:sp>
      <p:sp>
        <p:nvSpPr>
          <p:cNvPr id="31748" name="Title 1">
            <a:extLst>
              <a:ext uri="{FF2B5EF4-FFF2-40B4-BE49-F238E27FC236}">
                <a16:creationId xmlns:a16="http://schemas.microsoft.com/office/drawing/2014/main" id="{62B92CF0-7FDD-427B-9CC3-6D756747FF1C}"/>
              </a:ext>
            </a:extLst>
          </p:cNvPr>
          <p:cNvSpPr txBox="1">
            <a:spLocks/>
          </p:cNvSpPr>
          <p:nvPr/>
        </p:nvSpPr>
        <p:spPr bwMode="auto">
          <a:xfrm>
            <a:off x="484188" y="2776538"/>
            <a:ext cx="7056437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200">
                <a:solidFill>
                  <a:srgbClr val="000000"/>
                </a:solidFill>
              </a:rPr>
              <a:t>Гео-индекс</a:t>
            </a:r>
            <a:endParaRPr lang="en-US" altLang="ru-RU" sz="4200">
              <a:solidFill>
                <a:srgbClr val="000000"/>
              </a:solidFill>
            </a:endParaRPr>
          </a:p>
        </p:txBody>
      </p:sp>
      <p:sp>
        <p:nvSpPr>
          <p:cNvPr id="31749" name="Content Placeholder 2">
            <a:extLst>
              <a:ext uri="{FF2B5EF4-FFF2-40B4-BE49-F238E27FC236}">
                <a16:creationId xmlns:a16="http://schemas.microsoft.com/office/drawing/2014/main" id="{ACE66452-BFA1-420E-B765-B521497F1D9F}"/>
              </a:ext>
            </a:extLst>
          </p:cNvPr>
          <p:cNvSpPr txBox="1">
            <a:spLocks/>
          </p:cNvSpPr>
          <p:nvPr/>
        </p:nvSpPr>
        <p:spPr bwMode="auto">
          <a:xfrm>
            <a:off x="828675" y="3533775"/>
            <a:ext cx="671195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ru-RU" sz="2100"/>
              <a:t>db.places.ensureIndex({ location: </a:t>
            </a:r>
            <a:r>
              <a:rPr lang="en-US" altLang="en-US" sz="2100"/>
              <a:t>“</a:t>
            </a:r>
            <a:r>
              <a:rPr lang="en-US" altLang="ru-RU" sz="2100"/>
              <a:t>2d</a:t>
            </a:r>
            <a:r>
              <a:rPr lang="en-US" altLang="en-US" sz="2100"/>
              <a:t>”</a:t>
            </a:r>
            <a:r>
              <a:rPr lang="en-US" altLang="ru-RU" sz="2100"/>
              <a:t> }</a:t>
            </a:r>
            <a:endParaRPr lang="en-US" altLang="ru-RU" sz="1800"/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ru-RU" sz="140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>
                <a:latin typeface="Calibri" panose="020F0502020204030204" pitchFamily="34" charset="0"/>
              </a:rPr>
              <a:t>Поиск при помощи операторов</a:t>
            </a:r>
            <a:endParaRPr lang="en-US" altLang="ru-RU">
              <a:latin typeface="Calibri" panose="020F0502020204030204" pitchFamily="34" charset="0"/>
            </a:endParaRPr>
          </a:p>
          <a:p>
            <a:pPr eaLnBrk="1" hangingPunct="1"/>
            <a:r>
              <a:rPr lang="en-US" altLang="ru-RU" sz="1800"/>
              <a:t>$near –</a:t>
            </a:r>
            <a:r>
              <a:rPr lang="ru-RU" altLang="ru-RU" sz="1800"/>
              <a:t> поиск объектов с сортировкой, самые близкие - первые</a:t>
            </a:r>
            <a:endParaRPr lang="en-US" altLang="ru-RU" sz="1800"/>
          </a:p>
          <a:p>
            <a:pPr eaLnBrk="1" hangingPunct="1"/>
            <a:r>
              <a:rPr lang="en-US" altLang="ru-RU" sz="1800"/>
              <a:t>$box</a:t>
            </a:r>
            <a:r>
              <a:rPr lang="ru-RU" altLang="ru-RU" sz="1800"/>
              <a:t> </a:t>
            </a:r>
            <a:r>
              <a:rPr lang="en-US" altLang="ru-RU" sz="1800"/>
              <a:t>–</a:t>
            </a:r>
            <a:r>
              <a:rPr lang="ru-RU" altLang="ru-RU" sz="1800"/>
              <a:t> поиск объектов в заданном квадрате</a:t>
            </a:r>
            <a:endParaRPr lang="en-US" altLang="ru-RU" sz="1800"/>
          </a:p>
          <a:p>
            <a:pPr eaLnBrk="1" hangingPunct="1"/>
            <a:r>
              <a:rPr lang="en-US" altLang="ru-RU" sz="1800"/>
              <a:t>$center</a:t>
            </a:r>
            <a:r>
              <a:rPr lang="ru-RU" altLang="ru-RU" sz="1800"/>
              <a:t> </a:t>
            </a:r>
            <a:r>
              <a:rPr lang="en-US" altLang="ru-RU" sz="1800"/>
              <a:t>–</a:t>
            </a:r>
            <a:r>
              <a:rPr lang="ru-RU" altLang="ru-RU" sz="1800"/>
              <a:t> поиск объектов в заданном радиусе</a:t>
            </a:r>
            <a:endParaRPr lang="en-US" altLang="ru-RU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fea6c38c03_0_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Документно-ориентированная модель данных</a:t>
            </a:r>
            <a:endParaRPr/>
          </a:p>
        </p:txBody>
      </p:sp>
      <p:sp>
        <p:nvSpPr>
          <p:cNvPr id="91" name="Google Shape;91;gfea6c38c03_0_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Набор документов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Нет схемы данных, можно хранить документы разных версий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Каждый документ имеет идентификатор и набор полей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В том числе документ может иметь ссылки на другие документы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Локальность(все данных хранятся в одном месте)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Удобно использовать в MapReduce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Запросы к коллекциям</a:t>
            </a:r>
            <a:endParaRPr/>
          </a:p>
        </p:txBody>
      </p:sp>
      <p:graphicFrame>
        <p:nvGraphicFramePr>
          <p:cNvPr id="153" name="Google Shape;153;p8"/>
          <p:cNvGraphicFramePr/>
          <p:nvPr>
            <p:extLst>
              <p:ext uri="{D42A27DB-BD31-4B8C-83A1-F6EECF244321}">
                <p14:modId xmlns:p14="http://schemas.microsoft.com/office/powerpoint/2010/main" val="3024786405"/>
              </p:ext>
            </p:extLst>
          </p:nvPr>
        </p:nvGraphicFramePr>
        <p:xfrm>
          <a:off x="467544" y="1268760"/>
          <a:ext cx="8424925" cy="4949700"/>
        </p:xfrm>
        <a:graphic>
          <a:graphicData uri="http://schemas.openxmlformats.org/drawingml/2006/table">
            <a:tbl>
              <a:tblPr firstRow="1" bandRow="1">
                <a:noFill/>
                <a:tableStyleId>{D4CF817A-CDE9-45E3-938C-4C8DE8D6FA4F}</a:tableStyleId>
              </a:tblPr>
              <a:tblGrid>
                <a:gridCol w="2304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1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Запрос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SQL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MongoDB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1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Все документы коллекции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Select * from Student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db.student.find()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1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Документ с заданным ID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Select * from Student where ID=5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db.student.find( {“_id”: 5} )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1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Только необходимые поля документа (Projection)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Select name from Student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Db.student.find( {}, {“name”: 1} )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1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Подсчет количества документов в коллекции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Select count(*) from Student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Db.student.count()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63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Вставка документа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Insert into Student(ID, NAME) values (5, ‘John Smith’)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Db.student.insertOne( {“_id”: 5, “name”: “John Smith” })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65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Удаление документа с заданным ID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Delete from Student where ID=5</a:t>
                      </a:r>
                      <a:endParaRPr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Db.student.deleteMany</a:t>
                      </a:r>
                      <a:r>
                        <a:rPr lang="en-US" sz="1200" dirty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({“_id”: 5} )</a:t>
                      </a:r>
                      <a:endParaRPr sz="1200" dirty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Ресурсы MongoDB</a:t>
            </a:r>
            <a:endParaRPr/>
          </a:p>
        </p:txBody>
      </p:sp>
      <p:sp>
        <p:nvSpPr>
          <p:cNvPr id="159" name="Google Shape;15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579296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/>
              <a:t>MongoDB server</a:t>
            </a:r>
            <a:endParaRPr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https://www.mongodb.com/download-center?jmp=nav#community</a:t>
            </a:r>
            <a:endParaRPr sz="2400"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apt-get install mongodb-org</a:t>
            </a:r>
            <a:endParaRPr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/>
              <a:t>Документация </a:t>
            </a:r>
            <a:r>
              <a:rPr lang="en-US" sz="2800" u="sng">
                <a:solidFill>
                  <a:schemeClr val="hlink"/>
                </a:solidFill>
                <a:hlinkClick r:id="rId4"/>
              </a:rPr>
              <a:t>https://docs.mongodb.com/manual/</a:t>
            </a:r>
            <a:endParaRPr sz="280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/>
              <a:t>Quick Reference card </a:t>
            </a:r>
            <a:r>
              <a:rPr lang="en-US" sz="2800" u="sng">
                <a:solidFill>
                  <a:schemeClr val="hlink"/>
                </a:solidFill>
                <a:hlinkClick r:id="rId5"/>
              </a:rPr>
              <a:t>https://www.mongodb.com/collateral/quick-reference-cards</a:t>
            </a:r>
            <a:r>
              <a:rPr lang="en-US" sz="2800"/>
              <a:t> </a:t>
            </a:r>
            <a:endParaRPr sz="280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/>
              <a:t>Клиент ROBO 3T </a:t>
            </a:r>
            <a:r>
              <a:rPr lang="en-US" sz="2800" u="sng">
                <a:solidFill>
                  <a:schemeClr val="hlink"/>
                </a:solidFill>
                <a:hlinkClick r:id="rId6"/>
              </a:rPr>
              <a:t>https://robomongo.org/</a:t>
            </a:r>
            <a:endParaRPr sz="2800"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Локальность</a:t>
            </a:r>
            <a:endParaRPr/>
          </a:p>
        </p:txBody>
      </p:sp>
      <p:graphicFrame>
        <p:nvGraphicFramePr>
          <p:cNvPr id="97" name="Google Shape;97;p2"/>
          <p:cNvGraphicFramePr/>
          <p:nvPr/>
        </p:nvGraphicFramePr>
        <p:xfrm>
          <a:off x="395536" y="1340768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{D4CF817A-CDE9-45E3-938C-4C8DE8D6FA4F}</a:tableStyleId>
              </a:tblPr>
              <a:tblGrid>
                <a:gridCol w="4248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Плюсы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Минусы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Все данные хранятся в одном месте на диске, не происходит дефрагментации, следовательно чтение происходит быстрее.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457200" marR="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-US"/>
                        <a:t>При выборках с проекцией только части данных, с диска считываются все равно все.</a:t>
                      </a:r>
                      <a:endParaRPr/>
                    </a:p>
                    <a:p>
                      <a:pPr marL="457200" marR="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-US"/>
                        <a:t>Тоже самое при обновлении полей.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fea6c38c03_0_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</a:t>
            </a:r>
            <a:endParaRPr/>
          </a:p>
        </p:txBody>
      </p:sp>
      <p:pic>
        <p:nvPicPr>
          <p:cNvPr id="103" name="Google Shape;103;gfea6c38c03_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4725" y="1538438"/>
            <a:ext cx="7412072" cy="5135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00F8530B-37AC-41DE-BA34-00B1E8730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>
                <a:solidFill>
                  <a:srgbClr val="000000"/>
                </a:solidFill>
              </a:rPr>
              <a:t>MongoDB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A50306F5-F8B8-4E44-976D-DA69F88ED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39" y="2001838"/>
            <a:ext cx="8042275" cy="3941762"/>
          </a:xfrm>
        </p:spPr>
        <p:txBody>
          <a:bodyPr>
            <a:normAutofit fontScale="55000" lnSpcReduction="20000"/>
          </a:bodyPr>
          <a:lstStyle/>
          <a:p>
            <a:r>
              <a:rPr lang="ru-RU" altLang="ru-RU" dirty="0"/>
              <a:t>Быстрая база данных (</a:t>
            </a:r>
            <a:r>
              <a:rPr lang="en-US" altLang="ru-RU" dirty="0"/>
              <a:t>C++</a:t>
            </a:r>
            <a:r>
              <a:rPr lang="ru-RU" altLang="ru-RU" dirty="0"/>
              <a:t>)</a:t>
            </a:r>
            <a:endParaRPr lang="en-US" altLang="ru-RU" dirty="0"/>
          </a:p>
          <a:p>
            <a:r>
              <a:rPr lang="en-US" altLang="ru-RU" dirty="0"/>
              <a:t>Master/slave </a:t>
            </a:r>
            <a:r>
              <a:rPr lang="ru-RU" altLang="ru-RU" dirty="0"/>
              <a:t>репликация(</a:t>
            </a:r>
            <a:r>
              <a:rPr lang="en-US" altLang="ru-RU" dirty="0"/>
              <a:t>auto-failover with replica sets)</a:t>
            </a:r>
          </a:p>
          <a:p>
            <a:r>
              <a:rPr lang="en-US" altLang="ru-RU" dirty="0" err="1"/>
              <a:t>Sharding</a:t>
            </a:r>
            <a:r>
              <a:rPr lang="en-US" altLang="ru-RU" dirty="0"/>
              <a:t> </a:t>
            </a:r>
            <a:r>
              <a:rPr lang="ru-RU" altLang="ru-RU" dirty="0"/>
              <a:t>из коробки</a:t>
            </a:r>
          </a:p>
          <a:p>
            <a:r>
              <a:rPr lang="en-US" altLang="ru-RU" dirty="0"/>
              <a:t>JS-like </a:t>
            </a:r>
            <a:r>
              <a:rPr lang="ru-RU" altLang="ru-RU" dirty="0"/>
              <a:t>язык запросов</a:t>
            </a:r>
          </a:p>
          <a:p>
            <a:r>
              <a:rPr lang="en-US" altLang="ru-RU" dirty="0"/>
              <a:t>BSON(Binary JSON) </a:t>
            </a:r>
            <a:r>
              <a:rPr lang="ru-RU" altLang="ru-RU" dirty="0"/>
              <a:t>формат данных</a:t>
            </a:r>
          </a:p>
          <a:p>
            <a:r>
              <a:rPr lang="ru-RU" altLang="ru-RU" dirty="0"/>
              <a:t>Запуск </a:t>
            </a:r>
            <a:r>
              <a:rPr lang="ru-RU" altLang="ru-RU" dirty="0" err="1"/>
              <a:t>кастомных</a:t>
            </a:r>
            <a:r>
              <a:rPr lang="ru-RU" altLang="ru-RU" dirty="0"/>
              <a:t> </a:t>
            </a:r>
            <a:r>
              <a:rPr lang="en-US" altLang="ru-RU" dirty="0"/>
              <a:t>JS </a:t>
            </a:r>
            <a:r>
              <a:rPr lang="ru-RU" altLang="ru-RU" dirty="0"/>
              <a:t>функций на стороне сервера</a:t>
            </a:r>
          </a:p>
          <a:p>
            <a:r>
              <a:rPr lang="ru-RU" altLang="ru-RU" dirty="0"/>
              <a:t>Журналирование(</a:t>
            </a:r>
            <a:r>
              <a:rPr lang="en-US" altLang="ru-RU" dirty="0"/>
              <a:t>--journal)</a:t>
            </a:r>
            <a:endParaRPr lang="ru-RU" altLang="ru-RU" dirty="0"/>
          </a:p>
          <a:p>
            <a:r>
              <a:rPr lang="ru-RU" altLang="ru-RU" dirty="0"/>
              <a:t>Пустая база </a:t>
            </a:r>
            <a:r>
              <a:rPr lang="en-US" altLang="ru-RU" dirty="0"/>
              <a:t>~ 192Mb</a:t>
            </a:r>
          </a:p>
          <a:p>
            <a:r>
              <a:rPr lang="en-US" altLang="ru-RU" dirty="0" err="1"/>
              <a:t>GridFS</a:t>
            </a:r>
            <a:r>
              <a:rPr lang="en-US" altLang="ru-RU" dirty="0"/>
              <a:t> </a:t>
            </a:r>
            <a:r>
              <a:rPr lang="ru-RU" altLang="ru-RU" dirty="0"/>
              <a:t>для хранения больших файлов и метаданных</a:t>
            </a:r>
          </a:p>
          <a:p>
            <a:r>
              <a:rPr lang="ru-RU" altLang="ru-RU" dirty="0" err="1"/>
              <a:t>Геопространственные</a:t>
            </a:r>
            <a:r>
              <a:rPr lang="ru-RU" altLang="ru-RU" dirty="0"/>
              <a:t> индексы</a:t>
            </a:r>
            <a:endParaRPr lang="en-US" altLang="ru-RU" dirty="0"/>
          </a:p>
          <a:p>
            <a:r>
              <a:rPr lang="ru-RU" altLang="ru-RU" dirty="0"/>
              <a:t>Устоявшийся проект, выпущена версия 3.4</a:t>
            </a:r>
            <a:endParaRPr lang="en-US" altLang="ru-RU" dirty="0"/>
          </a:p>
          <a:p>
            <a:r>
              <a:rPr lang="en-US" altLang="ru-RU" dirty="0"/>
              <a:t>Open-source</a:t>
            </a:r>
            <a:r>
              <a:rPr lang="ru-RU" altLang="ru-RU" dirty="0"/>
              <a:t>, но разрабатывается и поддерживается компанией </a:t>
            </a:r>
            <a:r>
              <a:rPr lang="en-US" altLang="ru-RU" dirty="0"/>
              <a:t>10gen</a:t>
            </a:r>
            <a:endParaRPr lang="ru-RU" altLang="ru-RU" dirty="0"/>
          </a:p>
          <a:p>
            <a:r>
              <a:rPr lang="ru-RU" altLang="ru-RU" dirty="0"/>
              <a:t>Одно из наиболее универсальных решений</a:t>
            </a:r>
            <a:endParaRPr lang="en-US" altLang="ru-RU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D554210E-27B4-4C88-A698-1C3E245EA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334" y="461394"/>
            <a:ext cx="1027651" cy="102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38B5F79F-6F59-48F2-AC70-2B02BB068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chemeClr val="tx1"/>
                </a:solidFill>
              </a:rPr>
              <a:t>Поддержка </a:t>
            </a:r>
            <a:r>
              <a:rPr lang="en-US" altLang="ru-RU">
                <a:solidFill>
                  <a:schemeClr val="tx1"/>
                </a:solidFill>
              </a:rPr>
              <a:t>MongoDB </a:t>
            </a:r>
            <a:r>
              <a:rPr lang="ru-RU" altLang="ru-RU">
                <a:solidFill>
                  <a:schemeClr val="tx1"/>
                </a:solidFill>
              </a:rPr>
              <a:t>языками</a:t>
            </a:r>
            <a:endParaRPr lang="en-US" altLang="ru-RU">
              <a:solidFill>
                <a:schemeClr val="tx1"/>
              </a:solidFill>
            </a:endParaRP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79E75472-BCCB-4C95-B445-F084D7BD9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36950" y="2266950"/>
            <a:ext cx="1970088" cy="2638425"/>
          </a:xfrm>
        </p:spPr>
        <p:txBody>
          <a:bodyPr/>
          <a:lstStyle/>
          <a:p>
            <a:r>
              <a:rPr lang="en-US" altLang="ru-RU" dirty="0"/>
              <a:t>C/C++</a:t>
            </a:r>
          </a:p>
          <a:p>
            <a:r>
              <a:rPr lang="en-US" altLang="ru-RU" dirty="0"/>
              <a:t>Java</a:t>
            </a:r>
          </a:p>
          <a:p>
            <a:r>
              <a:rPr lang="en-US" altLang="ru-RU" dirty="0"/>
              <a:t>.NET</a:t>
            </a:r>
          </a:p>
          <a:p>
            <a:r>
              <a:rPr lang="en-US" altLang="ru-RU" dirty="0" err="1"/>
              <a:t>Javascrip</a:t>
            </a:r>
            <a:endParaRPr lang="en-US" altLang="ru-RU" dirty="0"/>
          </a:p>
        </p:txBody>
      </p:sp>
      <p:sp>
        <p:nvSpPr>
          <p:cNvPr id="9220" name="Content Placeholder 3">
            <a:extLst>
              <a:ext uri="{FF2B5EF4-FFF2-40B4-BE49-F238E27FC236}">
                <a16:creationId xmlns:a16="http://schemas.microsoft.com/office/drawing/2014/main" id="{5EA384F9-3908-4925-ACF6-7CF88E9B5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0925" y="2266950"/>
            <a:ext cx="2133600" cy="2125663"/>
          </a:xfrm>
        </p:spPr>
        <p:txBody>
          <a:bodyPr/>
          <a:lstStyle/>
          <a:p>
            <a:r>
              <a:rPr lang="en-US" altLang="ru-RU"/>
              <a:t>Perl</a:t>
            </a:r>
          </a:p>
          <a:p>
            <a:r>
              <a:rPr lang="en-US" altLang="ru-RU"/>
              <a:t>PHP</a:t>
            </a:r>
          </a:p>
          <a:p>
            <a:r>
              <a:rPr lang="en-US" altLang="ru-RU"/>
              <a:t>Python</a:t>
            </a:r>
          </a:p>
          <a:p>
            <a:r>
              <a:rPr lang="en-US" altLang="ru-RU"/>
              <a:t>Ruby</a:t>
            </a:r>
          </a:p>
          <a:p>
            <a:endParaRPr lang="en-US" altLang="ru-RU"/>
          </a:p>
        </p:txBody>
      </p:sp>
      <p:sp>
        <p:nvSpPr>
          <p:cNvPr id="9221" name="TextBox 4">
            <a:extLst>
              <a:ext uri="{FF2B5EF4-FFF2-40B4-BE49-F238E27FC236}">
                <a16:creationId xmlns:a16="http://schemas.microsoft.com/office/drawing/2014/main" id="{75E44BC1-18B5-4387-BE5B-41074BB4A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2188" y="1646238"/>
            <a:ext cx="41941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ru-RU" altLang="ru-RU" sz="2400"/>
              <a:t>Официальные драйверы</a:t>
            </a:r>
            <a:endParaRPr lang="en-US" altLang="ru-RU" sz="2400"/>
          </a:p>
        </p:txBody>
      </p:sp>
      <p:sp>
        <p:nvSpPr>
          <p:cNvPr id="9222" name="Content Placeholder 3">
            <a:extLst>
              <a:ext uri="{FF2B5EF4-FFF2-40B4-BE49-F238E27FC236}">
                <a16:creationId xmlns:a16="http://schemas.microsoft.com/office/drawing/2014/main" id="{7B72B91F-E837-4984-8714-FD5089D6C70B}"/>
              </a:ext>
            </a:extLst>
          </p:cNvPr>
          <p:cNvSpPr txBox="1">
            <a:spLocks/>
          </p:cNvSpPr>
          <p:nvPr/>
        </p:nvSpPr>
        <p:spPr bwMode="auto">
          <a:xfrm>
            <a:off x="5892800" y="2266950"/>
            <a:ext cx="2132013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9250" indent="-34925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1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</a:pPr>
            <a:r>
              <a:rPr lang="en-US" altLang="ru-RU" sz="2000" dirty="0"/>
              <a:t>Erlang</a:t>
            </a:r>
          </a:p>
          <a:p>
            <a:pPr eaLnBrk="1" hangingPunct="1">
              <a:spcBef>
                <a:spcPts val="1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</a:pPr>
            <a:r>
              <a:rPr lang="en-US" altLang="ru-RU" sz="2000" dirty="0"/>
              <a:t>Scala</a:t>
            </a:r>
          </a:p>
          <a:p>
            <a:pPr eaLnBrk="1" hangingPunct="1">
              <a:spcBef>
                <a:spcPts val="1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</a:pPr>
            <a:r>
              <a:rPr lang="en-US" altLang="ru-RU" sz="2000" dirty="0"/>
              <a:t>Haskell</a:t>
            </a:r>
          </a:p>
        </p:txBody>
      </p:sp>
      <p:sp>
        <p:nvSpPr>
          <p:cNvPr id="9223" name="TextBox 6">
            <a:extLst>
              <a:ext uri="{FF2B5EF4-FFF2-40B4-BE49-F238E27FC236}">
                <a16:creationId xmlns:a16="http://schemas.microsoft.com/office/drawing/2014/main" id="{BC5DDCC2-6E2C-48E7-B34C-612A03B44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4583113"/>
            <a:ext cx="80422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ru-RU" altLang="ru-RU" sz="2400"/>
              <a:t>Драйверы </a:t>
            </a:r>
            <a:r>
              <a:rPr lang="en-US" altLang="ru-RU" sz="2400"/>
              <a:t>open-source</a:t>
            </a:r>
          </a:p>
          <a:p>
            <a:pPr algn="ctr" eaLnBrk="1" hangingPunct="1"/>
            <a:br>
              <a:rPr lang="en-US" altLang="ru-RU" sz="1200"/>
            </a:br>
            <a:r>
              <a:rPr lang="en-US" altLang="ru-RU" sz="1600"/>
              <a:t>ActionScript, Clojure, Delphi, Node.js, F#, Go, Groovy, Lua, Objective C, Smalltalk </a:t>
            </a:r>
            <a:r>
              <a:rPr lang="ru-RU" altLang="ru-RU" sz="1600"/>
              <a:t>и т.д.</a:t>
            </a:r>
            <a:endParaRPr lang="en-US" altLang="ru-RU"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C8347001-0B54-40E8-A999-129F4ABD7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rgbClr val="000000"/>
                </a:solidFill>
              </a:rPr>
              <a:t>Кто использует </a:t>
            </a:r>
            <a:r>
              <a:rPr lang="en-US" altLang="ru-RU">
                <a:solidFill>
                  <a:srgbClr val="000000"/>
                </a:solidFill>
              </a:rPr>
              <a:t>MongoDB?</a:t>
            </a:r>
          </a:p>
        </p:txBody>
      </p:sp>
      <p:pic>
        <p:nvPicPr>
          <p:cNvPr id="10243" name="Picture 4">
            <a:extLst>
              <a:ext uri="{FF2B5EF4-FFF2-40B4-BE49-F238E27FC236}">
                <a16:creationId xmlns:a16="http://schemas.microsoft.com/office/drawing/2014/main" id="{F416D95A-3A3F-4FA0-B738-1A4859801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825" y="3136900"/>
            <a:ext cx="2208213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>
            <a:extLst>
              <a:ext uri="{FF2B5EF4-FFF2-40B4-BE49-F238E27FC236}">
                <a16:creationId xmlns:a16="http://schemas.microsoft.com/office/drawing/2014/main" id="{3F99E9ED-6D2B-4BC8-83A4-776697BDF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1941513"/>
            <a:ext cx="2286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>
            <a:extLst>
              <a:ext uri="{FF2B5EF4-FFF2-40B4-BE49-F238E27FC236}">
                <a16:creationId xmlns:a16="http://schemas.microsoft.com/office/drawing/2014/main" id="{9EBAE164-2D65-4949-967D-F07E404AC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4618038"/>
            <a:ext cx="1273175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9">
            <a:extLst>
              <a:ext uri="{FF2B5EF4-FFF2-40B4-BE49-F238E27FC236}">
                <a16:creationId xmlns:a16="http://schemas.microsoft.com/office/drawing/2014/main" id="{C5ABEEB9-F999-475C-8F71-65F9057164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691063"/>
            <a:ext cx="1695450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2">
            <a:extLst>
              <a:ext uri="{FF2B5EF4-FFF2-40B4-BE49-F238E27FC236}">
                <a16:creationId xmlns:a16="http://schemas.microsoft.com/office/drawing/2014/main" id="{2C420E03-4B49-45E5-8FEA-98E6CB377E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4822825"/>
            <a:ext cx="1778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3">
            <a:extLst>
              <a:ext uri="{FF2B5EF4-FFF2-40B4-BE49-F238E27FC236}">
                <a16:creationId xmlns:a16="http://schemas.microsoft.com/office/drawing/2014/main" id="{D06BEB75-48E5-4375-B46E-97D02A8E37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0" y="1833563"/>
            <a:ext cx="193675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4">
            <a:extLst>
              <a:ext uri="{FF2B5EF4-FFF2-40B4-BE49-F238E27FC236}">
                <a16:creationId xmlns:a16="http://schemas.microsoft.com/office/drawing/2014/main" id="{8F61499A-87FA-4CB4-BD2E-1DA9016038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4665663"/>
            <a:ext cx="129381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5">
            <a:extLst>
              <a:ext uri="{FF2B5EF4-FFF2-40B4-BE49-F238E27FC236}">
                <a16:creationId xmlns:a16="http://schemas.microsoft.com/office/drawing/2014/main" id="{F3454DD5-F60B-47C3-994E-B71B247EBC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4668838"/>
            <a:ext cx="9731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6">
            <a:extLst>
              <a:ext uri="{FF2B5EF4-FFF2-40B4-BE49-F238E27FC236}">
                <a16:creationId xmlns:a16="http://schemas.microsoft.com/office/drawing/2014/main" id="{781EDF33-64F4-43BC-A773-ADB7BEE66B9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3055938"/>
            <a:ext cx="23780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7">
            <a:extLst>
              <a:ext uri="{FF2B5EF4-FFF2-40B4-BE49-F238E27FC236}">
                <a16:creationId xmlns:a16="http://schemas.microsoft.com/office/drawing/2014/main" id="{358DB214-E381-47F3-A3F5-558D34282D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8" y="3068638"/>
            <a:ext cx="19018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TextBox 18">
            <a:extLst>
              <a:ext uri="{FF2B5EF4-FFF2-40B4-BE49-F238E27FC236}">
                <a16:creationId xmlns:a16="http://schemas.microsoft.com/office/drawing/2014/main" id="{695F89BA-341B-4C16-978D-2E6B097CE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7150" y="1903413"/>
            <a:ext cx="2151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ru-RU" sz="400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Craigslist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B09571A8-2334-4C63-98EA-03F9DA065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000000"/>
                </a:solidFill>
              </a:rPr>
              <a:t>Области применения</a:t>
            </a:r>
            <a:endParaRPr lang="en-US" altLang="ru-RU" dirty="0">
              <a:solidFill>
                <a:srgbClr val="000000"/>
              </a:solidFill>
            </a:endParaRP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722DD26B-A505-460D-B60E-1210F1666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088" y="1839913"/>
            <a:ext cx="6711950" cy="1306512"/>
          </a:xfrm>
        </p:spPr>
        <p:txBody>
          <a:bodyPr>
            <a:noAutofit/>
          </a:bodyPr>
          <a:lstStyle/>
          <a:p>
            <a:pPr indent="-457200">
              <a:lnSpc>
                <a:spcPct val="80000"/>
              </a:lnSpc>
            </a:pPr>
            <a:r>
              <a:rPr lang="ru-RU" altLang="ru-RU" sz="3600" dirty="0">
                <a:solidFill>
                  <a:srgbClr val="000000"/>
                </a:solidFill>
              </a:rPr>
              <a:t>Хранение разнородных данных</a:t>
            </a:r>
          </a:p>
          <a:p>
            <a:pPr indent="-457200">
              <a:lnSpc>
                <a:spcPct val="80000"/>
              </a:lnSpc>
            </a:pPr>
            <a:endParaRPr lang="ru-RU" altLang="ru-RU" sz="3600" dirty="0">
              <a:solidFill>
                <a:srgbClr val="000000"/>
              </a:solidFill>
            </a:endParaRPr>
          </a:p>
          <a:p>
            <a:pPr indent="-457200">
              <a:lnSpc>
                <a:spcPct val="80000"/>
              </a:lnSpc>
            </a:pPr>
            <a:r>
              <a:rPr lang="ru-RU" altLang="ru-RU" sz="3600" dirty="0">
                <a:solidFill>
                  <a:srgbClr val="000000"/>
                </a:solidFill>
              </a:rPr>
              <a:t>Хранение </a:t>
            </a:r>
            <a:r>
              <a:rPr lang="ru-RU" altLang="ru-RU" sz="3600" dirty="0" err="1">
                <a:solidFill>
                  <a:srgbClr val="000000"/>
                </a:solidFill>
              </a:rPr>
              <a:t>геоданных</a:t>
            </a:r>
            <a:endParaRPr lang="ru-RU" altLang="ru-RU" sz="3600" dirty="0">
              <a:solidFill>
                <a:srgbClr val="000000"/>
              </a:solidFill>
            </a:endParaRPr>
          </a:p>
          <a:p>
            <a:pPr indent="-457200">
              <a:lnSpc>
                <a:spcPct val="80000"/>
              </a:lnSpc>
            </a:pPr>
            <a:endParaRPr lang="ru-RU" altLang="ru-RU" sz="3600" dirty="0">
              <a:solidFill>
                <a:srgbClr val="000000"/>
              </a:solidFill>
            </a:endParaRPr>
          </a:p>
          <a:p>
            <a:pPr indent="-457200">
              <a:lnSpc>
                <a:spcPct val="80000"/>
              </a:lnSpc>
            </a:pPr>
            <a:r>
              <a:rPr lang="ru-RU" altLang="ru-RU" sz="3600" dirty="0">
                <a:solidFill>
                  <a:srgbClr val="000000"/>
                </a:solidFill>
              </a:rPr>
              <a:t>Хранение логов и статистики</a:t>
            </a:r>
            <a:endParaRPr lang="en-US" altLang="ru-RU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fea6c38c03_0_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Основные понятия</a:t>
            </a:r>
            <a:endParaRPr/>
          </a:p>
        </p:txBody>
      </p:sp>
      <p:graphicFrame>
        <p:nvGraphicFramePr>
          <p:cNvPr id="115" name="Google Shape;115;gfea6c38c03_0_22"/>
          <p:cNvGraphicFramePr/>
          <p:nvPr/>
        </p:nvGraphicFramePr>
        <p:xfrm>
          <a:off x="395536" y="1340768"/>
          <a:ext cx="8496950" cy="5256675"/>
        </p:xfrm>
        <a:graphic>
          <a:graphicData uri="http://schemas.openxmlformats.org/drawingml/2006/table">
            <a:tbl>
              <a:tblPr firstRow="1" bandRow="1">
                <a:noFill/>
                <a:tableStyleId>{D4CF817A-CDE9-45E3-938C-4C8DE8D6FA4F}</a:tableStyleId>
              </a:tblPr>
              <a:tblGrid>
                <a:gridCol w="4248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Реляционная БД Oracle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MongoDB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Экземпляр (Instance)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Экземпляр MongoDB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Схема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База данных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Таблица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Коллекция (Collection)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Строка таблицы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Документ в коллекции (Document)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Колонка таблицы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Поле (field)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4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Идентификатор строки (Primary Key или ROWID)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_id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Внешний ключ (Foreign Key)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DBRef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1091</Words>
  <Application>Microsoft Office PowerPoint</Application>
  <PresentationFormat>Экран (4:3)</PresentationFormat>
  <Paragraphs>168</Paragraphs>
  <Slides>21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Cambria</vt:lpstr>
      <vt:lpstr>Century Gothic</vt:lpstr>
      <vt:lpstr>Courier New</vt:lpstr>
      <vt:lpstr>Times New Roman</vt:lpstr>
      <vt:lpstr>Wingdings 2</vt:lpstr>
      <vt:lpstr>Wingdings 3</vt:lpstr>
      <vt:lpstr>Office Theme</vt:lpstr>
      <vt:lpstr>Проектирование модели данных и работа с MongoDB</vt:lpstr>
      <vt:lpstr>Документно-ориентированная модель данных</vt:lpstr>
      <vt:lpstr>Локальность</vt:lpstr>
      <vt:lpstr>Пример</vt:lpstr>
      <vt:lpstr>MongoDB</vt:lpstr>
      <vt:lpstr>Поддержка MongoDB языками</vt:lpstr>
      <vt:lpstr>Кто использует MongoDB?</vt:lpstr>
      <vt:lpstr>Области применения</vt:lpstr>
      <vt:lpstr>Основные понятия</vt:lpstr>
      <vt:lpstr>Типы данных BSON</vt:lpstr>
      <vt:lpstr>Основные понятия: Документ</vt:lpstr>
      <vt:lpstr>Пример документа</vt:lpstr>
      <vt:lpstr>Пример схемы с агрегатами</vt:lpstr>
      <vt:lpstr>Правила проектирования модели</vt:lpstr>
      <vt:lpstr>Основные понятия: Коллекция</vt:lpstr>
      <vt:lpstr>Операторы условий</vt:lpstr>
      <vt:lpstr>Create</vt:lpstr>
      <vt:lpstr>Update</vt:lpstr>
      <vt:lpstr>Создание индексов</vt:lpstr>
      <vt:lpstr>Запросы к коллекциям</vt:lpstr>
      <vt:lpstr>Ресурсы MongoDB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модели данных и работа с MongoDB</dc:title>
  <dc:creator>Gavrilov, Eugene</dc:creator>
  <cp:lastModifiedBy>Vasily</cp:lastModifiedBy>
  <cp:revision>1</cp:revision>
  <dcterms:created xsi:type="dcterms:W3CDTF">2017-09-13T12:15:55Z</dcterms:created>
  <dcterms:modified xsi:type="dcterms:W3CDTF">2022-09-10T05:14:06Z</dcterms:modified>
</cp:coreProperties>
</file>