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iZ0bTVPt+i9q/O4yz0ZIXmQFhW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175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38caeddc35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38caeddc35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g138caeddc35_0_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38caeddc3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38caeddc3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g138caeddc35_0_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38caeddc35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38caeddc35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138caeddc35_0_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38caeddc3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38caeddc3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g138caeddc35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38caeddc35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38caeddc35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g138caeddc35_0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0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artinfowler.com/bliki/PolyglotPersistence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Распределенные приложения</a:t>
            </a:r>
            <a:endParaRPr/>
          </a:p>
        </p:txBody>
      </p:sp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38caeddc35_0_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CA - Целостность и доступность</a:t>
            </a:r>
            <a:endParaRPr/>
          </a:p>
        </p:txBody>
      </p:sp>
      <p:sp>
        <p:nvSpPr>
          <p:cNvPr id="150" name="Google Shape;150;g138caeddc35_0_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4572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Система, во всех узлах которой данные согласованы и обеспечена доступность, </a:t>
            </a:r>
            <a:r>
              <a:rPr lang="ru-RU" b="1"/>
              <a:t>жертвует </a:t>
            </a:r>
            <a:r>
              <a:rPr lang="ru-RU"/>
              <a:t>устойчивостью к </a:t>
            </a:r>
            <a:r>
              <a:rPr lang="ru-RU" b="1"/>
              <a:t>распаду </a:t>
            </a:r>
            <a:r>
              <a:rPr lang="ru-RU"/>
              <a:t>на секции.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Такие системы возможны на основе технологического программного обеспечения, поддерживающего транзакционность в смысле ACID.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Примерами таких систем могут быть решения на основе кластерных СУБД или распределенная служба каталогов LDAP.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38caeddc35_0_3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CP - целостность и разделяемость</a:t>
            </a:r>
            <a:endParaRPr/>
          </a:p>
        </p:txBody>
      </p:sp>
      <p:sp>
        <p:nvSpPr>
          <p:cNvPr id="157" name="Google Shape;157;g138caeddc35_0_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457200" lvl="0" indent="-334327" algn="l" rtl="0">
              <a:spcBef>
                <a:spcPts val="360"/>
              </a:spcBef>
              <a:spcAft>
                <a:spcPts val="0"/>
              </a:spcAft>
              <a:buSzPct val="56250"/>
              <a:buChar char="•"/>
            </a:pPr>
            <a:r>
              <a:rPr lang="ru-RU"/>
              <a:t>Распределенная система, в каждый момент обеспечивающая целостностный результат и способная функционировать в условиях распада, в ущерб доступности может не выдавать отклик.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rPr lang="ru-RU"/>
              <a:t>Устойчивость к распаду на секции требует обеспечения дублирования изменений во всех узлах системы, в этой связи отмечается практическая целесообразность использования в таких системах распределенных пессимистических блокировок для сохранения целостности.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38caeddc35_0_3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AP - Доступность и Разделяемость</a:t>
            </a:r>
            <a:endParaRPr/>
          </a:p>
        </p:txBody>
      </p:sp>
      <p:sp>
        <p:nvSpPr>
          <p:cNvPr id="164" name="Google Shape;164;g138caeddc35_0_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77500" lnSpcReduction="10000"/>
          </a:bodyPr>
          <a:lstStyle/>
          <a:p>
            <a:pPr marL="457200" lvl="0" indent="-317182" algn="l" rtl="0">
              <a:spcBef>
                <a:spcPts val="360"/>
              </a:spcBef>
              <a:spcAft>
                <a:spcPts val="0"/>
              </a:spcAft>
              <a:buSzPct val="56250"/>
              <a:buChar char="•"/>
            </a:pPr>
            <a:r>
              <a:rPr lang="ru-RU"/>
              <a:t>Распределенная система, отказывающаяся от целостности результата. Хотя системы такого рода известны задолго до формулировки принципа CAP(например, распределенные веб-кэши или DNS), рост популярности систем с этим набором свойств связывается именно с распространением теоремы CAP.</a:t>
            </a:r>
            <a:endParaRPr/>
          </a:p>
          <a:p>
            <a:pPr marL="457200" lvl="0" indent="-317182" algn="l" rtl="0"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rPr lang="ru-RU"/>
              <a:t>Так, большинство NoSQL-систем принципиально не гарантируют целостности данных, и ссылаются на теорему CAP как на мотив такого ограничения.</a:t>
            </a:r>
            <a:endParaRPr/>
          </a:p>
          <a:p>
            <a:pPr marL="457200" lvl="0" indent="-317182" algn="l" rtl="0"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rPr lang="ru-RU"/>
              <a:t>Задачей при построении AP-системы становится обеспечение практически целесообразного уровня целостности данных, в этом смысле про AP-системы говорят как о “целостных в конечном итоге”.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Calibri"/>
              <a:buNone/>
            </a:pPr>
            <a:r>
              <a:rPr lang="ru-RU"/>
              <a:t>Типы NoSQL БД </a:t>
            </a:r>
            <a:br>
              <a:rPr lang="ru-RU"/>
            </a:br>
            <a:r>
              <a:rPr lang="ru-RU" sz="3600"/>
              <a:t>по функциональности</a:t>
            </a:r>
            <a:endParaRPr sz="3600"/>
          </a:p>
        </p:txBody>
      </p:sp>
      <p:sp>
        <p:nvSpPr>
          <p:cNvPr id="170" name="Google Shape;170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Документо-ориентированные БД (document-oriented)</a:t>
            </a:r>
            <a:endParaRPr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ru-RU" i="1"/>
              <a:t>MongoDB</a:t>
            </a:r>
            <a:endParaRPr i="1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ru-RU"/>
              <a:t>Полнотекстовый поиск: </a:t>
            </a:r>
            <a:r>
              <a:rPr lang="ru-RU" i="1"/>
              <a:t>Elastic Search, Apache Solr</a:t>
            </a:r>
            <a:endParaRPr i="1"/>
          </a:p>
          <a:p>
            <a:pPr marL="457200" lvl="1" indent="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i="1"/>
          </a:p>
          <a:p>
            <a:pPr marL="342900" lvl="0" indent="-342900" algn="l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Хранилища семейств колонок (column-family store)</a:t>
            </a:r>
            <a:endParaRPr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ru-RU" i="1"/>
              <a:t>Cassandra</a:t>
            </a:r>
            <a:r>
              <a:rPr lang="ru-RU"/>
              <a:t>, </a:t>
            </a:r>
            <a:r>
              <a:rPr lang="ru-RU" i="1"/>
              <a:t>Hbase, ClickHouse</a:t>
            </a:r>
            <a:endParaRPr i="1"/>
          </a:p>
          <a:p>
            <a:pPr marL="457200" lvl="1" indent="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i="1"/>
          </a:p>
          <a:p>
            <a:pPr marL="342900" lvl="0" indent="-342900" algn="l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Хранилище «ключ-значение» (Key-Value storage)</a:t>
            </a:r>
            <a:endParaRPr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ru-RU" i="1"/>
              <a:t>Redis</a:t>
            </a:r>
            <a:endParaRPr i="1"/>
          </a:p>
          <a:p>
            <a:pPr marL="457200" lvl="1" indent="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i="1"/>
          </a:p>
          <a:p>
            <a:pPr marL="342900" lvl="0" indent="-342900" algn="l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Графовые (Graph) БД </a:t>
            </a:r>
            <a:endParaRPr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ru-RU" i="1"/>
              <a:t>Neo4J</a:t>
            </a:r>
            <a:endParaRPr/>
          </a:p>
          <a:p>
            <a:pPr marL="742950" lvl="1" indent="-147955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ru-RU"/>
              <a:t>«Многоязычная персистентность»</a:t>
            </a:r>
            <a:br>
              <a:rPr lang="ru-RU"/>
            </a:br>
            <a:r>
              <a:rPr lang="ru-RU"/>
              <a:t>Polyglot persistence</a:t>
            </a:r>
            <a:endParaRPr/>
          </a:p>
        </p:txBody>
      </p:sp>
      <p:sp>
        <p:nvSpPr>
          <p:cNvPr id="176" name="Google Shape;176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 u="sng">
                <a:solidFill>
                  <a:schemeClr val="hlink"/>
                </a:solidFill>
                <a:hlinkClick r:id="rId3"/>
              </a:rPr>
              <a:t>https://martinfowler.com/bliki/PolyglotPersistence.html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Типы архитектур</a:t>
            </a:r>
            <a:endParaRPr/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По типу развертывания: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Клиент – сервер (двухзвенный, 3-х звенный)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Клиент - кластер серверов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Приложения в одноранговых сетях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Безсерверные (Serverless) архитектуры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По архитектурному стилю: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Монолит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Микросервисы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Состав приложения</a:t>
            </a:r>
            <a:endParaRPr/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Хранилище данных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Бизнес-логика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Интерфейс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UI (пользовательский интерфейс)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API (программный интерфейс)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Монолит или микросервисы</a:t>
            </a:r>
            <a:endParaRPr/>
          </a:p>
        </p:txBody>
      </p:sp>
      <p:pic>
        <p:nvPicPr>
          <p:cNvPr id="107" name="Google Shape;107;p4" descr="https://dzone.com/storage/temp/5302608-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5575" y="1340768"/>
            <a:ext cx="8902806" cy="518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Нереляционные средства хранения и обработки данных</a:t>
            </a:r>
            <a:endParaRPr/>
          </a:p>
        </p:txBody>
      </p:sp>
      <p:sp>
        <p:nvSpPr>
          <p:cNvPr id="113" name="Google Shape;113;p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38caeddc35_0_0"/>
          <p:cNvSpPr txBox="1">
            <a:spLocks noGrp="1"/>
          </p:cNvSpPr>
          <p:nvPr>
            <p:ph type="ctrTitle"/>
          </p:nvPr>
        </p:nvSpPr>
        <p:spPr>
          <a:xfrm>
            <a:off x="2239050" y="194050"/>
            <a:ext cx="4665900" cy="1006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ACID</a:t>
            </a:r>
            <a:endParaRPr/>
          </a:p>
        </p:txBody>
      </p:sp>
      <p:sp>
        <p:nvSpPr>
          <p:cNvPr id="120" name="Google Shape;120;g138caeddc35_0_0"/>
          <p:cNvSpPr txBox="1">
            <a:spLocks noGrp="1"/>
          </p:cNvSpPr>
          <p:nvPr>
            <p:ph type="body" idx="4294967295"/>
          </p:nvPr>
        </p:nvSpPr>
        <p:spPr>
          <a:xfrm>
            <a:off x="457200" y="1281500"/>
            <a:ext cx="8229600" cy="49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12420" algn="l" rtl="0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2720"/>
              <a:buChar char="•"/>
            </a:pPr>
            <a:r>
              <a:rPr lang="ru-RU" sz="1800">
                <a:solidFill>
                  <a:srgbClr val="4C4D51"/>
                </a:solidFill>
                <a:highlight>
                  <a:srgbClr val="FFFFFF"/>
                </a:highlight>
              </a:rPr>
              <a:t>Atomicity (атомарность)</a:t>
            </a:r>
            <a:r>
              <a:rPr lang="ru-RU" sz="1692">
                <a:solidFill>
                  <a:srgbClr val="4C4D5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ru-RU" sz="1820"/>
              <a:t>Атомарность гарантирует, что каждый запрос в транзакции будет выполнен успешно, либо вообще никакой, в случае ошибки одного. Не получится так, что часть запросов выполнятся успешно, а часть с ошибкой. Если хоть одна часть транзакции выполнится с ошибкой, вся транзакция не выполнится. Другими словами под атомарностью можно понимать «всё или ничего».</a:t>
            </a:r>
            <a:endParaRPr sz="1820"/>
          </a:p>
          <a:p>
            <a:pPr marL="342900" lvl="0" indent="-28575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1820"/>
              <a:buChar char="•"/>
            </a:pPr>
            <a:r>
              <a:rPr lang="ru-RU" sz="1820"/>
              <a:t>Consistency (консистентность, согласованность) - Это свойство даёт гарантию того, что все данные будут целостны. Данные будут корректны в соотвествии со всеми предопределёнными правилами, ограничениями, каскадами и триггерами, применёнными к БД.</a:t>
            </a:r>
            <a:endParaRPr sz="1820"/>
          </a:p>
          <a:p>
            <a:pPr marL="342900" lvl="0" indent="-28575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SzPts val="1820"/>
              <a:buChar char="•"/>
            </a:pPr>
            <a:r>
              <a:rPr lang="ru-RU" sz="1820"/>
              <a:t>Isolation (изолированность) - Гарантирует, что все транзакции будут выполняться изолированно. Ни одна транзакция не зааффектит на другую транзакцию. Другими словами, одна транзакция не сможет прочитать данные второй транзакции, которая ещё не выполнилась.</a:t>
            </a:r>
            <a:endParaRPr sz="1820"/>
          </a:p>
          <a:p>
            <a:pPr marL="342900" lvl="0" indent="-28575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SzPts val="1820"/>
              <a:buChar char="•"/>
            </a:pPr>
            <a:r>
              <a:rPr lang="ru-RU" sz="1820"/>
              <a:t>Durability (стойкость) - Durability означает, что когда транзакция будет применена, она останется в системе, даже если БД упала сразу после выполнения этой транзакции. Любые изменения, внесённые транзакцией, должны оставаться навсегда. Если БД сообщила об успешном выполнении транзакции, то она должна быть действительно применена.</a:t>
            </a:r>
            <a:endParaRPr sz="1820"/>
          </a:p>
          <a:p>
            <a:pPr marL="0" lvl="0" indent="0" algn="l" rtl="0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2720"/>
              <a:buNone/>
            </a:pPr>
            <a:endParaRPr sz="1820" i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ru-RU"/>
              <a:t>Причины использования нереляционных средств</a:t>
            </a:r>
            <a:endParaRPr/>
          </a:p>
        </p:txBody>
      </p:sp>
      <p:sp>
        <p:nvSpPr>
          <p:cNvPr id="126" name="Google Shape;126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342900" lvl="0" indent="-32766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Слабо типизированные данные (Статьи, тексты контрактов)</a:t>
            </a:r>
            <a:endParaRPr/>
          </a:p>
          <a:p>
            <a:pPr marL="342900" lvl="0" indent="-327660" algn="l" rtl="0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Сложные структуры данных (XML, JSON)</a:t>
            </a:r>
            <a:endParaRPr/>
          </a:p>
          <a:p>
            <a:pPr marL="342900" lvl="0" indent="-327660" algn="l" rtl="0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Большой объем данных (не умещаются в стойку одного физического хранилища данных)</a:t>
            </a:r>
            <a:endParaRPr/>
          </a:p>
          <a:p>
            <a:pPr marL="342900" lvl="0" indent="-327660" algn="l" rtl="0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Повышенные требования к скорости обработки (near real-time) =&gt; хорошая масштабируемость</a:t>
            </a:r>
            <a:endParaRPr/>
          </a:p>
          <a:p>
            <a:pPr marL="342900" lvl="0" indent="-327660" algn="l" rtl="0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Чаще всего – </a:t>
            </a:r>
            <a:r>
              <a:rPr lang="ru-RU" i="1"/>
              <a:t>комбинация нескольких факторов</a:t>
            </a:r>
            <a:endParaRPr i="1"/>
          </a:p>
          <a:p>
            <a:pPr marL="342900" lvl="0" indent="0" algn="l" rtl="0">
              <a:spcBef>
                <a:spcPts val="544"/>
              </a:spcBef>
              <a:spcAft>
                <a:spcPts val="0"/>
              </a:spcAft>
              <a:buNone/>
            </a:pPr>
            <a:endParaRPr i="1"/>
          </a:p>
          <a:p>
            <a:pPr marL="0" lvl="0" indent="0" algn="l" rtl="0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i="1"/>
          </a:p>
          <a:p>
            <a:pPr marL="0" lvl="0" indent="0" algn="ctr" rtl="0">
              <a:spcBef>
                <a:spcPts val="56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3300" b="1" i="1"/>
              <a:t>NoSQL = Not only SQL</a:t>
            </a:r>
            <a:endParaRPr/>
          </a:p>
          <a:p>
            <a:pPr marL="0" lvl="0" indent="0" algn="l" rtl="0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"/>
          <p:cNvSpPr txBox="1">
            <a:spLocks noGrp="1"/>
          </p:cNvSpPr>
          <p:nvPr>
            <p:ph type="title"/>
          </p:nvPr>
        </p:nvSpPr>
        <p:spPr>
          <a:xfrm>
            <a:off x="395536" y="12576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CAP - теорема</a:t>
            </a:r>
            <a:endParaRPr/>
          </a:p>
        </p:txBody>
      </p:sp>
      <p:sp>
        <p:nvSpPr>
          <p:cNvPr id="132" name="Google Shape;132;p7"/>
          <p:cNvSpPr/>
          <p:nvPr/>
        </p:nvSpPr>
        <p:spPr>
          <a:xfrm>
            <a:off x="2483768" y="2160565"/>
            <a:ext cx="3420380" cy="273630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7"/>
          <p:cNvSpPr txBox="1"/>
          <p:nvPr/>
        </p:nvSpPr>
        <p:spPr>
          <a:xfrm>
            <a:off x="539552" y="4649261"/>
            <a:ext cx="362214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Consistency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(Согласованность данных)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7"/>
          <p:cNvSpPr txBox="1"/>
          <p:nvPr/>
        </p:nvSpPr>
        <p:spPr>
          <a:xfrm>
            <a:off x="2706912" y="1076543"/>
            <a:ext cx="302916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Availability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(Доступность данных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чтение и запись)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7"/>
          <p:cNvSpPr txBox="1"/>
          <p:nvPr/>
        </p:nvSpPr>
        <p:spPr>
          <a:xfrm>
            <a:off x="5922760" y="4316903"/>
            <a:ext cx="322124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Partition tolerance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(устойчивость к разделению узлов)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7"/>
          <p:cNvSpPr txBox="1"/>
          <p:nvPr/>
        </p:nvSpPr>
        <p:spPr>
          <a:xfrm>
            <a:off x="899592" y="6052646"/>
            <a:ext cx="63403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Возможно достижение не более 2 из 3 свойств одновременно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38caeddc35_0_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Кейс “позвони - напомним”</a:t>
            </a:r>
            <a:endParaRPr/>
          </a:p>
        </p:txBody>
      </p:sp>
      <p:sp>
        <p:nvSpPr>
          <p:cNvPr id="143" name="Google Shape;143;g138caeddc35_0_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AutoNum type="arabicPeriod"/>
            </a:pPr>
            <a:r>
              <a:rPr lang="ru-RU"/>
              <a:t>У меня есть записная книжка и телефон(</a:t>
            </a:r>
            <a:r>
              <a:rPr lang="ru-RU" b="1"/>
              <a:t>Разделяемость</a:t>
            </a:r>
            <a:r>
              <a:rPr lang="ru-RU"/>
              <a:t>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/>
              <a:t>Не справляюсь с потоком(</a:t>
            </a:r>
            <a:r>
              <a:rPr lang="ru-RU" b="1"/>
              <a:t>Доступность</a:t>
            </a:r>
            <a:r>
              <a:rPr lang="ru-RU"/>
              <a:t>), прошу жену.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/>
              <a:t>У нее своя книжка, клиент звонит то мне, то ей, конфликты(</a:t>
            </a:r>
            <a:r>
              <a:rPr lang="ru-RU" b="1"/>
              <a:t>Целостность</a:t>
            </a:r>
            <a:r>
              <a:rPr lang="ru-RU"/>
              <a:t>).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/>
              <a:t>Договариваемся при внесении изменений изменений вносить в обе книжечки. Много времени уходит на синхронизацию, упала скорость приема звонков(</a:t>
            </a:r>
            <a:r>
              <a:rPr lang="ru-RU" b="1"/>
              <a:t>Доступность</a:t>
            </a:r>
            <a:r>
              <a:rPr lang="ru-RU"/>
              <a:t>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695</Words>
  <Application>Microsoft Office PowerPoint</Application>
  <PresentationFormat>Экран (4:3)</PresentationFormat>
  <Paragraphs>77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Распределенные приложения</vt:lpstr>
      <vt:lpstr>Типы архитектур</vt:lpstr>
      <vt:lpstr>Состав приложения</vt:lpstr>
      <vt:lpstr>Монолит или микросервисы</vt:lpstr>
      <vt:lpstr>Нереляционные средства хранения и обработки данных</vt:lpstr>
      <vt:lpstr>ACID</vt:lpstr>
      <vt:lpstr>Причины использования нереляционных средств</vt:lpstr>
      <vt:lpstr>CAP - теорема</vt:lpstr>
      <vt:lpstr>Кейс “позвони - напомним”</vt:lpstr>
      <vt:lpstr>CA - Целостность и доступность</vt:lpstr>
      <vt:lpstr>CP - целостность и разделяемость</vt:lpstr>
      <vt:lpstr>AP - Доступность и Разделяемость</vt:lpstr>
      <vt:lpstr>Типы NoSQL БД  по функциональности</vt:lpstr>
      <vt:lpstr>«Многоязычная персистентность» Polyglot persistence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Распределенные приложения</dc:title>
  <dc:creator>Eugene</dc:creator>
  <cp:lastModifiedBy>Vasily</cp:lastModifiedBy>
  <cp:revision>1</cp:revision>
  <dcterms:created xsi:type="dcterms:W3CDTF">2016-11-20T19:29:44Z</dcterms:created>
  <dcterms:modified xsi:type="dcterms:W3CDTF">2022-09-17T09:39:55Z</dcterms:modified>
</cp:coreProperties>
</file>