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media/image1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</p:sldIdLst>
  <p:sldSz cx="9144000" cy="685800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E870C1C-B447-4330-AEBF-871C54955728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C14A8A4-8205-4D50-99F9-FCB567676BF2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2ACF5BB-B2A5-488A-9CF4-172E43303A60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D86539C-593F-4444-A067-E06FF11D5874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CF6E2163-1B03-49DC-A2EA-E6B3AC6E4FB9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3AD9EA4D-E543-4AE7-BF8E-FA18FC45572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5E47A4F3-B55E-4C44-BC5F-A4BE3963A43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F285503A-2CAC-4332-BFAE-AA211CB6BA9E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3EE3A97A-D43A-48E8-BAB6-4F9276655890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715B1CB4-BBCB-4D52-9041-3821A646F22C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A1CFB2CD-0A8C-4830-9E35-C8DCDC4C1928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BAE4456-2BAA-4F59-A9F5-4593FCA25AF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F07C72AA-3279-453A-8668-7EEC73B6A06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B3E18A1C-EF46-4A21-A532-C910460ECEB0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FE57ADCE-483A-4E73-BD6B-4054C45A409D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C3D37345-959A-4DF0-BB66-915A5B59C3FC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1F3E48FB-5FFB-47A2-B55D-10CD33EA49AE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5C261E4-8538-4D15-82F9-876F4736B5A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714D5BB-2E67-4415-BC26-068A1E601DC1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D9E5DBE1-BA92-4FD8-9992-73D7CE50361B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C3A6835-9E18-41AC-AD12-AAE22AB29CF7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5BA0FA2-3501-4318-8566-5BFBDFF5A73B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EB92BA5-3808-4F48-98C5-08833FC4EFF9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23C8E41-A8E3-4143-819C-BC8D9786B93A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 idx="1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ru-RU" sz="1200" spc="-1" strike="noStrike">
                <a:solidFill>
                  <a:srgbClr val="8b8b8b"/>
                </a:solidFill>
                <a:latin typeface="Calibri"/>
              </a:rPr>
              <a:t> 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E8B55737-728E-43CF-9944-F35A78FDECB0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7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Second Outline Level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Third Outline Level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Fourth Outline Level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Fifth Outline Level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Sixth Outline Level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Seventh Outline Level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Образец текста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8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Второй уровень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6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Третий уровень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Четвертый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 idx="4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ru-RU" sz="1200" spc="-1" strike="noStrike">
                <a:solidFill>
                  <a:srgbClr val="8b8b8b"/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 idx="5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 idx="6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A33F0A06-8D2A-4C16-9BC9-A371679351C3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Загрузка и трансформация данных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subTitle"/>
          </p:nvPr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8b8b8b"/>
                </a:solidFill>
                <a:latin typeface="Calibri"/>
              </a:rPr>
              <a:t>ETL = Extract Transform Load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8b8b8b"/>
                </a:solidFill>
                <a:latin typeface="Calibri"/>
              </a:rPr>
              <a:t>ELT = Extract Load Transform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indent="0" algn="ctr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8b8b8b"/>
                </a:solidFill>
                <a:latin typeface="Calibri"/>
              </a:rPr>
              <a:t>(</a:t>
            </a:r>
            <a:r>
              <a:rPr b="0" lang="ru-RU" sz="3200" spc="-1" strike="noStrike">
                <a:solidFill>
                  <a:srgbClr val="8b8b8b"/>
                </a:solidFill>
                <a:latin typeface="Calibri"/>
              </a:rPr>
              <a:t>Выгрузка – Трансформация – Загрузка)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Общая схема потока данных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5" name="Picture 2" descr="https://panoply.io/uploads/versions/diagram4---x----750-328x---.jpg"/>
          <p:cNvPicPr/>
          <p:nvPr/>
        </p:nvPicPr>
        <p:blipFill>
          <a:blip r:embed="rId1"/>
          <a:srcRect l="1663" t="15902" r="1058" b="16190"/>
          <a:stretch/>
        </p:blipFill>
        <p:spPr>
          <a:xfrm>
            <a:off x="1024200" y="1676520"/>
            <a:ext cx="6949080" cy="21211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Выгрузка – Загрузка данных (1)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Средства СУБД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8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Импорт экспорт данных в бинарном виде (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impdp/expdp)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8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Импорт из файлов в произвольном формате (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Oracle Sql* loader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)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8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DB Link (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коннектор к СУБД того же вида)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8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Коннекторы к другим СУБД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rmAutofit fontScale="78000"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Выгрузка – Загрузка и трансформация данных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80000"/>
          </a:bodyPr>
          <a:p>
            <a:pPr marL="296640" indent="-2966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Инструменты программиста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642240" indent="-2469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SQL, 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Хранимые процедуры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642240" indent="-2469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Java, JDBC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642240" indent="-2469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Spring Batch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642240" indent="-2469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Apache Spark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marL="296640" indent="-2966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Специализированные продукты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ETL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642240" indent="-2469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Informatica ETL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642240" indent="-2469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IBM DataStage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642240" indent="-2469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Talend ETL (open source)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642240" indent="-2469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Clover ETL (open source)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642240" indent="-2469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JasperSoft ETL (open source)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Планировщик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68000"/>
          </a:bodyPr>
          <a:p>
            <a:pPr marL="333000" indent="-333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Простой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 (Cron, Oracle DBMS_SCHEDULER)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21440" indent="-2775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Запуск задач (скриптов) по расписанию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marL="333000" indent="-333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Специализированный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 (Quartz Scheduler)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21440" indent="-2775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Отслеживание ошибок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/ 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рестарт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721440" indent="-2775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Консоль администратора для управления задачами (добавление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/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удаление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/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форсированный запуск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/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изменение расписания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)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marL="333000" indent="-333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Корпоративный (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enterprise)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21440" indent="-2775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Управление через агентов на множестве машин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721440" indent="-2775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Запуск цепочек задач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721440" indent="-2775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Отказоустойчивость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721440" indent="-2775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Управление задачами на всех машинах из одного интерфейса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721440" indent="-27756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Control-M, AutoSys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Типы загрузок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Пакетная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из файлов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из баз данных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8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Начальная загрузка (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Initial load)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8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Загрузка дельты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(Delta load)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Потоковая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840">
              <a:spcBef>
                <a:spcPts val="1134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из Kafka, JMS и других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Захват изменений (Change Data Capture, CDC)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 fontScale="82000"/>
          </a:bodyPr>
          <a:p>
            <a:pPr marL="354240" indent="0">
              <a:spcBef>
                <a:spcPts val="1417"/>
              </a:spcBef>
              <a:buNone/>
            </a:pPr>
            <a:r>
              <a:rPr b="0" i="1" lang="ru-RU" sz="2200" spc="-1" strike="noStrike">
                <a:solidFill>
                  <a:srgbClr val="000000"/>
                </a:solidFill>
                <a:latin typeface="Calibri"/>
              </a:rPr>
              <a:t>Определение: CDC - идентификация и захват изменений в базе данных-источнике для их отправки в хранилище или к другому получателю</a:t>
            </a:r>
            <a:endParaRPr b="0" lang="ru-RU" sz="2200" spc="-1" strike="noStrike">
              <a:solidFill>
                <a:srgbClr val="000000"/>
              </a:solidFill>
              <a:latin typeface="Calibri"/>
            </a:endParaRPr>
          </a:p>
          <a:p>
            <a:pPr marL="354240" indent="-26568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Без захвата изменений: 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08480" indent="-26568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полная копия, определение дельты сравнением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54240" indent="-26568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«Ручная» реализация: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08480" indent="-26568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SQL запросами по полям LAST_UPDATE_DATE, VERSION или аналогичным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54240" indent="-26568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«Полуавтоматическая»: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08480" indent="-26568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используя триггеры базы данных на SQL Insert/Update/Delete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54240" indent="-26568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Захват протокола транзакций БД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08480" indent="-26568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Oracle Golden Gate и другие коммерческие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1" marL="708480" indent="-26568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Debezium (Open Source)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723</TotalTime>
  <Application>LibreOffice/7.4.5.1$Windows_X86_64 LibreOffice_project/9c0871452b3918c1019dde9bfac75448afc4b57f</Application>
  <AppVersion>15.0000</AppVersion>
  <Words>509</Words>
  <Paragraphs>182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2018-11-24T09:20:00Z</dcterms:created>
  <dc:creator>Windows User</dc:creator>
  <dc:description/>
  <dc:language>en-US</dc:language>
  <cp:lastModifiedBy/>
  <dcterms:modified xsi:type="dcterms:W3CDTF">2023-04-24T19:56:42Z</dcterms:modified>
  <cp:revision>38</cp:revision>
  <dc:subject/>
  <dc:title>Загрузка и трансформация данных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Экран (4:3)</vt:lpwstr>
  </property>
  <property fmtid="{D5CDD505-2E9C-101B-9397-08002B2CF9AE}" pid="3" name="Slides">
    <vt:i4>13</vt:i4>
  </property>
</Properties>
</file>