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89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269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40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861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660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594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041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71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0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54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027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FA04B-77EE-4B5E-B977-62740A71A61E}" type="datetimeFigureOut">
              <a:rPr lang="ru-RU" smtClean="0"/>
              <a:t>23.11.2017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DA058-30B0-46CE-950F-D3B463C666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867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torm.apache.org/releases/1.1.1/Concept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apache/spark/tree/master/examples/src/main/java/org/apache/spark/examples/streamin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Потоковая обработка данных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179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Специфические операции с </a:t>
            </a:r>
            <a:r>
              <a:rPr lang="en-US" dirty="0" err="1" smtClean="0"/>
              <a:t>DStream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6"/>
          </a:xfrm>
        </p:spPr>
        <p:txBody>
          <a:bodyPr/>
          <a:lstStyle/>
          <a:p>
            <a:r>
              <a:rPr lang="en-US" dirty="0" smtClean="0"/>
              <a:t>window(</a:t>
            </a:r>
            <a:r>
              <a:rPr lang="en-US" dirty="0" err="1" smtClean="0"/>
              <a:t>windowLength</a:t>
            </a:r>
            <a:r>
              <a:rPr lang="en-US" dirty="0" smtClean="0"/>
              <a:t>, </a:t>
            </a:r>
            <a:r>
              <a:rPr lang="en-US" dirty="0" err="1" smtClean="0"/>
              <a:t>slideInterval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window(30, 10) – </a:t>
            </a:r>
            <a:r>
              <a:rPr lang="ru-RU" dirty="0" smtClean="0"/>
              <a:t>генерирует последовательность </a:t>
            </a:r>
            <a:r>
              <a:rPr lang="en-US" dirty="0" smtClean="0"/>
              <a:t>RDD c </a:t>
            </a:r>
            <a:r>
              <a:rPr lang="ru-RU" dirty="0" smtClean="0"/>
              <a:t>окнами шириной 30 секунд, со сдвигом в 10 секунд</a:t>
            </a:r>
          </a:p>
          <a:p>
            <a:r>
              <a:rPr lang="en-US" dirty="0" err="1" smtClean="0"/>
              <a:t>countByWindow</a:t>
            </a:r>
            <a:r>
              <a:rPr lang="en-US" dirty="0" smtClean="0"/>
              <a:t>(</a:t>
            </a:r>
            <a:r>
              <a:rPr lang="en-US" dirty="0" err="1" smtClean="0"/>
              <a:t>windowLength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en-US" dirty="0" err="1" smtClean="0"/>
              <a:t>slideInterval</a:t>
            </a:r>
            <a:r>
              <a:rPr lang="en-US" dirty="0" smtClean="0"/>
              <a:t>)</a:t>
            </a:r>
            <a:endParaRPr lang="ru-RU" dirty="0" smtClean="0"/>
          </a:p>
        </p:txBody>
      </p:sp>
      <p:pic>
        <p:nvPicPr>
          <p:cNvPr id="5122" name="Picture 2" descr="Spark Strea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437112"/>
            <a:ext cx="5616624" cy="219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555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это и зачем нужно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Batch vs Stream</a:t>
            </a:r>
          </a:p>
          <a:p>
            <a:r>
              <a:rPr lang="ru-RU" dirty="0" smtClean="0"/>
              <a:t>Транспорт</a:t>
            </a:r>
          </a:p>
          <a:p>
            <a:r>
              <a:rPr lang="ru-RU" dirty="0" smtClean="0"/>
              <a:t>Обработка данных (вычисления)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Realtime</a:t>
            </a:r>
            <a:r>
              <a:rPr lang="en-US" dirty="0" smtClean="0"/>
              <a:t>”, “Near </a:t>
            </a:r>
            <a:r>
              <a:rPr lang="en-US" dirty="0" err="1" smtClean="0"/>
              <a:t>Realtime</a:t>
            </a:r>
            <a:r>
              <a:rPr lang="en-US" dirty="0" smtClean="0"/>
              <a:t>”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967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Lambda -</a:t>
            </a:r>
            <a:r>
              <a:rPr lang="ru-RU" dirty="0"/>
              <a:t> </a:t>
            </a:r>
            <a:r>
              <a:rPr lang="ru-RU" dirty="0" smtClean="0"/>
              <a:t>архитектура</a:t>
            </a:r>
            <a:endParaRPr lang="ru-RU" dirty="0"/>
          </a:p>
        </p:txBody>
      </p:sp>
      <p:pic>
        <p:nvPicPr>
          <p:cNvPr id="2050" name="Picture 2" descr="Картинки по запросу lambda archite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067300" cy="2733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592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apr.com/developercentral/lambda-architecture/assets/otherpageimages/lambda-architecture-2-8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200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405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Технические средства</a:t>
            </a:r>
            <a:endParaRPr lang="ru-RU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1650024"/>
              </p:ext>
            </p:extLst>
          </p:nvPr>
        </p:nvGraphicFramePr>
        <p:xfrm>
          <a:off x="457200" y="1600200"/>
          <a:ext cx="8229600" cy="4421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68198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Процессинг</a:t>
                      </a:r>
                      <a:r>
                        <a:rPr lang="ru-RU" baseline="0" dirty="0" smtClean="0"/>
                        <a:t> данных</a:t>
                      </a:r>
                      <a:endParaRPr lang="ru-RU" dirty="0"/>
                    </a:p>
                  </a:txBody>
                  <a:tcPr/>
                </a:tc>
              </a:tr>
              <a:tr h="668198">
                <a:tc>
                  <a:txBody>
                    <a:bodyPr/>
                    <a:lstStyle/>
                    <a:p>
                      <a:r>
                        <a:rPr lang="en-US" dirty="0" smtClean="0"/>
                        <a:t>Apache</a:t>
                      </a:r>
                      <a:r>
                        <a:rPr lang="en-US" baseline="0" dirty="0" smtClean="0"/>
                        <a:t> Kafka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Apache Spark</a:t>
                      </a:r>
                      <a:endParaRPr lang="ru-RU" dirty="0"/>
                    </a:p>
                  </a:txBody>
                  <a:tcPr/>
                </a:tc>
              </a:tr>
              <a:tr h="1373009">
                <a:tc>
                  <a:txBody>
                    <a:bodyPr/>
                    <a:lstStyle/>
                    <a:p>
                      <a:r>
                        <a:rPr lang="ru-RU" dirty="0" smtClean="0"/>
                        <a:t>Любая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messaging-</a:t>
                      </a:r>
                      <a:r>
                        <a:rPr lang="ru-RU" baseline="0" dirty="0" smtClean="0"/>
                        <a:t>технология </a:t>
                      </a:r>
                      <a:endParaRPr lang="en-US" baseline="0" dirty="0" smtClean="0"/>
                    </a:p>
                    <a:p>
                      <a:r>
                        <a:rPr lang="ru-RU" sz="1400" baseline="0" dirty="0" smtClean="0"/>
                        <a:t>(</a:t>
                      </a:r>
                      <a:r>
                        <a:rPr lang="en-US" sz="1400" baseline="0" dirty="0" err="1" smtClean="0"/>
                        <a:t>ActiveMQ</a:t>
                      </a:r>
                      <a:r>
                        <a:rPr lang="en-US" sz="1400" baseline="0" dirty="0" smtClean="0"/>
                        <a:t>, </a:t>
                      </a:r>
                      <a:r>
                        <a:rPr lang="en-US" sz="1400" baseline="0" dirty="0" err="1" smtClean="0"/>
                        <a:t>RabbitMQ</a:t>
                      </a:r>
                      <a:r>
                        <a:rPr lang="en-US" sz="1400" baseline="0" dirty="0" smtClean="0"/>
                        <a:t>, Oracle AQ, MSMQ, …)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Apache Storm</a:t>
                      </a:r>
                      <a:endParaRPr lang="ru-RU" dirty="0" smtClean="0"/>
                    </a:p>
                    <a:p>
                      <a:r>
                        <a:rPr lang="ru-RU" sz="1400" dirty="0" smtClean="0"/>
                        <a:t>Реализация распределенных вычислений</a:t>
                      </a:r>
                      <a:endParaRPr lang="en-US" sz="1400" dirty="0" smtClean="0"/>
                    </a:p>
                    <a:p>
                      <a:r>
                        <a:rPr lang="en-US" sz="1200" dirty="0" smtClean="0">
                          <a:hlinkClick r:id="rId2"/>
                        </a:rPr>
                        <a:t>http://storm.apache.org/releases/1.1.1/Concepts.html</a:t>
                      </a:r>
                      <a:r>
                        <a:rPr lang="en-US" sz="120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</a:tr>
              <a:tr h="10434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Akka</a:t>
                      </a:r>
                      <a:r>
                        <a:rPr lang="en-US" dirty="0" smtClean="0"/>
                        <a:t> </a:t>
                      </a:r>
                      <a:endParaRPr lang="ru-RU" dirty="0" smtClean="0"/>
                    </a:p>
                    <a:p>
                      <a:r>
                        <a:rPr lang="ru-RU" sz="1400" dirty="0" smtClean="0"/>
                        <a:t>реализация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en-US" sz="1400" baseline="0" dirty="0" smtClean="0"/>
                        <a:t>Actor-</a:t>
                      </a:r>
                      <a:r>
                        <a:rPr lang="ru-RU" sz="1400" baseline="0" dirty="0" smtClean="0"/>
                        <a:t>модели</a:t>
                      </a:r>
                      <a:endParaRPr lang="ru-RU" sz="1400" dirty="0"/>
                    </a:p>
                  </a:txBody>
                  <a:tcPr/>
                </a:tc>
              </a:tr>
              <a:tr h="66819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825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Streaming</a:t>
            </a:r>
            <a:endParaRPr lang="ru-RU" dirty="0"/>
          </a:p>
        </p:txBody>
      </p:sp>
      <p:pic>
        <p:nvPicPr>
          <p:cNvPr id="1026" name="Picture 2" descr="Spark Strea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59"/>
            <a:ext cx="7613809" cy="2845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park Stream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81128"/>
            <a:ext cx="7897019" cy="176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950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Spark Streaming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Fault Tolerance</a:t>
            </a:r>
          </a:p>
          <a:p>
            <a:pPr lvl="1"/>
            <a:r>
              <a:rPr lang="ru-RU" dirty="0" smtClean="0"/>
              <a:t>Семантика </a:t>
            </a:r>
            <a:r>
              <a:rPr lang="en-US" dirty="0" smtClean="0"/>
              <a:t>“Exactly Once”</a:t>
            </a:r>
          </a:p>
          <a:p>
            <a:r>
              <a:rPr lang="en-US" dirty="0" smtClean="0"/>
              <a:t>Micro Batches</a:t>
            </a:r>
          </a:p>
          <a:p>
            <a:pPr lvl="1"/>
            <a:r>
              <a:rPr lang="en-US" dirty="0" err="1" smtClean="0"/>
              <a:t>Dstream</a:t>
            </a:r>
            <a:r>
              <a:rPr lang="en-US" dirty="0" smtClean="0"/>
              <a:t> – </a:t>
            </a:r>
            <a:r>
              <a:rPr lang="ru-RU" dirty="0" smtClean="0"/>
              <a:t>дискретизированный поток данных</a:t>
            </a:r>
            <a:endParaRPr lang="en-US" dirty="0" smtClean="0"/>
          </a:p>
          <a:p>
            <a:pPr lvl="1"/>
            <a:r>
              <a:rPr lang="ru-RU" dirty="0" smtClean="0"/>
              <a:t>Дискретизация по интервалу времени (</a:t>
            </a:r>
            <a:r>
              <a:rPr lang="en-US" dirty="0" smtClean="0"/>
              <a:t>time window</a:t>
            </a:r>
            <a:r>
              <a:rPr lang="ru-RU" dirty="0" smtClean="0"/>
              <a:t>)</a:t>
            </a:r>
          </a:p>
          <a:p>
            <a:pPr lvl="1"/>
            <a:r>
              <a:rPr lang="ru-RU" dirty="0" smtClean="0"/>
              <a:t>Состоит из последовательности </a:t>
            </a:r>
            <a:r>
              <a:rPr lang="en-US" dirty="0" smtClean="0"/>
              <a:t>RDD</a:t>
            </a:r>
          </a:p>
          <a:p>
            <a:r>
              <a:rPr lang="ru-RU" dirty="0" smtClean="0"/>
              <a:t>Применяются все операции (</a:t>
            </a:r>
            <a:r>
              <a:rPr lang="en-US" dirty="0" smtClean="0"/>
              <a:t>map, </a:t>
            </a:r>
            <a:r>
              <a:rPr lang="en-US" dirty="0" err="1" smtClean="0"/>
              <a:t>flatMap</a:t>
            </a:r>
            <a:r>
              <a:rPr lang="en-US" dirty="0" smtClean="0"/>
              <a:t>, …) </a:t>
            </a:r>
            <a:r>
              <a:rPr lang="ru-RU" dirty="0" smtClean="0"/>
              <a:t>как обычно</a:t>
            </a:r>
          </a:p>
          <a:p>
            <a:r>
              <a:rPr lang="ru-RU" dirty="0" smtClean="0"/>
              <a:t>Можно повторно использовать код транформаций, разработанный для батч-процессинга</a:t>
            </a:r>
            <a:endParaRPr lang="en-US" dirty="0" smtClean="0"/>
          </a:p>
          <a:p>
            <a:r>
              <a:rPr lang="ru-RU" dirty="0" smtClean="0"/>
              <a:t>Примеры</a:t>
            </a:r>
            <a:r>
              <a:rPr lang="en-US" dirty="0" smtClean="0"/>
              <a:t>: </a:t>
            </a:r>
            <a:r>
              <a:rPr lang="en-US" dirty="0" smtClean="0">
                <a:hlinkClick r:id="rId2"/>
              </a:rPr>
              <a:t>https://github.com/apache/spark/tree/master/examples/src/main/java/org/apache/spark/examples/streaming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939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работы</a:t>
            </a:r>
            <a:endParaRPr lang="ru-RU" dirty="0"/>
          </a:p>
        </p:txBody>
      </p:sp>
      <p:pic>
        <p:nvPicPr>
          <p:cNvPr id="4098" name="Picture 2" descr="Spark Strea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8136904" cy="289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1318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sparkConf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SparkConf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().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setAppName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TwitterPopularTags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”)</a:t>
            </a:r>
          </a:p>
          <a:p>
            <a:pPr marL="0" indent="0">
              <a:buNone/>
            </a:pP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ssc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new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StreamingContext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sparkConf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Seconds(2))</a:t>
            </a:r>
          </a:p>
          <a:p>
            <a:pPr marL="0" indent="0">
              <a:buNone/>
            </a:pP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stream =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TwitterUtils.createStream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ssc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None, filters)</a:t>
            </a: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hashTags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stream.flatMap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(status =&gt;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status.getText.split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“).filter(_.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startsWith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(“#”)))</a:t>
            </a: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topCounts60 =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hashTags.map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((_, 1)).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reduceByKeyAndWindow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(_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+ _, Seconds(60)).map{case (topic, count) =&gt; (count, topic)}.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transform(_.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sortByKey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(false))</a:t>
            </a: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topCounts60.foreachRDD(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rdd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=&gt; {</a:t>
            </a:r>
          </a:p>
          <a:p>
            <a:pPr marL="0" indent="0">
              <a:buNone/>
            </a:pPr>
            <a:r>
              <a:rPr lang="ru-RU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topList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rdd.take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(10)</a:t>
            </a:r>
          </a:p>
          <a:p>
            <a:pPr marL="0" indent="0">
              <a:buNone/>
            </a:pPr>
            <a:r>
              <a:rPr lang="ru-RU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(“\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nPopular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topics in last 60 seconds (%s</a:t>
            </a:r>
            <a:r>
              <a:rPr lang="ru-RU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total):”.format(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rdd.count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()))</a:t>
            </a:r>
          </a:p>
          <a:p>
            <a:pPr marL="0" indent="0">
              <a:buNone/>
            </a:pPr>
            <a:r>
              <a:rPr lang="ru-RU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topList.foreach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{case (count, tag) =&gt;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println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(“%s (%s</a:t>
            </a:r>
            <a:r>
              <a:rPr lang="ru-RU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tweets)”.format(tag, count))}</a:t>
            </a:r>
          </a:p>
          <a:p>
            <a:pPr marL="0" indent="0">
              <a:buNone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})</a:t>
            </a: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ssc.start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ssc.awaitTermination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  <a:endParaRPr lang="ru-RU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ru-RU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142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267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Потоковая обработка данных</vt:lpstr>
      <vt:lpstr>Что это и зачем нужно</vt:lpstr>
      <vt:lpstr>Lambda - архитектура</vt:lpstr>
      <vt:lpstr>PowerPoint Presentation</vt:lpstr>
      <vt:lpstr>Технические средства</vt:lpstr>
      <vt:lpstr>Spark Streaming</vt:lpstr>
      <vt:lpstr>Spark Streaming</vt:lpstr>
      <vt:lpstr>Схема работы</vt:lpstr>
      <vt:lpstr>Пример</vt:lpstr>
      <vt:lpstr>Специфические операции с DStream</vt:lpstr>
    </vt:vector>
  </TitlesOfParts>
  <Company>Luxoft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Потоковая обработка данных</dc:title>
  <dc:creator>Gavrilov, Eugene</dc:creator>
  <cp:lastModifiedBy>Gavrilov, Eugene</cp:lastModifiedBy>
  <cp:revision>20</cp:revision>
  <dcterms:created xsi:type="dcterms:W3CDTF">2017-11-23T12:17:12Z</dcterms:created>
  <dcterms:modified xsi:type="dcterms:W3CDTF">2017-11-23T15:17:34Z</dcterms:modified>
</cp:coreProperties>
</file>