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_rels/slideMaster1.xml.rels" ContentType="application/vnd.openxmlformats-package.relationships+xml"/>
  <Override PartName="/ppt/slideMasters/_rels/slideMaster2.xml.rels" ContentType="application/vnd.openxmlformats-package.relationships+xml"/>
  <Override PartName="/ppt/theme/theme1.xml" ContentType="application/vnd.openxmlformats-officedocument.theme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4.xml.rels" ContentType="application/vnd.openxmlformats-package.relationshi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slides/_rels/slide3.xml.rels" ContentType="application/vnd.openxmlformats-package.relationships+xml"/>
  <Override PartName="/ppt/slides/_rels/slide4.xml.rels" ContentType="application/vnd.openxmlformats-package.relationships+xml"/>
  <Override PartName="/ppt/slides/_rels/slide5.xml.rels" ContentType="application/vnd.openxmlformats-package.relationships+xml"/>
  <Override PartName="/ppt/slides/_rels/slide6.xml.rels" ContentType="application/vnd.openxmlformats-package.relationships+xml"/>
  <Override PartName="/ppt/slides/_rels/slide7.xml.rels" ContentType="application/vnd.openxmlformats-package.relationships+xml"/>
  <Override PartName="/ppt/slides/_rels/slide8.xml.rels" ContentType="application/vnd.openxmlformats-package.relationships+xml"/>
  <Override PartName="/ppt/slides/_rels/slide9.xml.rels" ContentType="application/vnd.openxmlformats-package.relationships+xml"/>
  <Override PartName="/ppt/slides/_rels/slide10.xml.rels" ContentType="application/vnd.openxmlformats-package.relationships+xml"/>
  <Override PartName="/ppt/slides/_rels/slide11.xml.rels" ContentType="application/vnd.openxmlformats-package.relationships+xml"/>
  <Override PartName="/ppt/slides/_rels/slide12.xml.rels" ContentType="application/vnd.openxmlformats-package.relationships+xml"/>
  <Override PartName="/ppt/slides/_rels/slide13.xml.rels" ContentType="application/vnd.openxmlformats-package.relationships+xml"/>
  <Override PartName="/ppt/slides/_rels/slide14.xml.rels" ContentType="application/vnd.openxmlformats-package.relationships+xml"/>
  <Override PartName="/ppt/slides/_rels/slide15.xml.rels" ContentType="application/vnd.openxmlformats-package.relationships+xml"/>
  <Override PartName="/ppt/slides/_rels/slide16.xml.rels" ContentType="application/vnd.openxmlformats-package.relationships+xml"/>
  <Override PartName="/ppt/slides/_rels/slide17.xml.rels" ContentType="application/vnd.openxmlformats-package.relationships+xml"/>
  <Override PartName="/ppt/presProps.xml" ContentType="application/vnd.openxmlformats-officedocument.presentationml.presProps+xml"/>
  <Override PartName="/ppt/media/image1.png" ContentType="image/png"/>
  <Override PartName="/ppt/media/image2.png" ContentType="image/png"/>
  <Override PartName="/ppt/media/image3.jpeg" ContentType="image/jpeg"/>
  <Override PartName="/ppt/_rels/presentation.xml.rels" ContentType="application/vnd.openxmlformats-package.relationship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</p:sld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</p:sldIdLst>
  <p:sldSz cx="9144000" cy="6858000"/>
  <p:notesSz cx="7772400" cy="100584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/>
</p:presentationPr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Relationship Id="rId9" Type="http://schemas.openxmlformats.org/officeDocument/2006/relationships/slide" Target="slides/slide6.xml"/><Relationship Id="rId10" Type="http://schemas.openxmlformats.org/officeDocument/2006/relationships/slide" Target="slides/slide7.xml"/><Relationship Id="rId11" Type="http://schemas.openxmlformats.org/officeDocument/2006/relationships/slide" Target="slides/slide8.xml"/><Relationship Id="rId12" Type="http://schemas.openxmlformats.org/officeDocument/2006/relationships/slide" Target="slides/slide9.xml"/><Relationship Id="rId13" Type="http://schemas.openxmlformats.org/officeDocument/2006/relationships/slide" Target="slides/slide10.xml"/><Relationship Id="rId14" Type="http://schemas.openxmlformats.org/officeDocument/2006/relationships/slide" Target="slides/slide11.xml"/><Relationship Id="rId15" Type="http://schemas.openxmlformats.org/officeDocument/2006/relationships/slide" Target="slides/slide12.xml"/><Relationship Id="rId16" Type="http://schemas.openxmlformats.org/officeDocument/2006/relationships/slide" Target="slides/slide13.xml"/><Relationship Id="rId17" Type="http://schemas.openxmlformats.org/officeDocument/2006/relationships/slide" Target="slides/slide14.xml"/><Relationship Id="rId18" Type="http://schemas.openxmlformats.org/officeDocument/2006/relationships/slide" Target="slides/slide15.xml"/><Relationship Id="rId19" Type="http://schemas.openxmlformats.org/officeDocument/2006/relationships/slide" Target="slides/slide16.xml"/><Relationship Id="rId20" Type="http://schemas.openxmlformats.org/officeDocument/2006/relationships/slide" Target="slides/slide17.xml"/><Relationship Id="rId21" Type="http://schemas.openxmlformats.org/officeDocument/2006/relationships/presProps" Target="presProps.xml"/>
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1FAD2D2-3545-4C4C-9983-8E8E83B90F9E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 phldr="1"/>
      <dgm:spPr/>
    </dgm:pt>
    <dgm:pt modelId="{7636F4C0-0A6C-4E84-A6E1-EEC25A90C110}">
      <dgm:prSet phldrT="[Текст]"/>
      <dgm:spPr/>
      <dgm:t>
        <a:bodyPr/>
        <a:lstStyle/>
        <a:p>
          <a:pPr algn="l"/>
          <a:r>
            <a:rPr lang="ru-RU" dirty="0" smtClean="0"/>
            <a:t>1. Загрузка данных из исходных файлов на </a:t>
          </a:r>
          <a:r>
            <a:rPr lang="en-US" dirty="0" smtClean="0"/>
            <a:t>HDFS</a:t>
          </a:r>
          <a:r>
            <a:rPr lang="ru-RU" dirty="0" smtClean="0"/>
            <a:t> в </a:t>
          </a:r>
          <a:r>
            <a:rPr lang="en-US" dirty="0" smtClean="0"/>
            <a:t>Hive </a:t>
          </a:r>
          <a:r>
            <a:rPr lang="ru-RU" dirty="0" smtClean="0"/>
            <a:t>таблицы</a:t>
          </a:r>
          <a:endParaRPr lang="ru-RU" dirty="0"/>
        </a:p>
      </dgm:t>
    </dgm:pt>
    <dgm:pt modelId="{3F55B690-EF72-4656-9C0C-03B7A330383B}" type="parTrans" cxnId="{21A4D56D-9A07-471A-9026-E3DA0379C95E}">
      <dgm:prSet/>
      <dgm:spPr/>
      <dgm:t>
        <a:bodyPr/>
        <a:lstStyle/>
        <a:p>
          <a:endParaRPr lang="ru-RU"/>
        </a:p>
      </dgm:t>
    </dgm:pt>
    <dgm:pt modelId="{5A0E0EA7-4FB0-4B77-9B14-89D59E725B38}" type="sibTrans" cxnId="{21A4D56D-9A07-471A-9026-E3DA0379C95E}">
      <dgm:prSet/>
      <dgm:spPr/>
      <dgm:t>
        <a:bodyPr/>
        <a:lstStyle/>
        <a:p>
          <a:endParaRPr lang="ru-RU"/>
        </a:p>
      </dgm:t>
    </dgm:pt>
    <dgm:pt modelId="{5E8AF1C1-B6F0-491E-AB48-B037F4893611}">
      <dgm:prSet phldrT="[Текст]"/>
      <dgm:spPr/>
      <dgm:t>
        <a:bodyPr/>
        <a:lstStyle/>
        <a:p>
          <a:pPr algn="l"/>
          <a:r>
            <a:rPr lang="ru-RU" dirty="0" smtClean="0"/>
            <a:t>2. Очистка</a:t>
          </a:r>
          <a:r>
            <a:rPr lang="en-US" dirty="0" smtClean="0"/>
            <a:t>, </a:t>
          </a:r>
          <a:r>
            <a:rPr lang="ru-RU" dirty="0" smtClean="0"/>
            <a:t>преобразование исходных данных в модель хранилища данных</a:t>
          </a:r>
          <a:endParaRPr lang="ru-RU" dirty="0"/>
        </a:p>
      </dgm:t>
    </dgm:pt>
    <dgm:pt modelId="{5723B920-EA69-45D3-82E6-97C6D686073C}" type="parTrans" cxnId="{618068BD-C6DF-48B8-9ADC-FF758C6246D6}">
      <dgm:prSet/>
      <dgm:spPr/>
      <dgm:t>
        <a:bodyPr/>
        <a:lstStyle/>
        <a:p>
          <a:endParaRPr lang="ru-RU"/>
        </a:p>
      </dgm:t>
    </dgm:pt>
    <dgm:pt modelId="{912A192B-3F77-4E44-AD01-2BFAD06F5779}" type="sibTrans" cxnId="{618068BD-C6DF-48B8-9ADC-FF758C6246D6}">
      <dgm:prSet/>
      <dgm:spPr/>
      <dgm:t>
        <a:bodyPr/>
        <a:lstStyle/>
        <a:p>
          <a:endParaRPr lang="ru-RU"/>
        </a:p>
      </dgm:t>
    </dgm:pt>
    <dgm:pt modelId="{BE28B341-DFD8-436C-AF52-212794B01E6F}">
      <dgm:prSet phldrT="[Текст]" custT="1"/>
      <dgm:spPr/>
      <dgm:t>
        <a:bodyPr/>
        <a:lstStyle/>
        <a:p>
          <a:pPr algn="l"/>
          <a:r>
            <a:rPr lang="ru-RU" sz="1800" dirty="0" smtClean="0"/>
            <a:t>3. Подготовка таблиц для витрин данных</a:t>
          </a:r>
        </a:p>
        <a:p>
          <a:pPr algn="l"/>
          <a:r>
            <a:rPr lang="ru-RU" sz="1600" i="1" dirty="0" smtClean="0"/>
            <a:t>(агрегированные данные для отчетов, графиков)</a:t>
          </a:r>
          <a:endParaRPr lang="ru-RU" sz="1600" i="1" dirty="0"/>
        </a:p>
      </dgm:t>
    </dgm:pt>
    <dgm:pt modelId="{EA7B82CA-E22A-425E-92B3-D51C5BFDE6C0}" type="parTrans" cxnId="{3F5EEAEA-7D8E-4725-81A2-457F2BAEE8AF}">
      <dgm:prSet/>
      <dgm:spPr/>
      <dgm:t>
        <a:bodyPr/>
        <a:lstStyle/>
        <a:p>
          <a:endParaRPr lang="ru-RU"/>
        </a:p>
      </dgm:t>
    </dgm:pt>
    <dgm:pt modelId="{14E90040-5B2B-4BB2-A395-C573A803BC71}" type="sibTrans" cxnId="{3F5EEAEA-7D8E-4725-81A2-457F2BAEE8AF}">
      <dgm:prSet/>
      <dgm:spPr/>
      <dgm:t>
        <a:bodyPr/>
        <a:lstStyle/>
        <a:p>
          <a:endParaRPr lang="ru-RU"/>
        </a:p>
      </dgm:t>
    </dgm:pt>
    <dgm:pt modelId="{47D4CAE8-0702-45A6-AF47-7AD8300068F6}" type="pres">
      <dgm:prSet presAssocID="{51FAD2D2-3545-4C4C-9983-8E8E83B90F9E}" presName="Name0" presStyleCnt="0">
        <dgm:presLayoutVars>
          <dgm:dir/>
          <dgm:resizeHandles val="exact"/>
        </dgm:presLayoutVars>
      </dgm:prSet>
      <dgm:spPr/>
    </dgm:pt>
    <dgm:pt modelId="{F00D6B17-CE6B-4C0E-9DBA-ACD029C22D4B}" type="pres">
      <dgm:prSet presAssocID="{7636F4C0-0A6C-4E84-A6E1-EEC25A90C110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E7F1E07-40A2-4AF0-8D27-34AC89EAE880}" type="pres">
      <dgm:prSet presAssocID="{5A0E0EA7-4FB0-4B77-9B14-89D59E725B38}" presName="sibTrans" presStyleLbl="sibTrans2D1" presStyleIdx="0" presStyleCnt="2"/>
      <dgm:spPr/>
    </dgm:pt>
    <dgm:pt modelId="{897D2EEA-DE50-46C5-8585-7F93307A0C4E}" type="pres">
      <dgm:prSet presAssocID="{5A0E0EA7-4FB0-4B77-9B14-89D59E725B38}" presName="connectorText" presStyleLbl="sibTrans2D1" presStyleIdx="0" presStyleCnt="2"/>
      <dgm:spPr/>
    </dgm:pt>
    <dgm:pt modelId="{8A79C660-5A5A-4B11-846C-2ED4A070C3D1}" type="pres">
      <dgm:prSet presAssocID="{5E8AF1C1-B6F0-491E-AB48-B037F4893611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C701713-E89F-4391-BF7A-BA3D23F68969}" type="pres">
      <dgm:prSet presAssocID="{912A192B-3F77-4E44-AD01-2BFAD06F5779}" presName="sibTrans" presStyleLbl="sibTrans2D1" presStyleIdx="1" presStyleCnt="2"/>
      <dgm:spPr/>
    </dgm:pt>
    <dgm:pt modelId="{7147968E-867F-4FB6-A7D2-D9FB398C3789}" type="pres">
      <dgm:prSet presAssocID="{912A192B-3F77-4E44-AD01-2BFAD06F5779}" presName="connectorText" presStyleLbl="sibTrans2D1" presStyleIdx="1" presStyleCnt="2"/>
      <dgm:spPr/>
    </dgm:pt>
    <dgm:pt modelId="{8412673E-C15B-4245-8E8B-F1A24B075C2E}" type="pres">
      <dgm:prSet presAssocID="{BE28B341-DFD8-436C-AF52-212794B01E6F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3E3C71B8-18E8-44E7-8C1D-81455ABCC2B0}" type="presOf" srcId="{51FAD2D2-3545-4C4C-9983-8E8E83B90F9E}" destId="{47D4CAE8-0702-45A6-AF47-7AD8300068F6}" srcOrd="0" destOrd="0" presId="urn:microsoft.com/office/officeart/2005/8/layout/process1"/>
    <dgm:cxn modelId="{D861C558-3964-4B30-A4A6-FD55C94AC2BD}" type="presOf" srcId="{5A0E0EA7-4FB0-4B77-9B14-89D59E725B38}" destId="{897D2EEA-DE50-46C5-8585-7F93307A0C4E}" srcOrd="1" destOrd="0" presId="urn:microsoft.com/office/officeart/2005/8/layout/process1"/>
    <dgm:cxn modelId="{F4C67572-F795-4AC2-A725-B6996F5AD14B}" type="presOf" srcId="{BE28B341-DFD8-436C-AF52-212794B01E6F}" destId="{8412673E-C15B-4245-8E8B-F1A24B075C2E}" srcOrd="0" destOrd="0" presId="urn:microsoft.com/office/officeart/2005/8/layout/process1"/>
    <dgm:cxn modelId="{3F5EEAEA-7D8E-4725-81A2-457F2BAEE8AF}" srcId="{51FAD2D2-3545-4C4C-9983-8E8E83B90F9E}" destId="{BE28B341-DFD8-436C-AF52-212794B01E6F}" srcOrd="2" destOrd="0" parTransId="{EA7B82CA-E22A-425E-92B3-D51C5BFDE6C0}" sibTransId="{14E90040-5B2B-4BB2-A395-C573A803BC71}"/>
    <dgm:cxn modelId="{21A4D56D-9A07-471A-9026-E3DA0379C95E}" srcId="{51FAD2D2-3545-4C4C-9983-8E8E83B90F9E}" destId="{7636F4C0-0A6C-4E84-A6E1-EEC25A90C110}" srcOrd="0" destOrd="0" parTransId="{3F55B690-EF72-4656-9C0C-03B7A330383B}" sibTransId="{5A0E0EA7-4FB0-4B77-9B14-89D59E725B38}"/>
    <dgm:cxn modelId="{3A5F16D7-14DE-4EEA-9991-8C5122103EED}" type="presOf" srcId="{912A192B-3F77-4E44-AD01-2BFAD06F5779}" destId="{7147968E-867F-4FB6-A7D2-D9FB398C3789}" srcOrd="1" destOrd="0" presId="urn:microsoft.com/office/officeart/2005/8/layout/process1"/>
    <dgm:cxn modelId="{213E7DA5-5FA7-4144-BB7F-D330EE556161}" type="presOf" srcId="{7636F4C0-0A6C-4E84-A6E1-EEC25A90C110}" destId="{F00D6B17-CE6B-4C0E-9DBA-ACD029C22D4B}" srcOrd="0" destOrd="0" presId="urn:microsoft.com/office/officeart/2005/8/layout/process1"/>
    <dgm:cxn modelId="{618068BD-C6DF-48B8-9ADC-FF758C6246D6}" srcId="{51FAD2D2-3545-4C4C-9983-8E8E83B90F9E}" destId="{5E8AF1C1-B6F0-491E-AB48-B037F4893611}" srcOrd="1" destOrd="0" parTransId="{5723B920-EA69-45D3-82E6-97C6D686073C}" sibTransId="{912A192B-3F77-4E44-AD01-2BFAD06F5779}"/>
    <dgm:cxn modelId="{5BD869F8-7A4D-40AD-BEBB-9F966D743304}" type="presOf" srcId="{5E8AF1C1-B6F0-491E-AB48-B037F4893611}" destId="{8A79C660-5A5A-4B11-846C-2ED4A070C3D1}" srcOrd="0" destOrd="0" presId="urn:microsoft.com/office/officeart/2005/8/layout/process1"/>
    <dgm:cxn modelId="{8F7806D6-CED5-458D-A3C4-BFBF993B0F16}" type="presOf" srcId="{5A0E0EA7-4FB0-4B77-9B14-89D59E725B38}" destId="{6E7F1E07-40A2-4AF0-8D27-34AC89EAE880}" srcOrd="0" destOrd="0" presId="urn:microsoft.com/office/officeart/2005/8/layout/process1"/>
    <dgm:cxn modelId="{6733CA3F-CCFE-4E49-8A44-C29E85FD3233}" type="presOf" srcId="{912A192B-3F77-4E44-AD01-2BFAD06F5779}" destId="{7C701713-E89F-4391-BF7A-BA3D23F68969}" srcOrd="0" destOrd="0" presId="urn:microsoft.com/office/officeart/2005/8/layout/process1"/>
    <dgm:cxn modelId="{928BA997-0931-4E37-897C-D0EBBA9A72A9}" type="presParOf" srcId="{47D4CAE8-0702-45A6-AF47-7AD8300068F6}" destId="{F00D6B17-CE6B-4C0E-9DBA-ACD029C22D4B}" srcOrd="0" destOrd="0" presId="urn:microsoft.com/office/officeart/2005/8/layout/process1"/>
    <dgm:cxn modelId="{9DD81340-F770-40F3-A4B1-74158AE76EA3}" type="presParOf" srcId="{47D4CAE8-0702-45A6-AF47-7AD8300068F6}" destId="{6E7F1E07-40A2-4AF0-8D27-34AC89EAE880}" srcOrd="1" destOrd="0" presId="urn:microsoft.com/office/officeart/2005/8/layout/process1"/>
    <dgm:cxn modelId="{13E4D677-C21A-40C2-A792-301AF03BBF9B}" type="presParOf" srcId="{6E7F1E07-40A2-4AF0-8D27-34AC89EAE880}" destId="{897D2EEA-DE50-46C5-8585-7F93307A0C4E}" srcOrd="0" destOrd="0" presId="urn:microsoft.com/office/officeart/2005/8/layout/process1"/>
    <dgm:cxn modelId="{A06F0963-2B5B-4602-9BDB-4519DB2605DE}" type="presParOf" srcId="{47D4CAE8-0702-45A6-AF47-7AD8300068F6}" destId="{8A79C660-5A5A-4B11-846C-2ED4A070C3D1}" srcOrd="2" destOrd="0" presId="urn:microsoft.com/office/officeart/2005/8/layout/process1"/>
    <dgm:cxn modelId="{8B120D7B-0C13-4D29-B79B-AB7B3E2AF625}" type="presParOf" srcId="{47D4CAE8-0702-45A6-AF47-7AD8300068F6}" destId="{7C701713-E89F-4391-BF7A-BA3D23F68969}" srcOrd="3" destOrd="0" presId="urn:microsoft.com/office/officeart/2005/8/layout/process1"/>
    <dgm:cxn modelId="{D6041019-7F6B-44FB-9BD0-AF28FA8750D9}" type="presParOf" srcId="{7C701713-E89F-4391-BF7A-BA3D23F68969}" destId="{7147968E-867F-4FB6-A7D2-D9FB398C3789}" srcOrd="0" destOrd="0" presId="urn:microsoft.com/office/officeart/2005/8/layout/process1"/>
    <dgm:cxn modelId="{0B83A7BA-634E-4F21-A05B-A28A35603101}" type="presParOf" srcId="{47D4CAE8-0702-45A6-AF47-7AD8300068F6}" destId="{8412673E-C15B-4245-8E8B-F1A24B075C2E}" srcOrd="4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5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00D6B17-CE6B-4C0E-9DBA-ACD029C22D4B}">
      <dsp:nvSpPr>
        <dsp:cNvPr id="0" name=""/>
        <dsp:cNvSpPr/>
      </dsp:nvSpPr>
      <dsp:spPr>
        <a:xfrm>
          <a:off x="7166" y="286287"/>
          <a:ext cx="2141859" cy="178962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1. Загрузка данных из исходных файлов на </a:t>
          </a:r>
          <a:r>
            <a:rPr lang="en-US" sz="1800" kern="1200" dirty="0" smtClean="0"/>
            <a:t>HDFS</a:t>
          </a:r>
          <a:r>
            <a:rPr lang="ru-RU" sz="1800" kern="1200" dirty="0" smtClean="0"/>
            <a:t> в </a:t>
          </a:r>
          <a:r>
            <a:rPr lang="en-US" sz="1800" kern="1200" dirty="0" smtClean="0"/>
            <a:t>Hive </a:t>
          </a:r>
          <a:r>
            <a:rPr lang="ru-RU" sz="1800" kern="1200" dirty="0" smtClean="0"/>
            <a:t>таблицы</a:t>
          </a:r>
          <a:endParaRPr lang="ru-RU" sz="1800" kern="1200" dirty="0"/>
        </a:p>
      </dsp:txBody>
      <dsp:txXfrm>
        <a:off x="59582" y="338703"/>
        <a:ext cx="2037027" cy="1684792"/>
      </dsp:txXfrm>
    </dsp:sp>
    <dsp:sp modelId="{6E7F1E07-40A2-4AF0-8D27-34AC89EAE880}">
      <dsp:nvSpPr>
        <dsp:cNvPr id="0" name=""/>
        <dsp:cNvSpPr/>
      </dsp:nvSpPr>
      <dsp:spPr>
        <a:xfrm>
          <a:off x="2363212" y="915509"/>
          <a:ext cx="454074" cy="531181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400" kern="1200"/>
        </a:p>
      </dsp:txBody>
      <dsp:txXfrm>
        <a:off x="2363212" y="1021745"/>
        <a:ext cx="317852" cy="318709"/>
      </dsp:txXfrm>
    </dsp:sp>
    <dsp:sp modelId="{8A79C660-5A5A-4B11-846C-2ED4A070C3D1}">
      <dsp:nvSpPr>
        <dsp:cNvPr id="0" name=""/>
        <dsp:cNvSpPr/>
      </dsp:nvSpPr>
      <dsp:spPr>
        <a:xfrm>
          <a:off x="3005770" y="286287"/>
          <a:ext cx="2141859" cy="178962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2. Очистка</a:t>
          </a:r>
          <a:r>
            <a:rPr lang="en-US" sz="1800" kern="1200" dirty="0" smtClean="0"/>
            <a:t>, </a:t>
          </a:r>
          <a:r>
            <a:rPr lang="ru-RU" sz="1800" kern="1200" dirty="0" smtClean="0"/>
            <a:t>преобразование исходных данных в модель хранилища данных</a:t>
          </a:r>
          <a:endParaRPr lang="ru-RU" sz="1800" kern="1200" dirty="0"/>
        </a:p>
      </dsp:txBody>
      <dsp:txXfrm>
        <a:off x="3058186" y="338703"/>
        <a:ext cx="2037027" cy="1684792"/>
      </dsp:txXfrm>
    </dsp:sp>
    <dsp:sp modelId="{7C701713-E89F-4391-BF7A-BA3D23F68969}">
      <dsp:nvSpPr>
        <dsp:cNvPr id="0" name=""/>
        <dsp:cNvSpPr/>
      </dsp:nvSpPr>
      <dsp:spPr>
        <a:xfrm>
          <a:off x="5361815" y="915509"/>
          <a:ext cx="454074" cy="531181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400" kern="1200"/>
        </a:p>
      </dsp:txBody>
      <dsp:txXfrm>
        <a:off x="5361815" y="1021745"/>
        <a:ext cx="317852" cy="318709"/>
      </dsp:txXfrm>
    </dsp:sp>
    <dsp:sp modelId="{8412673E-C15B-4245-8E8B-F1A24B075C2E}">
      <dsp:nvSpPr>
        <dsp:cNvPr id="0" name=""/>
        <dsp:cNvSpPr/>
      </dsp:nvSpPr>
      <dsp:spPr>
        <a:xfrm>
          <a:off x="6004373" y="286287"/>
          <a:ext cx="2141859" cy="178962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3. Подготовка таблиц для витрин данных</a:t>
          </a:r>
        </a:p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i="1" kern="1200" dirty="0" smtClean="0"/>
            <a:t>(агрегированные данные для отчетов, графиков)</a:t>
          </a:r>
          <a:endParaRPr lang="ru-RU" sz="1600" i="1" kern="1200" dirty="0"/>
        </a:p>
      </dsp:txBody>
      <dsp:txXfrm>
        <a:off x="6056789" y="338703"/>
        <a:ext cx="2037027" cy="168479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6B76B03F-A8EF-498A-8BD6-0C0715C036E2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/>
          </p:nvPr>
        </p:nvSpPr>
        <p:spPr>
          <a:xfrm>
            <a:off x="457200" y="1600200"/>
            <a:ext cx="8229240" cy="215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/>
          </p:nvPr>
        </p:nvSpPr>
        <p:spPr>
          <a:xfrm>
            <a:off x="457200" y="3964320"/>
            <a:ext cx="8229240" cy="215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78A0188B-C84F-440B-B240-55DF537FFF97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/>
          </p:nvPr>
        </p:nvSpPr>
        <p:spPr>
          <a:xfrm>
            <a:off x="457200" y="3964320"/>
            <a:ext cx="4015800" cy="215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/>
          </p:nvPr>
        </p:nvSpPr>
        <p:spPr>
          <a:xfrm>
            <a:off x="4674240" y="3964320"/>
            <a:ext cx="4015800" cy="215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8" name="PlaceHolder 7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AF792B27-B5E5-4F15-8ED6-BBB71FCDDEF1}" type="slidenum">
              <a:t>&lt;#&gt;</a:t>
            </a:fld>
          </a:p>
        </p:txBody>
      </p:sp>
      <p:sp>
        <p:nvSpPr>
          <p:cNvPr id="9" name="PlaceHolder 8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/>
          </p:nvPr>
        </p:nvSpPr>
        <p:spPr>
          <a:xfrm>
            <a:off x="457200" y="1600200"/>
            <a:ext cx="2649600" cy="215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/>
          </p:nvPr>
        </p:nvSpPr>
        <p:spPr>
          <a:xfrm>
            <a:off x="3239640" y="1600200"/>
            <a:ext cx="2649600" cy="215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7" name="PlaceHolder 4"/>
          <p:cNvSpPr>
            <a:spLocks noGrp="1"/>
          </p:cNvSpPr>
          <p:nvPr>
            <p:ph/>
          </p:nvPr>
        </p:nvSpPr>
        <p:spPr>
          <a:xfrm>
            <a:off x="6022080" y="1600200"/>
            <a:ext cx="2649600" cy="215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8" name="PlaceHolder 5"/>
          <p:cNvSpPr>
            <a:spLocks noGrp="1"/>
          </p:cNvSpPr>
          <p:nvPr>
            <p:ph/>
          </p:nvPr>
        </p:nvSpPr>
        <p:spPr>
          <a:xfrm>
            <a:off x="457200" y="3964320"/>
            <a:ext cx="2649600" cy="215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9" name="PlaceHolder 6"/>
          <p:cNvSpPr>
            <a:spLocks noGrp="1"/>
          </p:cNvSpPr>
          <p:nvPr>
            <p:ph/>
          </p:nvPr>
        </p:nvSpPr>
        <p:spPr>
          <a:xfrm>
            <a:off x="3239640" y="3964320"/>
            <a:ext cx="2649600" cy="215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0" name="PlaceHolder 7"/>
          <p:cNvSpPr>
            <a:spLocks noGrp="1"/>
          </p:cNvSpPr>
          <p:nvPr>
            <p:ph/>
          </p:nvPr>
        </p:nvSpPr>
        <p:spPr>
          <a:xfrm>
            <a:off x="6022080" y="3964320"/>
            <a:ext cx="2649600" cy="215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10" name="PlaceHolder 9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E6970AB8-1B15-4E26-BE77-7EBB65F436C9}" type="slidenum">
              <a:t>&lt;#&gt;</a:t>
            </a:fld>
          </a:p>
        </p:txBody>
      </p:sp>
      <p:sp>
        <p:nvSpPr>
          <p:cNvPr id="11" name="PlaceHolder 10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9446F753-414C-493B-BE49-E27941A45A9C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7" name="PlaceHolder 2"/>
          <p:cNvSpPr>
            <a:spLocks noGrp="1"/>
          </p:cNvSpPr>
          <p:nvPr>
            <p:ph type="subTitle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A4E5035E-4F51-42A1-8718-798AB11A51D1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9" name="PlaceHolder 2"/>
          <p:cNvSpPr>
            <a:spLocks noGrp="1"/>
          </p:cNvSpPr>
          <p:nvPr>
            <p:ph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1D9CC6F2-0995-415F-9F93-390CD0D787CF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1" name="PlaceHolder 2"/>
          <p:cNvSpPr>
            <a:spLocks noGrp="1"/>
          </p:cNvSpPr>
          <p:nvPr>
            <p:ph/>
          </p:nvPr>
        </p:nvSpPr>
        <p:spPr>
          <a:xfrm>
            <a:off x="457200" y="1600200"/>
            <a:ext cx="4015800" cy="4525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2" name="PlaceHolder 3"/>
          <p:cNvSpPr>
            <a:spLocks noGrp="1"/>
          </p:cNvSpPr>
          <p:nvPr>
            <p:ph/>
          </p:nvPr>
        </p:nvSpPr>
        <p:spPr>
          <a:xfrm>
            <a:off x="4674240" y="1600200"/>
            <a:ext cx="4015800" cy="4525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15285DEA-E291-4257-8E04-451A99298296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5C7A8CAD-F187-41F0-879E-74C0954AD046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subTitle"/>
          </p:nvPr>
        </p:nvSpPr>
        <p:spPr>
          <a:xfrm>
            <a:off x="457200" y="274680"/>
            <a:ext cx="8229240" cy="52977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362F9567-3348-4A07-9001-DC2FA9A4257A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6" name="PlaceHolder 2"/>
          <p:cNvSpPr>
            <a:spLocks noGrp="1"/>
          </p:cNvSpPr>
          <p:nvPr>
            <p:ph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7" name="PlaceHolder 3"/>
          <p:cNvSpPr>
            <a:spLocks noGrp="1"/>
          </p:cNvSpPr>
          <p:nvPr>
            <p:ph/>
          </p:nvPr>
        </p:nvSpPr>
        <p:spPr>
          <a:xfrm>
            <a:off x="4674240" y="1600200"/>
            <a:ext cx="4015800" cy="4525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8" name="PlaceHolder 4"/>
          <p:cNvSpPr>
            <a:spLocks noGrp="1"/>
          </p:cNvSpPr>
          <p:nvPr>
            <p:ph/>
          </p:nvPr>
        </p:nvSpPr>
        <p:spPr>
          <a:xfrm>
            <a:off x="457200" y="3964320"/>
            <a:ext cx="4015800" cy="215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86528366-BD9B-4436-8738-FCFAFC2BBA29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7D93F58E-7F4E-41B8-A548-14A9D6AC959C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0" name="PlaceHolder 2"/>
          <p:cNvSpPr>
            <a:spLocks noGrp="1"/>
          </p:cNvSpPr>
          <p:nvPr>
            <p:ph/>
          </p:nvPr>
        </p:nvSpPr>
        <p:spPr>
          <a:xfrm>
            <a:off x="457200" y="1600200"/>
            <a:ext cx="4015800" cy="4525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1" name="PlaceHolder 3"/>
          <p:cNvSpPr>
            <a:spLocks noGrp="1"/>
          </p:cNvSpPr>
          <p:nvPr>
            <p:ph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2" name="PlaceHolder 4"/>
          <p:cNvSpPr>
            <a:spLocks noGrp="1"/>
          </p:cNvSpPr>
          <p:nvPr>
            <p:ph/>
          </p:nvPr>
        </p:nvSpPr>
        <p:spPr>
          <a:xfrm>
            <a:off x="4674240" y="3964320"/>
            <a:ext cx="4015800" cy="215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D6636769-9D93-4EB5-8D6E-F0C9009E3642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4" name="PlaceHolder 2"/>
          <p:cNvSpPr>
            <a:spLocks noGrp="1"/>
          </p:cNvSpPr>
          <p:nvPr>
            <p:ph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5" name="PlaceHolder 3"/>
          <p:cNvSpPr>
            <a:spLocks noGrp="1"/>
          </p:cNvSpPr>
          <p:nvPr>
            <p:ph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6" name="PlaceHolder 4"/>
          <p:cNvSpPr>
            <a:spLocks noGrp="1"/>
          </p:cNvSpPr>
          <p:nvPr>
            <p:ph/>
          </p:nvPr>
        </p:nvSpPr>
        <p:spPr>
          <a:xfrm>
            <a:off x="457200" y="3964320"/>
            <a:ext cx="8229240" cy="215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2034C883-B090-4EE7-9A56-693E8D4C6B94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8" name="PlaceHolder 2"/>
          <p:cNvSpPr>
            <a:spLocks noGrp="1"/>
          </p:cNvSpPr>
          <p:nvPr>
            <p:ph/>
          </p:nvPr>
        </p:nvSpPr>
        <p:spPr>
          <a:xfrm>
            <a:off x="457200" y="1600200"/>
            <a:ext cx="8229240" cy="215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9" name="PlaceHolder 3"/>
          <p:cNvSpPr>
            <a:spLocks noGrp="1"/>
          </p:cNvSpPr>
          <p:nvPr>
            <p:ph/>
          </p:nvPr>
        </p:nvSpPr>
        <p:spPr>
          <a:xfrm>
            <a:off x="457200" y="3964320"/>
            <a:ext cx="8229240" cy="215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F1D6B7BD-C279-45E3-9E3D-A5E12B738617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1" name="PlaceHolder 2"/>
          <p:cNvSpPr>
            <a:spLocks noGrp="1"/>
          </p:cNvSpPr>
          <p:nvPr>
            <p:ph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2" name="PlaceHolder 3"/>
          <p:cNvSpPr>
            <a:spLocks noGrp="1"/>
          </p:cNvSpPr>
          <p:nvPr>
            <p:ph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3" name="PlaceHolder 4"/>
          <p:cNvSpPr>
            <a:spLocks noGrp="1"/>
          </p:cNvSpPr>
          <p:nvPr>
            <p:ph/>
          </p:nvPr>
        </p:nvSpPr>
        <p:spPr>
          <a:xfrm>
            <a:off x="457200" y="3964320"/>
            <a:ext cx="4015800" cy="215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4" name="PlaceHolder 5"/>
          <p:cNvSpPr>
            <a:spLocks noGrp="1"/>
          </p:cNvSpPr>
          <p:nvPr>
            <p:ph/>
          </p:nvPr>
        </p:nvSpPr>
        <p:spPr>
          <a:xfrm>
            <a:off x="4674240" y="3964320"/>
            <a:ext cx="4015800" cy="215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8" name="PlaceHolder 7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35E3E5FA-D39A-4FE5-BB05-E8A39294F3D1}" type="slidenum">
              <a:t>&lt;#&gt;</a:t>
            </a:fld>
          </a:p>
        </p:txBody>
      </p:sp>
      <p:sp>
        <p:nvSpPr>
          <p:cNvPr id="9" name="PlaceHolder 8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6" name="PlaceHolder 2"/>
          <p:cNvSpPr>
            <a:spLocks noGrp="1"/>
          </p:cNvSpPr>
          <p:nvPr>
            <p:ph/>
          </p:nvPr>
        </p:nvSpPr>
        <p:spPr>
          <a:xfrm>
            <a:off x="457200" y="1600200"/>
            <a:ext cx="2649600" cy="215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7" name="PlaceHolder 3"/>
          <p:cNvSpPr>
            <a:spLocks noGrp="1"/>
          </p:cNvSpPr>
          <p:nvPr>
            <p:ph/>
          </p:nvPr>
        </p:nvSpPr>
        <p:spPr>
          <a:xfrm>
            <a:off x="3239640" y="1600200"/>
            <a:ext cx="2649600" cy="215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8" name="PlaceHolder 4"/>
          <p:cNvSpPr>
            <a:spLocks noGrp="1"/>
          </p:cNvSpPr>
          <p:nvPr>
            <p:ph/>
          </p:nvPr>
        </p:nvSpPr>
        <p:spPr>
          <a:xfrm>
            <a:off x="6022080" y="1600200"/>
            <a:ext cx="2649600" cy="215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9" name="PlaceHolder 5"/>
          <p:cNvSpPr>
            <a:spLocks noGrp="1"/>
          </p:cNvSpPr>
          <p:nvPr>
            <p:ph/>
          </p:nvPr>
        </p:nvSpPr>
        <p:spPr>
          <a:xfrm>
            <a:off x="457200" y="3964320"/>
            <a:ext cx="2649600" cy="215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0" name="PlaceHolder 6"/>
          <p:cNvSpPr>
            <a:spLocks noGrp="1"/>
          </p:cNvSpPr>
          <p:nvPr>
            <p:ph/>
          </p:nvPr>
        </p:nvSpPr>
        <p:spPr>
          <a:xfrm>
            <a:off x="3239640" y="3964320"/>
            <a:ext cx="2649600" cy="215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1" name="PlaceHolder 7"/>
          <p:cNvSpPr>
            <a:spLocks noGrp="1"/>
          </p:cNvSpPr>
          <p:nvPr>
            <p:ph/>
          </p:nvPr>
        </p:nvSpPr>
        <p:spPr>
          <a:xfrm>
            <a:off x="6022080" y="3964320"/>
            <a:ext cx="2649600" cy="215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10" name="PlaceHolder 9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259EA7F0-4247-4858-9099-709E9AA60F43}" type="slidenum">
              <a:t>&lt;#&gt;</a:t>
            </a:fld>
          </a:p>
        </p:txBody>
      </p:sp>
      <p:sp>
        <p:nvSpPr>
          <p:cNvPr id="11" name="PlaceHolder 10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D0F13ED5-0BC3-45BA-A3F4-239AA48232EA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/>
          </p:nvPr>
        </p:nvSpPr>
        <p:spPr>
          <a:xfrm>
            <a:off x="457200" y="1600200"/>
            <a:ext cx="4015800" cy="4525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/>
          </p:nvPr>
        </p:nvSpPr>
        <p:spPr>
          <a:xfrm>
            <a:off x="4674240" y="1600200"/>
            <a:ext cx="4015800" cy="4525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D8EE6FF1-96D3-454C-B786-A459F5F4AA57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E879E2D6-7644-44A4-83B4-33DC175FC0C0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457200" y="274680"/>
            <a:ext cx="8229240" cy="52977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E667A9B0-815C-411D-B32A-40F7990F156F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/>
          </p:nvPr>
        </p:nvSpPr>
        <p:spPr>
          <a:xfrm>
            <a:off x="4674240" y="1600200"/>
            <a:ext cx="4015800" cy="4525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/>
          </p:nvPr>
        </p:nvSpPr>
        <p:spPr>
          <a:xfrm>
            <a:off x="457200" y="3964320"/>
            <a:ext cx="4015800" cy="215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800461E9-C52C-4B07-BF9B-28B14C6D05CD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/>
          </p:nvPr>
        </p:nvSpPr>
        <p:spPr>
          <a:xfrm>
            <a:off x="457200" y="1600200"/>
            <a:ext cx="4015800" cy="4525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/>
          </p:nvPr>
        </p:nvSpPr>
        <p:spPr>
          <a:xfrm>
            <a:off x="4674240" y="3964320"/>
            <a:ext cx="4015800" cy="215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3C4574A2-E0F9-4BE8-8EB5-C9CFC8EB20A5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/>
          </p:nvPr>
        </p:nvSpPr>
        <p:spPr>
          <a:xfrm>
            <a:off x="457200" y="3964320"/>
            <a:ext cx="8229240" cy="215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F76F0F21-DCE6-465D-BE79-A0DA9A3CD4C9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4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p>
            <a:pPr indent="0" algn="ctr">
              <a:lnSpc>
                <a:spcPct val="100000"/>
              </a:lnSpc>
              <a:buNone/>
            </a:pPr>
            <a:r>
              <a:rPr b="0" lang="ru-RU" sz="4400" spc="-1" strike="noStrike">
                <a:solidFill>
                  <a:srgbClr val="000000"/>
                </a:solidFill>
                <a:latin typeface="Calibri"/>
              </a:rPr>
              <a:t>Образец заголовка</a:t>
            </a:r>
            <a:endParaRPr b="0" lang="ru-RU" sz="4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dt" idx="1"/>
          </p:nvPr>
        </p:nvSpPr>
        <p:spPr>
          <a:xfrm>
            <a:off x="457200" y="6356520"/>
            <a:ext cx="213336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indent="0">
              <a:lnSpc>
                <a:spcPct val="100000"/>
              </a:lnSpc>
              <a:buNone/>
              <a:defRPr b="0" lang="ru-RU" sz="1200" spc="-1" strike="noStrike">
                <a:solidFill>
                  <a:srgbClr val="8b8b8b"/>
                </a:solidFill>
                <a:latin typeface="Calibri"/>
              </a:defRPr>
            </a:lvl1pPr>
          </a:lstStyle>
          <a:p>
            <a:pPr indent="0">
              <a:lnSpc>
                <a:spcPct val="100000"/>
              </a:lnSpc>
              <a:buNone/>
            </a:pPr>
            <a:r>
              <a:rPr b="0" lang="ru-RU" sz="1200" spc="-1" strike="noStrike">
                <a:solidFill>
                  <a:srgbClr val="8b8b8b"/>
                </a:solidFill>
                <a:latin typeface="Calibri"/>
              </a:rPr>
              <a:t> </a:t>
            </a:r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ftr" idx="2"/>
          </p:nvPr>
        </p:nvSpPr>
        <p:spPr>
          <a:xfrm>
            <a:off x="3124080" y="6356520"/>
            <a:ext cx="289512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indent="0" algn="ctr">
              <a:buNone/>
              <a:defRPr b="0" lang="en-US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en-US" sz="1400" spc="-1" strike="noStrike">
                <a:solidFill>
                  <a:srgbClr val="000000"/>
                </a:solidFill>
                <a:latin typeface="Times New Roman"/>
              </a:rPr>
              <a:t> </a:t>
            </a:r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3" name="PlaceHolder 4"/>
          <p:cNvSpPr>
            <a:spLocks noGrp="1"/>
          </p:cNvSpPr>
          <p:nvPr>
            <p:ph type="sldNum" idx="3"/>
          </p:nvPr>
        </p:nvSpPr>
        <p:spPr>
          <a:xfrm>
            <a:off x="6553080" y="6356520"/>
            <a:ext cx="213336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indent="0" algn="r">
              <a:lnSpc>
                <a:spcPct val="100000"/>
              </a:lnSpc>
              <a:buNone/>
              <a:defRPr b="0" lang="ru-RU" sz="1200" spc="-1" strike="noStrike">
                <a:solidFill>
                  <a:srgbClr val="8b8b8b"/>
                </a:solidFill>
                <a:latin typeface="Calibri"/>
              </a:defRPr>
            </a:lvl1pPr>
          </a:lstStyle>
          <a:p>
            <a:pPr indent="0" algn="r">
              <a:lnSpc>
                <a:spcPct val="100000"/>
              </a:lnSpc>
              <a:buNone/>
            </a:pPr>
            <a:fld id="{472C12F8-6783-4BA5-9B4E-87344CB65DB7}" type="slidenum">
              <a:rPr b="0" lang="ru-RU" sz="1200" spc="-1" strike="noStrike">
                <a:solidFill>
                  <a:srgbClr val="8b8b8b"/>
                </a:solidFill>
                <a:latin typeface="Calibri"/>
              </a:rPr>
              <a:t>17</a:t>
            </a:fld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" name="PlaceHolder 5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3200" spc="-1" strike="noStrike">
                <a:solidFill>
                  <a:srgbClr val="000000"/>
                </a:solidFill>
                <a:latin typeface="Calibri"/>
              </a:rPr>
              <a:t>Click to edit the outline text format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400" spc="-1" strike="noStrike">
                <a:solidFill>
                  <a:srgbClr val="000000"/>
                </a:solidFill>
                <a:latin typeface="Calibri"/>
              </a:rPr>
              <a:t>Second Outline Level</a:t>
            </a:r>
            <a:endParaRPr b="0" lang="ru-RU" sz="2400" spc="-1" strike="noStrike">
              <a:solidFill>
                <a:srgbClr val="000000"/>
              </a:solidFill>
              <a:latin typeface="Calibri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latin typeface="Calibri"/>
              </a:rPr>
              <a:t>Third Outline Level</a:t>
            </a:r>
            <a:endParaRPr b="0" lang="ru-RU" sz="2000" spc="-1" strike="noStrike">
              <a:solidFill>
                <a:srgbClr val="000000"/>
              </a:solidFill>
              <a:latin typeface="Calibri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000" spc="-1" strike="noStrike">
                <a:solidFill>
                  <a:srgbClr val="000000"/>
                </a:solidFill>
                <a:latin typeface="Calibri"/>
              </a:rPr>
              <a:t>Fourth Outline Level</a:t>
            </a:r>
            <a:endParaRPr b="0" lang="ru-RU" sz="2000" spc="-1" strike="noStrike">
              <a:solidFill>
                <a:srgbClr val="000000"/>
              </a:solidFill>
              <a:latin typeface="Calibri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latin typeface="Calibri"/>
              </a:rPr>
              <a:t>Fifth Outline Level</a:t>
            </a:r>
            <a:endParaRPr b="0" lang="ru-RU" sz="2000" spc="-1" strike="noStrike">
              <a:solidFill>
                <a:srgbClr val="000000"/>
              </a:solidFill>
              <a:latin typeface="Calibri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latin typeface="Calibri"/>
              </a:rPr>
              <a:t>Sixth Outline Level</a:t>
            </a:r>
            <a:endParaRPr b="0" lang="ru-RU" sz="2000" spc="-1" strike="noStrike">
              <a:solidFill>
                <a:srgbClr val="000000"/>
              </a:solidFill>
              <a:latin typeface="Calibri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latin typeface="Calibri"/>
              </a:rPr>
              <a:t>Seventh Outline Level</a:t>
            </a:r>
            <a:endParaRPr b="0" lang="ru-RU" sz="20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p>
            <a:pPr indent="0" algn="ctr">
              <a:lnSpc>
                <a:spcPct val="100000"/>
              </a:lnSpc>
              <a:buNone/>
            </a:pPr>
            <a:r>
              <a:rPr b="0" lang="ru-RU" sz="4400" spc="-1" strike="noStrike">
                <a:solidFill>
                  <a:srgbClr val="000000"/>
                </a:solidFill>
                <a:latin typeface="Calibri"/>
              </a:rPr>
              <a:t>Образец заголовка</a:t>
            </a:r>
            <a:endParaRPr b="0" lang="ru-RU" sz="4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2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marL="343080" indent="-34308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ru-RU" sz="3200" spc="-1" strike="noStrike">
                <a:solidFill>
                  <a:srgbClr val="000000"/>
                </a:solidFill>
                <a:latin typeface="Calibri"/>
              </a:rPr>
              <a:t>Образец текста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 lvl="1" marL="743040" indent="-28584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–"/>
            </a:pPr>
            <a:r>
              <a:rPr b="0" lang="ru-RU" sz="2800" spc="-1" strike="noStrike">
                <a:solidFill>
                  <a:srgbClr val="000000"/>
                </a:solidFill>
                <a:latin typeface="Calibri"/>
              </a:rPr>
              <a:t>Второй уровень</a:t>
            </a:r>
            <a:endParaRPr b="0" lang="ru-RU" sz="28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60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ru-RU" sz="2400" spc="-1" strike="noStrike">
                <a:solidFill>
                  <a:srgbClr val="000000"/>
                </a:solidFill>
                <a:latin typeface="Calibri"/>
              </a:rPr>
              <a:t>Третий уровень</a:t>
            </a:r>
            <a:endParaRPr b="0" lang="ru-RU" sz="24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60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–"/>
            </a:pPr>
            <a:r>
              <a:rPr b="0" lang="ru-RU" sz="2000" spc="-1" strike="noStrike">
                <a:solidFill>
                  <a:srgbClr val="000000"/>
                </a:solidFill>
                <a:latin typeface="Calibri"/>
              </a:rPr>
              <a:t>Четвертый уровень</a:t>
            </a:r>
            <a:endParaRPr b="0" lang="ru-RU" sz="2000" spc="-1" strike="noStrike">
              <a:solidFill>
                <a:srgbClr val="000000"/>
              </a:solidFill>
              <a:latin typeface="Calibri"/>
            </a:endParaRPr>
          </a:p>
          <a:p>
            <a:pPr lvl="4" marL="2057400" indent="-22860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»"/>
            </a:pPr>
            <a:r>
              <a:rPr b="0" lang="ru-RU" sz="2000" spc="-1" strike="noStrike">
                <a:solidFill>
                  <a:srgbClr val="000000"/>
                </a:solidFill>
                <a:latin typeface="Calibri"/>
              </a:rPr>
              <a:t>Пятый уровень</a:t>
            </a:r>
            <a:endParaRPr b="0" lang="ru-RU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3" name="PlaceHolder 3"/>
          <p:cNvSpPr>
            <a:spLocks noGrp="1"/>
          </p:cNvSpPr>
          <p:nvPr>
            <p:ph type="dt" idx="4"/>
          </p:nvPr>
        </p:nvSpPr>
        <p:spPr>
          <a:xfrm>
            <a:off x="457200" y="6356520"/>
            <a:ext cx="213336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indent="0">
              <a:lnSpc>
                <a:spcPct val="100000"/>
              </a:lnSpc>
              <a:buNone/>
              <a:defRPr b="0" lang="ru-RU" sz="1200" spc="-1" strike="noStrike">
                <a:solidFill>
                  <a:srgbClr val="8b8b8b"/>
                </a:solidFill>
                <a:latin typeface="Calibri"/>
              </a:defRPr>
            </a:lvl1pPr>
          </a:lstStyle>
          <a:p>
            <a:pPr indent="0">
              <a:lnSpc>
                <a:spcPct val="100000"/>
              </a:lnSpc>
              <a:buNone/>
            </a:pPr>
            <a:r>
              <a:rPr b="0" lang="ru-RU" sz="1200" spc="-1" strike="noStrike">
                <a:solidFill>
                  <a:srgbClr val="8b8b8b"/>
                </a:solidFill>
                <a:latin typeface="Calibri"/>
              </a:rPr>
              <a:t>&lt;date/time&gt;</a:t>
            </a:r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4" name="PlaceHolder 4"/>
          <p:cNvSpPr>
            <a:spLocks noGrp="1"/>
          </p:cNvSpPr>
          <p:nvPr>
            <p:ph type="ftr" idx="5"/>
          </p:nvPr>
        </p:nvSpPr>
        <p:spPr>
          <a:xfrm>
            <a:off x="3124080" y="6356520"/>
            <a:ext cx="289512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indent="0" algn="ctr">
              <a:buNone/>
              <a:defRPr b="0" lang="en-US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en-US" sz="1400" spc="-1" strike="noStrike">
                <a:solidFill>
                  <a:srgbClr val="000000"/>
                </a:solidFill>
                <a:latin typeface="Times New Roman"/>
              </a:rPr>
              <a:t>&lt;footer&gt;</a:t>
            </a:r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5" name="PlaceHolder 5"/>
          <p:cNvSpPr>
            <a:spLocks noGrp="1"/>
          </p:cNvSpPr>
          <p:nvPr>
            <p:ph type="sldNum" idx="6"/>
          </p:nvPr>
        </p:nvSpPr>
        <p:spPr>
          <a:xfrm>
            <a:off x="6553080" y="6356520"/>
            <a:ext cx="213336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indent="0" algn="r">
              <a:lnSpc>
                <a:spcPct val="100000"/>
              </a:lnSpc>
              <a:buNone/>
              <a:defRPr b="0" lang="ru-RU" sz="1200" spc="-1" strike="noStrike">
                <a:solidFill>
                  <a:srgbClr val="8b8b8b"/>
                </a:solidFill>
                <a:latin typeface="Calibri"/>
              </a:defRPr>
            </a:lvl1pPr>
          </a:lstStyle>
          <a:p>
            <a:pPr indent="0" algn="r">
              <a:lnSpc>
                <a:spcPct val="100000"/>
              </a:lnSpc>
              <a:buNone/>
            </a:pPr>
            <a:fld id="{56D5E530-B3DC-40E2-8629-0AB4663089B0}" type="slidenum">
              <a:rPr b="0" lang="ru-RU" sz="1200" spc="-1" strike="noStrike">
                <a:solidFill>
                  <a:srgbClr val="8b8b8b"/>
                </a:solidFill>
                <a:latin typeface="Calibri"/>
              </a:rPr>
              <a:t>&lt;number&gt;</a:t>
            </a:fld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image" Target="../media/image2.png"/><Relationship Id="rId2" Type="http://schemas.openxmlformats.org/officeDocument/2006/relationships/slideLayout" Target="../slideLayouts/slideLayout13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hyperlink" Target="https://cwiki.apache.org/confluence/display/Hive/LanguageManual+JoinOptimization" TargetMode="External"/><Relationship Id="rId2" Type="http://schemas.openxmlformats.org/officeDocument/2006/relationships/slideLayout" Target="../slideLayouts/slideLayout13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4.xml.rels><?xml version="1.0" encoding="UTF-8"?>
<Relationships xmlns="http://schemas.openxmlformats.org/package/2006/relationships"><Relationship Id="rId1" Type="http://schemas.openxmlformats.org/officeDocument/2006/relationships/hyperlink" Target="https://cwiki.apache.org/confluence/display/Hive/LanguageManual+UDF" TargetMode="External"/><Relationship Id="rId2" Type="http://schemas.openxmlformats.org/officeDocument/2006/relationships/slideLayout" Target="../slideLayouts/slideLayout13.xml"/>
</Relationships>
</file>

<file path=ppt/slides/_rels/slide15.xml.rels><?xml version="1.0" encoding="UTF-8"?>
<Relationships xmlns="http://schemas.openxmlformats.org/package/2006/relationships"><Relationship Id="rId1" Type="http://schemas.openxmlformats.org/officeDocument/2006/relationships/hyperlink" Target="https://cwiki.apache.org/confluence/display/Hive/LanguageManual+LateralView" TargetMode="External"/><Relationship Id="rId2" Type="http://schemas.openxmlformats.org/officeDocument/2006/relationships/hyperlink" Target="https://cwiki.apache.org/confluence/display/Hive/LanguageManual+WindowingAndAnalytics" TargetMode="External"/><Relationship Id="rId3" Type="http://schemas.openxmlformats.org/officeDocument/2006/relationships/hyperlink" Target="https://cwiki.apache.org/confluence/display/Hive/LanguageManual+UDF" TargetMode="External"/><Relationship Id="rId4" Type="http://schemas.openxmlformats.org/officeDocument/2006/relationships/slideLayout" Target="../slideLayouts/slideLayout13.xml"/>
</Relationships>
</file>

<file path=ppt/slides/_rels/slide1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7.xml.rels><?xml version="1.0" encoding="UTF-8"?>
<Relationships xmlns="http://schemas.openxmlformats.org/package/2006/relationships"><Relationship Id="rId1" Type="http://schemas.openxmlformats.org/officeDocument/2006/relationships/hyperlink" Target="https://cwiki.apache.org/confluence/display/Hive/Home" TargetMode="External"/><Relationship Id="rId2" Type="http://schemas.openxmlformats.org/officeDocument/2006/relationships/hyperlink" Target="https://cwiki.apache.org/confluence/display/Hive/Home" TargetMode="External"/><Relationship Id="rId3" Type="http://schemas.openxmlformats.org/officeDocument/2006/relationships/hyperlink" Target="https://cwiki.apache.org/confluence/display/Hive/Home" TargetMode="External"/><Relationship Id="rId4" Type="http://schemas.openxmlformats.org/officeDocument/2006/relationships/image" Target="../media/image3.jpeg"/><Relationship Id="rId5" Type="http://schemas.openxmlformats.org/officeDocument/2006/relationships/slideLayout" Target="../slideLayouts/slideLayout13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hyperlink" Target="https://cwiki.apache.org/confluence/display/Hive/HiveServer2+Clients" TargetMode="External"/><Relationship Id="rId2" Type="http://schemas.openxmlformats.org/officeDocument/2006/relationships/slideLayout" Target="../slideLayouts/slideLayout13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slideLayout" Target="../slideLayouts/slideLayout13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hyperlink" Target="https://github.com/apache/hive/tree/master/parser/src/java/org/apache/hadoop/hive/ql/parse" TargetMode="External"/><Relationship Id="rId2" Type="http://schemas.openxmlformats.org/officeDocument/2006/relationships/hyperlink" Target="https://github.com/apache/hive/tree/master/parser/src/java/org/apache/hadoop/hive/ql/parse" TargetMode="External"/><Relationship Id="rId3" Type="http://schemas.openxmlformats.org/officeDocument/2006/relationships/slideLayout" Target="../slideLayouts/slideLayout13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diagramData" Target="../diagrams/data1.xml"/><Relationship Id="rId2" Type="http://schemas.openxmlformats.org/officeDocument/2006/relationships/diagramLayout" Target="../diagrams/layout1.xml"/><Relationship Id="rId3" Type="http://schemas.openxmlformats.org/officeDocument/2006/relationships/diagramQuickStyle" Target="../diagrams/quickStyle1.xml"/><Relationship Id="rId4" Type="http://schemas.openxmlformats.org/officeDocument/2006/relationships/diagramColors" Target="../diagrams/colors1.xml"/><Relationship Id="rId5" Type="http://schemas.microsoft.com/office/2007/relationships/diagramDrawing" Target="../diagrams/drawing1.xml"/><Relationship Id="rId6" Type="http://schemas.openxmlformats.org/officeDocument/2006/relationships/slideLayout" Target="../slideLayouts/slideLayout13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hyperlink" Target="https://cwiki.apache.org/confluence/display/Hive/LanguageManual+DDL#LanguageManualDDL-CreateTableCreate/Drop/TruncateTable" TargetMode="External"/><Relationship Id="rId2" Type="http://schemas.openxmlformats.org/officeDocument/2006/relationships/slideLayout" Target="../slideLayouts/slideLayout13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p>
            <a:pPr indent="0" algn="ctr">
              <a:lnSpc>
                <a:spcPct val="100000"/>
              </a:lnSpc>
              <a:buNone/>
            </a:pPr>
            <a:r>
              <a:rPr b="0" lang="en-US" sz="4400" spc="-1" strike="noStrike">
                <a:solidFill>
                  <a:srgbClr val="000000"/>
                </a:solidFill>
                <a:latin typeface="Calibri"/>
              </a:rPr>
              <a:t>Apache Hive</a:t>
            </a:r>
            <a:endParaRPr b="0" lang="ru-RU" sz="4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3" name="PlaceHolder 2"/>
          <p:cNvSpPr>
            <a:spLocks noGrp="1"/>
          </p:cNvSpPr>
          <p:nvPr>
            <p:ph type="subTitle"/>
          </p:nvPr>
        </p:nvSpPr>
        <p:spPr>
          <a:xfrm>
            <a:off x="1371600" y="3886200"/>
            <a:ext cx="6400440" cy="175212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 algn="ctr">
              <a:lnSpc>
                <a:spcPct val="100000"/>
              </a:lnSpc>
              <a:spcBef>
                <a:spcPts val="641"/>
              </a:spcBef>
              <a:buNone/>
              <a:tabLst>
                <a:tab algn="l" pos="0"/>
              </a:tabLst>
            </a:pPr>
            <a:r>
              <a:rPr b="0" lang="en-US" sz="3200" spc="-1" strike="noStrike">
                <a:solidFill>
                  <a:srgbClr val="8b8b8b"/>
                </a:solidFill>
                <a:latin typeface="Calibri"/>
              </a:rPr>
              <a:t>SQL-</a:t>
            </a:r>
            <a:r>
              <a:rPr b="0" lang="ru-RU" sz="3200" spc="-1" strike="noStrike">
                <a:solidFill>
                  <a:srgbClr val="8b8b8b"/>
                </a:solidFill>
                <a:latin typeface="Calibri"/>
              </a:rPr>
              <a:t>движок для </a:t>
            </a:r>
            <a:r>
              <a:rPr b="0" lang="en-US" sz="3200" spc="-1" strike="noStrike">
                <a:solidFill>
                  <a:srgbClr val="8b8b8b"/>
                </a:solidFill>
                <a:latin typeface="Calibri"/>
              </a:rPr>
              <a:t>Apache Hadoop</a:t>
            </a: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p>
            <a:pPr indent="0" algn="ctr">
              <a:lnSpc>
                <a:spcPct val="100000"/>
              </a:lnSpc>
              <a:buNone/>
            </a:pPr>
            <a:r>
              <a:rPr b="0" lang="ru-RU" sz="4400" spc="-1" strike="noStrike">
                <a:solidFill>
                  <a:srgbClr val="000000"/>
                </a:solidFill>
                <a:latin typeface="Calibri"/>
              </a:rPr>
              <a:t>Партиционирование таблиц</a:t>
            </a:r>
            <a:endParaRPr b="0" lang="ru-RU" sz="4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6" name="PlaceHolder 2"/>
          <p:cNvSpPr>
            <a:spLocks noGrp="1"/>
          </p:cNvSpPr>
          <p:nvPr>
            <p:ph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rmAutofit/>
          </a:bodyPr>
          <a:p>
            <a:pPr marL="343080" indent="-34308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Partitions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 indent="0">
              <a:lnSpc>
                <a:spcPct val="100000"/>
              </a:lnSpc>
              <a:spcBef>
                <a:spcPts val="360"/>
              </a:spcBef>
              <a:buNone/>
              <a:tabLst>
                <a:tab algn="l" pos="0"/>
              </a:tabLst>
            </a:pPr>
            <a:r>
              <a:rPr b="1" lang="en-US" sz="18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1" lang="en-US" sz="1800" spc="-1" strike="noStrike">
                <a:solidFill>
                  <a:srgbClr val="000000"/>
                </a:solidFill>
                <a:latin typeface="Calibri"/>
              </a:rPr>
              <a:t>CREATE TABLE employee_partitioned (…)) </a:t>
            </a: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  <a:p>
            <a:pPr indent="0">
              <a:lnSpc>
                <a:spcPct val="100000"/>
              </a:lnSpc>
              <a:spcBef>
                <a:spcPts val="360"/>
              </a:spcBef>
              <a:buNone/>
              <a:tabLst>
                <a:tab algn="l" pos="0"/>
              </a:tabLst>
            </a:pPr>
            <a:r>
              <a:rPr b="1" lang="en-US" sz="18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1" lang="en-US" sz="1800" spc="-1" strike="noStrike">
                <a:solidFill>
                  <a:srgbClr val="000000"/>
                </a:solidFill>
                <a:latin typeface="Calibri"/>
              </a:rPr>
              <a:t>PARTITIONED BY (year INT, month INT)</a:t>
            </a: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  <a:p>
            <a:pPr indent="0">
              <a:lnSpc>
                <a:spcPct val="100000"/>
              </a:lnSpc>
              <a:spcBef>
                <a:spcPts val="360"/>
              </a:spcBef>
              <a:buNone/>
              <a:tabLst>
                <a:tab algn="l" pos="0"/>
              </a:tabLst>
            </a:pPr>
            <a:r>
              <a:rPr b="1" i="1" lang="ru-RU" sz="1800" spc="-1" strike="noStrike">
                <a:solidFill>
                  <a:srgbClr val="000000"/>
                </a:solidFill>
                <a:latin typeface="Calibri"/>
              </a:rPr>
              <a:t>Структура директорий</a:t>
            </a:r>
            <a:r>
              <a:rPr b="1" i="1" lang="en-US" sz="1800" spc="-1" strike="noStrike">
                <a:solidFill>
                  <a:srgbClr val="000000"/>
                </a:solidFill>
                <a:latin typeface="Calibri"/>
              </a:rPr>
              <a:t>: EMPLOYEE_PARTITIONED / YEAR=2018 / MONTH=11</a:t>
            </a: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308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  <a:tabLst>
                <a:tab algn="l" pos="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Bucketing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 indent="0">
              <a:lnSpc>
                <a:spcPct val="100000"/>
              </a:lnSpc>
              <a:spcBef>
                <a:spcPts val="360"/>
              </a:spcBef>
              <a:buNone/>
              <a:tabLst>
                <a:tab algn="l" pos="0"/>
              </a:tabLst>
            </a:pPr>
            <a:r>
              <a:rPr b="1" lang="en-US" sz="18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1" lang="en-US" sz="1800" spc="-1" strike="noStrike">
                <a:solidFill>
                  <a:srgbClr val="000000"/>
                </a:solidFill>
                <a:latin typeface="Calibri"/>
              </a:rPr>
              <a:t>CREATE TABLE employee_bucketed (…)) </a:t>
            </a: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  <a:p>
            <a:pPr indent="0">
              <a:lnSpc>
                <a:spcPct val="100000"/>
              </a:lnSpc>
              <a:spcBef>
                <a:spcPts val="360"/>
              </a:spcBef>
              <a:buNone/>
              <a:tabLst>
                <a:tab algn="l" pos="0"/>
              </a:tabLst>
            </a:pPr>
            <a:r>
              <a:rPr b="0" lang="en-US" sz="18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1" lang="en-US" sz="1800" spc="-1" strike="noStrike">
                <a:solidFill>
                  <a:srgbClr val="000000"/>
                </a:solidFill>
                <a:latin typeface="Calibri"/>
              </a:rPr>
              <a:t>CLUSTERED BY (employee_id) INTO 2 BUCKETS</a:t>
            </a: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  <a:p>
            <a:pPr indent="0">
              <a:lnSpc>
                <a:spcPct val="100000"/>
              </a:lnSpc>
              <a:spcBef>
                <a:spcPts val="360"/>
              </a:spcBef>
              <a:buNone/>
              <a:tabLst>
                <a:tab algn="l" pos="0"/>
              </a:tabLst>
            </a:pPr>
            <a:r>
              <a:rPr b="1" lang="ru-RU" sz="1800" spc="-1" strike="noStrike">
                <a:solidFill>
                  <a:srgbClr val="000000"/>
                </a:solidFill>
                <a:latin typeface="Calibri"/>
              </a:rPr>
              <a:t>Кол-во бакетов рассчитывается чтобы размер одного бакета был</a:t>
            </a:r>
            <a:r>
              <a:rPr b="1" lang="en-US" sz="1800" spc="-1" strike="noStrike">
                <a:solidFill>
                  <a:srgbClr val="000000"/>
                </a:solidFill>
                <a:latin typeface="Calibri"/>
              </a:rPr>
              <a:t> ~2 </a:t>
            </a:r>
            <a:r>
              <a:rPr b="1" lang="ru-RU" sz="1800" spc="-1" strike="noStrike">
                <a:solidFill>
                  <a:srgbClr val="000000"/>
                </a:solidFill>
                <a:latin typeface="Calibri"/>
              </a:rPr>
              <a:t>блока </a:t>
            </a:r>
            <a:r>
              <a:rPr b="1" lang="en-US" sz="1800" spc="-1" strike="noStrike">
                <a:solidFill>
                  <a:srgbClr val="000000"/>
                </a:solidFill>
                <a:latin typeface="Calibri"/>
              </a:rPr>
              <a:t>HDFS</a:t>
            </a: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p>
            <a:pPr indent="0" algn="ctr">
              <a:lnSpc>
                <a:spcPct val="100000"/>
              </a:lnSpc>
              <a:buNone/>
            </a:pPr>
            <a:r>
              <a:rPr b="0" lang="ru-RU" sz="4400" spc="-1" strike="noStrike">
                <a:solidFill>
                  <a:srgbClr val="000000"/>
                </a:solidFill>
                <a:latin typeface="Calibri"/>
              </a:rPr>
              <a:t>Оптимизация запросов в </a:t>
            </a:r>
            <a:r>
              <a:rPr b="0" lang="en-US" sz="4400" spc="-1" strike="noStrike">
                <a:solidFill>
                  <a:srgbClr val="000000"/>
                </a:solidFill>
                <a:latin typeface="Calibri"/>
              </a:rPr>
              <a:t>Hive</a:t>
            </a:r>
            <a:endParaRPr b="0" lang="ru-RU" sz="4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8" name="PlaceHolder 2"/>
          <p:cNvSpPr>
            <a:spLocks noGrp="1"/>
          </p:cNvSpPr>
          <p:nvPr>
            <p:ph/>
          </p:nvPr>
        </p:nvSpPr>
        <p:spPr>
          <a:xfrm>
            <a:off x="457200" y="1600200"/>
            <a:ext cx="3538440" cy="499680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rmAutofit fontScale="44000"/>
          </a:bodyPr>
          <a:p>
            <a:pPr marL="317520" indent="0">
              <a:lnSpc>
                <a:spcPct val="100000"/>
              </a:lnSpc>
              <a:spcBef>
                <a:spcPts val="641"/>
              </a:spcBef>
              <a:buNone/>
              <a:tabLst>
                <a:tab algn="l" pos="0"/>
              </a:tabLst>
            </a:pPr>
            <a:r>
              <a:rPr b="0" lang="ru-RU" sz="3200" spc="-1" strike="noStrike">
                <a:solidFill>
                  <a:srgbClr val="000000"/>
                </a:solidFill>
                <a:latin typeface="Calibri"/>
              </a:rPr>
              <a:t>Этапы выполнения запроса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: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 marL="317520" indent="0">
              <a:lnSpc>
                <a:spcPct val="100000"/>
              </a:lnSpc>
              <a:spcBef>
                <a:spcPts val="641"/>
              </a:spcBef>
              <a:buNone/>
              <a:tabLst>
                <a:tab algn="l" pos="0"/>
              </a:tabLst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 marL="476280" indent="-47628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Calibri"/>
              <a:buAutoNum type="arabicPeriod"/>
              <a:tabLst>
                <a:tab algn="l" pos="0"/>
              </a:tabLst>
            </a:pPr>
            <a:r>
              <a:rPr b="0" lang="ru-RU" sz="3200" spc="-1" strike="noStrike">
                <a:solidFill>
                  <a:srgbClr val="000000"/>
                </a:solidFill>
                <a:latin typeface="Calibri"/>
              </a:rPr>
              <a:t>Парсинг 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HiveQL </a:t>
            </a:r>
            <a:r>
              <a:rPr b="0" lang="ru-RU" sz="3200" spc="-1" strike="noStrike">
                <a:solidFill>
                  <a:srgbClr val="000000"/>
                </a:solidFill>
                <a:latin typeface="Calibri"/>
              </a:rPr>
              <a:t>запроса в 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AST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 indent="0">
              <a:lnSpc>
                <a:spcPct val="100000"/>
              </a:lnSpc>
              <a:spcBef>
                <a:spcPts val="641"/>
              </a:spcBef>
              <a:buNone/>
              <a:tabLst>
                <a:tab algn="l" pos="0"/>
              </a:tabLst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 marL="476280" indent="-47628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Calibri"/>
              <a:buAutoNum type="arabicPeriod"/>
              <a:tabLst>
                <a:tab algn="l" pos="0"/>
              </a:tabLst>
            </a:pPr>
            <a:r>
              <a:rPr b="0" lang="ru-RU" sz="3200" spc="-1" strike="noStrike">
                <a:solidFill>
                  <a:srgbClr val="000000"/>
                </a:solidFill>
                <a:latin typeface="Calibri"/>
              </a:rPr>
              <a:t>Планнер извлекает метаданные таблиц и расположение файлов данных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 indent="0">
              <a:lnSpc>
                <a:spcPct val="100000"/>
              </a:lnSpc>
              <a:spcBef>
                <a:spcPts val="641"/>
              </a:spcBef>
              <a:buNone/>
              <a:tabLst>
                <a:tab algn="l" pos="0"/>
              </a:tabLst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 marL="476280" indent="-47628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Calibri"/>
              <a:buAutoNum type="arabicPeriod"/>
              <a:tabLst>
                <a:tab algn="l" pos="0"/>
              </a:tabLst>
            </a:pPr>
            <a:r>
              <a:rPr b="0" lang="ru-RU" sz="3200" spc="-1" strike="noStrike">
                <a:solidFill>
                  <a:srgbClr val="000000"/>
                </a:solidFill>
                <a:latin typeface="Calibri"/>
              </a:rPr>
              <a:t>Оптимизатор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, </a:t>
            </a:r>
            <a:r>
              <a:rPr b="0" lang="ru-RU" sz="3200" spc="-1" strike="noStrike">
                <a:solidFill>
                  <a:srgbClr val="000000"/>
                </a:solidFill>
                <a:latin typeface="Calibri"/>
              </a:rPr>
              <a:t>используя 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AST+</a:t>
            </a:r>
            <a:r>
              <a:rPr b="0" lang="ru-RU" sz="3200" spc="-1" strike="noStrike">
                <a:solidFill>
                  <a:srgbClr val="000000"/>
                </a:solidFill>
                <a:latin typeface="Calibri"/>
              </a:rPr>
              <a:t>метаданные, формирует план физической реализации выполнения запроса (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nested loop join, sort-merge join, hash join, index join, …)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 indent="0">
              <a:lnSpc>
                <a:spcPct val="100000"/>
              </a:lnSpc>
              <a:spcBef>
                <a:spcPts val="641"/>
              </a:spcBef>
              <a:buNone/>
              <a:tabLst>
                <a:tab algn="l" pos="0"/>
              </a:tabLst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 marL="317520" indent="-31752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  <a:tabLst>
                <a:tab algn="l" pos="0"/>
              </a:tabLst>
            </a:pPr>
            <a:r>
              <a:rPr b="0" lang="ru-RU" sz="3200" spc="-1" strike="noStrike">
                <a:solidFill>
                  <a:srgbClr val="000000"/>
                </a:solidFill>
                <a:latin typeface="Calibri"/>
              </a:rPr>
              <a:t>Оптимизатор может использовать статистику для выбора оптимального плана выполнения (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Cost based optimizer)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 indent="0">
              <a:lnSpc>
                <a:spcPct val="100000"/>
              </a:lnSpc>
              <a:spcBef>
                <a:spcPts val="641"/>
              </a:spcBef>
              <a:buNone/>
              <a:tabLst>
                <a:tab algn="l" pos="0"/>
              </a:tabLst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 marL="317520" indent="-31752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  <a:tabLst>
                <a:tab algn="l" pos="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EXPLAIN SELECT …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109" name="Picture 2" descr=""/>
          <p:cNvPicPr/>
          <p:nvPr/>
        </p:nvPicPr>
        <p:blipFill>
          <a:blip r:embed="rId1"/>
          <a:stretch/>
        </p:blipFill>
        <p:spPr>
          <a:xfrm>
            <a:off x="4068000" y="1268640"/>
            <a:ext cx="4867560" cy="4244400"/>
          </a:xfrm>
          <a:prstGeom prst="rect">
            <a:avLst/>
          </a:prstGeom>
          <a:ln w="9525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p>
            <a:pPr indent="0" algn="ctr">
              <a:lnSpc>
                <a:spcPct val="100000"/>
              </a:lnSpc>
              <a:buNone/>
            </a:pPr>
            <a:r>
              <a:rPr b="0" lang="ru-RU" sz="4400" spc="-1" strike="noStrike">
                <a:solidFill>
                  <a:srgbClr val="000000"/>
                </a:solidFill>
                <a:latin typeface="Calibri"/>
              </a:rPr>
              <a:t>Виды </a:t>
            </a:r>
            <a:r>
              <a:rPr b="0" lang="en-US" sz="4400" spc="-1" strike="noStrike">
                <a:solidFill>
                  <a:srgbClr val="000000"/>
                </a:solidFill>
                <a:latin typeface="Calibri"/>
              </a:rPr>
              <a:t>Join-</a:t>
            </a:r>
            <a:r>
              <a:rPr b="0" lang="ru-RU" sz="4400" spc="-1" strike="noStrike">
                <a:solidFill>
                  <a:srgbClr val="000000"/>
                </a:solidFill>
                <a:latin typeface="Calibri"/>
              </a:rPr>
              <a:t>ов</a:t>
            </a:r>
            <a:endParaRPr b="0" lang="ru-RU" sz="4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1" name="PlaceHolder 2"/>
          <p:cNvSpPr>
            <a:spLocks noGrp="1"/>
          </p:cNvSpPr>
          <p:nvPr>
            <p:ph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rmAutofit fontScale="80000"/>
          </a:bodyPr>
          <a:p>
            <a:pPr marL="322560" indent="-32256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INNER/LEFT OUTER/RIGHT OUTER/FULL OUTER/CROSS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 marL="322560" indent="-32256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ru-RU" sz="3200" spc="-1" strike="noStrike">
                <a:solidFill>
                  <a:srgbClr val="000000"/>
                </a:solidFill>
                <a:latin typeface="Calibri"/>
              </a:rPr>
              <a:t>Самую большую таблицу рекомендуется указывать последней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 marL="322560" indent="-32256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Map Join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 marL="430200" indent="0">
              <a:lnSpc>
                <a:spcPct val="100000"/>
              </a:lnSpc>
              <a:spcBef>
                <a:spcPts val="561"/>
              </a:spcBef>
              <a:buNone/>
              <a:tabLst>
                <a:tab algn="l" pos="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/*+ MAPJOIN(table_name) */</a:t>
            </a:r>
            <a:endParaRPr b="0" lang="ru-RU" sz="2800" spc="-1" strike="noStrike">
              <a:solidFill>
                <a:srgbClr val="000000"/>
              </a:solidFill>
              <a:latin typeface="Calibri"/>
            </a:endParaRPr>
          </a:p>
          <a:p>
            <a:pPr marL="322560" indent="-32256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  <a:tabLst>
                <a:tab algn="l" pos="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Sort Merge Bucket Map Join (SMB)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 indent="0">
              <a:lnSpc>
                <a:spcPct val="100000"/>
              </a:lnSpc>
              <a:spcBef>
                <a:spcPts val="479"/>
              </a:spcBef>
              <a:buNone/>
              <a:tabLst>
                <a:tab algn="l" pos="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set hive.auto.convert.sortmerge.join=true; </a:t>
            </a:r>
            <a:endParaRPr b="0" lang="ru-RU" sz="2400" spc="-1" strike="noStrike">
              <a:solidFill>
                <a:srgbClr val="000000"/>
              </a:solidFill>
              <a:latin typeface="Calibri"/>
            </a:endParaRPr>
          </a:p>
          <a:p>
            <a:pPr indent="0">
              <a:lnSpc>
                <a:spcPct val="100000"/>
              </a:lnSpc>
              <a:spcBef>
                <a:spcPts val="479"/>
              </a:spcBef>
              <a:buNone/>
              <a:tabLst>
                <a:tab algn="l" pos="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set hive.optimize.bucketmapjoin = true; </a:t>
            </a:r>
            <a:endParaRPr b="0" lang="ru-RU" sz="2400" spc="-1" strike="noStrike">
              <a:solidFill>
                <a:srgbClr val="000000"/>
              </a:solidFill>
              <a:latin typeface="Calibri"/>
            </a:endParaRPr>
          </a:p>
          <a:p>
            <a:pPr indent="0">
              <a:lnSpc>
                <a:spcPct val="100000"/>
              </a:lnSpc>
              <a:spcBef>
                <a:spcPts val="479"/>
              </a:spcBef>
              <a:buNone/>
              <a:tabLst>
                <a:tab algn="l" pos="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set hive.optimize.bucketmapjoin.sortedmerge = true;</a:t>
            </a:r>
            <a:endParaRPr b="0" lang="ru-RU" sz="2400" spc="-1" strike="noStrike">
              <a:solidFill>
                <a:srgbClr val="000000"/>
              </a:solidFill>
              <a:latin typeface="Calibri"/>
            </a:endParaRPr>
          </a:p>
          <a:p>
            <a:pPr marL="430200" indent="0">
              <a:lnSpc>
                <a:spcPct val="100000"/>
              </a:lnSpc>
              <a:spcBef>
                <a:spcPts val="561"/>
              </a:spcBef>
              <a:buNone/>
              <a:tabLst>
                <a:tab algn="l" pos="0"/>
              </a:tabLst>
            </a:pPr>
            <a:endParaRPr b="0" lang="ru-RU" sz="2800" spc="-1" strike="noStrike">
              <a:solidFill>
                <a:srgbClr val="000000"/>
              </a:solidFill>
              <a:latin typeface="Calibri"/>
            </a:endParaRPr>
          </a:p>
          <a:p>
            <a:pPr marL="430200" indent="0">
              <a:lnSpc>
                <a:spcPct val="100000"/>
              </a:lnSpc>
              <a:spcBef>
                <a:spcPts val="561"/>
              </a:spcBef>
              <a:buNone/>
              <a:tabLst>
                <a:tab algn="l" pos="0"/>
              </a:tabLst>
            </a:pPr>
            <a:r>
              <a:rPr b="0" lang="en-US" sz="2800" spc="-1" strike="noStrike" u="sng">
                <a:solidFill>
                  <a:srgbClr val="0000ff"/>
                </a:solidFill>
                <a:uFillTx/>
                <a:latin typeface="Calibri"/>
                <a:hlinkClick r:id="rId1"/>
              </a:rPr>
              <a:t>https://cwiki.apache.org/confluence/display/Hive/LanguageManual+JoinOptimization</a:t>
            </a:r>
            <a:endParaRPr b="0" lang="ru-RU" sz="2800" spc="-1" strike="noStrike">
              <a:solidFill>
                <a:srgbClr val="000000"/>
              </a:solidFill>
              <a:latin typeface="Calibri"/>
            </a:endParaRPr>
          </a:p>
          <a:p>
            <a:pPr marL="430200" indent="0">
              <a:lnSpc>
                <a:spcPct val="100000"/>
              </a:lnSpc>
              <a:spcBef>
                <a:spcPts val="561"/>
              </a:spcBef>
              <a:buNone/>
              <a:tabLst>
                <a:tab algn="l" pos="0"/>
              </a:tabLst>
            </a:pPr>
            <a:endParaRPr b="0" lang="ru-RU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p>
            <a:pPr indent="0" algn="ctr">
              <a:lnSpc>
                <a:spcPct val="100000"/>
              </a:lnSpc>
              <a:buNone/>
            </a:pPr>
            <a:r>
              <a:rPr b="0" lang="ru-RU" sz="4400" spc="-1" strike="noStrike">
                <a:solidFill>
                  <a:srgbClr val="000000"/>
                </a:solidFill>
                <a:latin typeface="Calibri"/>
              </a:rPr>
              <a:t>Возможности </a:t>
            </a:r>
            <a:r>
              <a:rPr b="0" lang="en-US" sz="4400" spc="-1" strike="noStrike">
                <a:solidFill>
                  <a:srgbClr val="000000"/>
                </a:solidFill>
                <a:latin typeface="Calibri"/>
              </a:rPr>
              <a:t>HiveQL</a:t>
            </a:r>
            <a:endParaRPr b="0" lang="ru-RU" sz="4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3" name="PlaceHolder 2"/>
          <p:cNvSpPr>
            <a:spLocks noGrp="1"/>
          </p:cNvSpPr>
          <p:nvPr>
            <p:ph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rmAutofit fontScale="56000"/>
          </a:bodyPr>
          <a:p>
            <a:pPr marL="307080" indent="0">
              <a:lnSpc>
                <a:spcPct val="100000"/>
              </a:lnSpc>
              <a:spcBef>
                <a:spcPts val="641"/>
              </a:spcBef>
              <a:buNone/>
              <a:tabLst>
                <a:tab algn="l" pos="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CREATE TABLE tablename AS SELECT …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 marL="307080" indent="0">
              <a:lnSpc>
                <a:spcPct val="100000"/>
              </a:lnSpc>
              <a:spcBef>
                <a:spcPts val="641"/>
              </a:spcBef>
              <a:buNone/>
              <a:tabLst>
                <a:tab algn="l" pos="0"/>
              </a:tabLst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 marL="307080" indent="0">
              <a:lnSpc>
                <a:spcPct val="100000"/>
              </a:lnSpc>
              <a:spcBef>
                <a:spcPts val="641"/>
              </a:spcBef>
              <a:buNone/>
              <a:tabLst>
                <a:tab algn="l" pos="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CREATE TABLE tablename LIKE existing_table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 marL="307080" indent="0">
              <a:lnSpc>
                <a:spcPct val="100000"/>
              </a:lnSpc>
              <a:spcBef>
                <a:spcPts val="641"/>
              </a:spcBef>
              <a:buNone/>
              <a:tabLst>
                <a:tab algn="l" pos="0"/>
              </a:tabLst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 marL="307080" indent="0">
              <a:lnSpc>
                <a:spcPct val="100000"/>
              </a:lnSpc>
              <a:spcBef>
                <a:spcPts val="641"/>
              </a:spcBef>
              <a:buNone/>
              <a:tabLst>
                <a:tab algn="l" pos="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LOAD DATA [LOCAL] INPATH ‘path/to/file’ [OVERWRITE] INTO TABLE tablename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 marL="307080" indent="0">
              <a:lnSpc>
                <a:spcPct val="100000"/>
              </a:lnSpc>
              <a:spcBef>
                <a:spcPts val="641"/>
              </a:spcBef>
              <a:buNone/>
              <a:tabLst>
                <a:tab algn="l" pos="0"/>
              </a:tabLst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 marL="307080" indent="0">
              <a:lnSpc>
                <a:spcPct val="100000"/>
              </a:lnSpc>
              <a:spcBef>
                <a:spcPts val="641"/>
              </a:spcBef>
              <a:buNone/>
              <a:tabLst>
                <a:tab algn="l" pos="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INSERT [OVERWRITE] TABLE tablename [IF NOT EXISTS] SELECT …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 marL="307080" indent="0">
              <a:lnSpc>
                <a:spcPct val="100000"/>
              </a:lnSpc>
              <a:spcBef>
                <a:spcPts val="641"/>
              </a:spcBef>
              <a:buNone/>
              <a:tabLst>
                <a:tab algn="l" pos="0"/>
              </a:tabLst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 marL="307080" indent="0">
              <a:lnSpc>
                <a:spcPct val="100000"/>
              </a:lnSpc>
              <a:spcBef>
                <a:spcPts val="641"/>
              </a:spcBef>
              <a:buNone/>
              <a:tabLst>
                <a:tab algn="l" pos="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UPDATE/DELETE/MERGE </a:t>
            </a:r>
            <a:r>
              <a:rPr b="0" lang="ru-RU" sz="3200" spc="-1" strike="noStrike">
                <a:solidFill>
                  <a:srgbClr val="000000"/>
                </a:solidFill>
                <a:latin typeface="Calibri"/>
              </a:rPr>
              <a:t>только для таблиц в формате 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ORC!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 marL="307080" indent="0">
              <a:lnSpc>
                <a:spcPct val="100000"/>
              </a:lnSpc>
              <a:spcBef>
                <a:spcPts val="641"/>
              </a:spcBef>
              <a:buNone/>
              <a:tabLst>
                <a:tab algn="l" pos="0"/>
              </a:tabLst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 marL="307080" indent="0">
              <a:lnSpc>
                <a:spcPct val="100000"/>
              </a:lnSpc>
              <a:spcBef>
                <a:spcPts val="641"/>
              </a:spcBef>
              <a:buNone/>
              <a:tabLst>
                <a:tab algn="l" pos="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ORDER BY / SORT BY – </a:t>
            </a:r>
            <a:r>
              <a:rPr b="0" lang="ru-RU" sz="3200" spc="-1" strike="noStrike">
                <a:solidFill>
                  <a:srgbClr val="000000"/>
                </a:solidFill>
                <a:latin typeface="Calibri"/>
              </a:rPr>
              <a:t>сквозная 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/ </a:t>
            </a:r>
            <a:r>
              <a:rPr b="0" lang="ru-RU" sz="3200" spc="-1" strike="noStrike">
                <a:solidFill>
                  <a:srgbClr val="000000"/>
                </a:solidFill>
                <a:latin typeface="Calibri"/>
              </a:rPr>
              <a:t>частичная сортировка по редьюсерам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 marL="307080" indent="0">
              <a:lnSpc>
                <a:spcPct val="100000"/>
              </a:lnSpc>
              <a:spcBef>
                <a:spcPts val="641"/>
              </a:spcBef>
              <a:buNone/>
              <a:tabLst>
                <a:tab algn="l" pos="0"/>
              </a:tabLst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 marL="307080" indent="0">
              <a:lnSpc>
                <a:spcPct val="100000"/>
              </a:lnSpc>
              <a:spcBef>
                <a:spcPts val="641"/>
              </a:spcBef>
              <a:buNone/>
              <a:tabLst>
                <a:tab algn="l" pos="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CLUSTER BY / DISTRIBUTE BY – </a:t>
            </a:r>
            <a:r>
              <a:rPr b="0" lang="ru-RU" sz="3200" spc="-1" strike="noStrike">
                <a:solidFill>
                  <a:srgbClr val="000000"/>
                </a:solidFill>
                <a:latin typeface="Calibri"/>
              </a:rPr>
              <a:t>указывает свой ключ партиционирования по редьюсерам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 marL="307080" indent="0">
              <a:lnSpc>
                <a:spcPct val="100000"/>
              </a:lnSpc>
              <a:spcBef>
                <a:spcPts val="641"/>
              </a:spcBef>
              <a:buNone/>
              <a:tabLst>
                <a:tab algn="l" pos="0"/>
              </a:tabLst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p>
            <a:pPr indent="0" algn="ctr">
              <a:lnSpc>
                <a:spcPct val="100000"/>
              </a:lnSpc>
              <a:buNone/>
            </a:pPr>
            <a:r>
              <a:rPr b="0" lang="ru-RU" sz="4400" spc="-1" strike="noStrike">
                <a:solidFill>
                  <a:srgbClr val="000000"/>
                </a:solidFill>
                <a:latin typeface="Calibri"/>
              </a:rPr>
              <a:t>Системные возможности</a:t>
            </a:r>
            <a:endParaRPr b="0" lang="ru-RU" sz="4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5" name="PlaceHolder 2"/>
          <p:cNvSpPr>
            <a:spLocks noGrp="1"/>
          </p:cNvSpPr>
          <p:nvPr>
            <p:ph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marL="343080" indent="-34308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ru-RU" sz="3200" spc="-1" strike="noStrike">
                <a:solidFill>
                  <a:srgbClr val="000000"/>
                </a:solidFill>
                <a:latin typeface="Calibri"/>
              </a:rPr>
              <a:t>Подключаемые форматы файлов (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SerDe)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308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ru-RU" sz="3200" spc="-1" strike="noStrike">
                <a:solidFill>
                  <a:srgbClr val="000000"/>
                </a:solidFill>
                <a:latin typeface="Calibri"/>
              </a:rPr>
              <a:t>Подключаемые движки обработки данных (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MapReduce, Tez, Spark)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308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ru-RU" sz="3200" spc="-1" strike="noStrike">
                <a:solidFill>
                  <a:srgbClr val="000000"/>
                </a:solidFill>
                <a:latin typeface="Calibri"/>
              </a:rPr>
              <a:t>Подключаемые функции в 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SQL (User Defined Functions – UDFs)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 marL="743040" indent="0">
              <a:lnSpc>
                <a:spcPct val="100000"/>
              </a:lnSpc>
              <a:spcBef>
                <a:spcPts val="360"/>
              </a:spcBef>
              <a:buNone/>
              <a:tabLst>
                <a:tab algn="l" pos="0"/>
              </a:tabLst>
            </a:pPr>
            <a:r>
              <a:rPr b="0" lang="en-US" sz="1800" spc="-1" strike="noStrike" u="sng">
                <a:solidFill>
                  <a:srgbClr val="0000ff"/>
                </a:solidFill>
                <a:uFillTx/>
                <a:latin typeface="Calibri"/>
                <a:hlinkClick r:id="rId1"/>
              </a:rPr>
              <a:t>https://cwiki.apache.org/confluence/display/Hive/LanguageManual+UDF</a:t>
            </a:r>
            <a:r>
              <a:rPr b="0" lang="en-US" sz="1800" spc="-1" strike="noStrike">
                <a:solidFill>
                  <a:srgbClr val="000000"/>
                </a:solidFill>
                <a:latin typeface="Calibri"/>
              </a:rPr>
              <a:t> </a:t>
            </a: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  <a:p>
            <a:pPr indent="0">
              <a:lnSpc>
                <a:spcPct val="100000"/>
              </a:lnSpc>
              <a:spcBef>
                <a:spcPts val="641"/>
              </a:spcBef>
              <a:buNone/>
              <a:tabLst>
                <a:tab algn="l" pos="0"/>
              </a:tabLst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p>
            <a:pPr indent="0" algn="ctr">
              <a:lnSpc>
                <a:spcPct val="100000"/>
              </a:lnSpc>
              <a:buNone/>
            </a:pPr>
            <a:r>
              <a:rPr b="0" lang="ru-RU" sz="4400" spc="-1" strike="noStrike">
                <a:solidFill>
                  <a:srgbClr val="000000"/>
                </a:solidFill>
                <a:latin typeface="Calibri"/>
              </a:rPr>
              <a:t>Полезные </a:t>
            </a:r>
            <a:r>
              <a:rPr b="0" lang="en-US" sz="4400" spc="-1" strike="noStrike">
                <a:solidFill>
                  <a:srgbClr val="000000"/>
                </a:solidFill>
                <a:latin typeface="Calibri"/>
              </a:rPr>
              <a:t>UDFs</a:t>
            </a:r>
            <a:endParaRPr b="0" lang="ru-RU" sz="4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7" name="PlaceHolder 2"/>
          <p:cNvSpPr>
            <a:spLocks noGrp="1"/>
          </p:cNvSpPr>
          <p:nvPr>
            <p:ph/>
          </p:nvPr>
        </p:nvSpPr>
        <p:spPr>
          <a:xfrm>
            <a:off x="457200" y="1340640"/>
            <a:ext cx="8229240" cy="478512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rmAutofit fontScale="50000"/>
          </a:bodyPr>
          <a:p>
            <a:pPr marL="311760" indent="-31176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GB" sz="3200" spc="-1" strike="noStrike">
                <a:solidFill>
                  <a:srgbClr val="000000"/>
                </a:solidFill>
                <a:latin typeface="Calibri"/>
              </a:rPr>
              <a:t>nvl(T value, T default_value)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 lvl="1" marL="675360" indent="-25956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–"/>
            </a:pPr>
            <a:r>
              <a:rPr b="0" lang="ru-RU" sz="2800" spc="-1" strike="noStrike">
                <a:solidFill>
                  <a:srgbClr val="000000"/>
                </a:solidFill>
                <a:latin typeface="Calibri"/>
              </a:rPr>
              <a:t>Возвращает </a:t>
            </a: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value </a:t>
            </a:r>
            <a:r>
              <a:rPr b="0" lang="ru-RU" sz="2800" spc="-1" strike="noStrike">
                <a:solidFill>
                  <a:srgbClr val="000000"/>
                </a:solidFill>
                <a:latin typeface="Calibri"/>
              </a:rPr>
              <a:t>если </a:t>
            </a: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value IS NOT NULL, </a:t>
            </a:r>
            <a:r>
              <a:rPr b="0" lang="ru-RU" sz="2800" spc="-1" strike="noStrike">
                <a:solidFill>
                  <a:srgbClr val="000000"/>
                </a:solidFill>
                <a:latin typeface="Calibri"/>
              </a:rPr>
              <a:t>иначе </a:t>
            </a: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default_value</a:t>
            </a:r>
            <a:endParaRPr b="0" lang="ru-RU" sz="2800" spc="-1" strike="noStrike">
              <a:solidFill>
                <a:srgbClr val="000000"/>
              </a:solidFill>
              <a:latin typeface="Calibri"/>
            </a:endParaRPr>
          </a:p>
          <a:p>
            <a:pPr marL="311760" indent="-31176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CASE a WHEN b THEN c [WHEN d THEN e]* [ELSE f] END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 marL="311760" indent="-31176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GB" sz="3200" spc="-1" strike="noStrike">
                <a:solidFill>
                  <a:srgbClr val="000000"/>
                </a:solidFill>
                <a:latin typeface="Calibri"/>
              </a:rPr>
              <a:t>split(string str, string pat)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 lvl="1" marL="675360" indent="-25956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–"/>
            </a:pPr>
            <a:r>
              <a:rPr b="0" lang="ru-RU" sz="2800" spc="-1" strike="noStrike">
                <a:solidFill>
                  <a:srgbClr val="000000"/>
                </a:solidFill>
                <a:latin typeface="Calibri"/>
              </a:rPr>
              <a:t>Возвращает массив строк, полученный разделением </a:t>
            </a: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str </a:t>
            </a:r>
            <a:r>
              <a:rPr b="0" lang="ru-RU" sz="2800" spc="-1" strike="noStrike">
                <a:solidFill>
                  <a:srgbClr val="000000"/>
                </a:solidFill>
                <a:latin typeface="Calibri"/>
              </a:rPr>
              <a:t>по регулярному выражению </a:t>
            </a: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pat</a:t>
            </a:r>
            <a:endParaRPr b="0" lang="ru-RU" sz="2800" spc="-1" strike="noStrike">
              <a:solidFill>
                <a:srgbClr val="000000"/>
              </a:solidFill>
              <a:latin typeface="Calibri"/>
            </a:endParaRPr>
          </a:p>
          <a:p>
            <a:pPr marL="311760" indent="-31176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GB" sz="3200" spc="-1" strike="noStrike">
                <a:solidFill>
                  <a:srgbClr val="000000"/>
                </a:solidFill>
                <a:latin typeface="Calibri"/>
              </a:rPr>
              <a:t>xpath(xml_string, xpath_expression_string)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 lvl="1" marL="675360" indent="-25956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–"/>
            </a:pPr>
            <a:r>
              <a:rPr b="0" lang="ru-RU" sz="2800" spc="-1" strike="noStrike">
                <a:solidFill>
                  <a:srgbClr val="000000"/>
                </a:solidFill>
                <a:latin typeface="Calibri"/>
              </a:rPr>
              <a:t>Возвращает массив строк, извлеченных из </a:t>
            </a: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XML </a:t>
            </a:r>
            <a:r>
              <a:rPr b="0" lang="ru-RU" sz="2800" spc="-1" strike="noStrike">
                <a:solidFill>
                  <a:srgbClr val="000000"/>
                </a:solidFill>
                <a:latin typeface="Calibri"/>
              </a:rPr>
              <a:t>по </a:t>
            </a: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XPath</a:t>
            </a:r>
            <a:endParaRPr b="0" lang="ru-RU" sz="2800" spc="-1" strike="noStrike">
              <a:solidFill>
                <a:srgbClr val="000000"/>
              </a:solidFill>
              <a:latin typeface="Calibri"/>
            </a:endParaRPr>
          </a:p>
          <a:p>
            <a:pPr marL="311760" indent="-31176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GB" sz="3200" spc="-1" strike="noStrike">
                <a:solidFill>
                  <a:srgbClr val="000000"/>
                </a:solidFill>
                <a:latin typeface="Calibri"/>
              </a:rPr>
              <a:t>levenshtein(string A, string B) / soundex(string A)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 lvl="1" marL="675360" indent="-25956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–"/>
            </a:pPr>
            <a:r>
              <a:rPr b="0" lang="ru-RU" sz="2800" spc="-1" strike="noStrike">
                <a:solidFill>
                  <a:srgbClr val="000000"/>
                </a:solidFill>
                <a:latin typeface="Calibri"/>
              </a:rPr>
              <a:t>Для нечеткого поиска по строкам</a:t>
            </a:r>
            <a:endParaRPr b="0" lang="ru-RU" sz="2800" spc="-1" strike="noStrike">
              <a:solidFill>
                <a:srgbClr val="000000"/>
              </a:solidFill>
              <a:latin typeface="Calibri"/>
            </a:endParaRPr>
          </a:p>
          <a:p>
            <a:pPr marL="311760" indent="-31176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GB" sz="3200" spc="-1" strike="noStrike">
                <a:solidFill>
                  <a:srgbClr val="000000"/>
                </a:solidFill>
                <a:latin typeface="Calibri"/>
              </a:rPr>
              <a:t>explode(ARRAY&lt;T&gt; a)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 lvl="1" marL="675360" indent="-25956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–"/>
            </a:pPr>
            <a:r>
              <a:rPr b="0" lang="ru-RU" sz="2800" spc="-1" strike="noStrike">
                <a:solidFill>
                  <a:srgbClr val="000000"/>
                </a:solidFill>
                <a:latin typeface="Calibri"/>
              </a:rPr>
              <a:t>Функция из заданного массива генерирует множество строк таблицы</a:t>
            </a:r>
            <a:endParaRPr b="0" lang="ru-RU" sz="2800" spc="-1" strike="noStrike">
              <a:solidFill>
                <a:srgbClr val="000000"/>
              </a:solidFill>
              <a:latin typeface="Calibri"/>
            </a:endParaRPr>
          </a:p>
          <a:p>
            <a:pPr marL="311760" indent="-31176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LATERAL VIEW – </a:t>
            </a:r>
            <a:r>
              <a:rPr b="0" lang="ru-RU" sz="3200" spc="-1" strike="noStrike">
                <a:solidFill>
                  <a:srgbClr val="000000"/>
                </a:solidFill>
                <a:latin typeface="Calibri"/>
              </a:rPr>
              <a:t>позволяет объединить реальную таблицы и 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explode() 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 lvl="1" marL="675360" indent="-25956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–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SELECT pageid, adid FROM pageAds LATERAL VIEW explode(adid_list) adTable AS adid;</a:t>
            </a:r>
            <a:endParaRPr b="0" lang="ru-RU" sz="2800" spc="-1" strike="noStrike">
              <a:solidFill>
                <a:srgbClr val="000000"/>
              </a:solidFill>
              <a:latin typeface="Calibri"/>
            </a:endParaRPr>
          </a:p>
          <a:p>
            <a:pPr lvl="1" marL="675360" indent="-25956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–"/>
            </a:pPr>
            <a:r>
              <a:rPr b="0" lang="en-US" sz="2800" spc="-1" strike="noStrike" u="sng">
                <a:solidFill>
                  <a:srgbClr val="0000ff"/>
                </a:solidFill>
                <a:uFillTx/>
                <a:latin typeface="Calibri"/>
                <a:hlinkClick r:id="rId1"/>
              </a:rPr>
              <a:t>https://cwiki.apache.org/confluence/display/Hive/LanguageManual+LateralView</a:t>
            </a: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 </a:t>
            </a:r>
            <a:endParaRPr b="0" lang="ru-RU" sz="2800" spc="-1" strike="noStrike">
              <a:solidFill>
                <a:srgbClr val="000000"/>
              </a:solidFill>
              <a:latin typeface="Calibri"/>
            </a:endParaRPr>
          </a:p>
          <a:p>
            <a:pPr marL="311760" indent="-31176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Select * from posts TABLESAMPLE (n PERCENT)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 marL="311760" indent="-31176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ru-RU" sz="3200" spc="-1" strike="noStrike">
                <a:solidFill>
                  <a:srgbClr val="000000"/>
                </a:solidFill>
                <a:latin typeface="Calibri"/>
              </a:rPr>
              <a:t>Аналитические функции </a:t>
            </a:r>
            <a:r>
              <a:rPr b="0" lang="en-GB" sz="3200" spc="-1" strike="noStrike" u="sng">
                <a:solidFill>
                  <a:srgbClr val="0000ff"/>
                </a:solidFill>
                <a:uFillTx/>
                <a:latin typeface="Calibri"/>
                <a:hlinkClick r:id="rId2"/>
              </a:rPr>
              <a:t>https://cwiki.apache.org/confluence/display/Hive/LanguageManual+WindowingAndAnalytics</a:t>
            </a:r>
            <a:r>
              <a:rPr b="0" lang="ru-RU" sz="3200" spc="-1" strike="noStrike">
                <a:solidFill>
                  <a:srgbClr val="000000"/>
                </a:solidFill>
                <a:latin typeface="Calibri"/>
              </a:rPr>
              <a:t> 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 marL="311760" indent="0">
              <a:lnSpc>
                <a:spcPct val="100000"/>
              </a:lnSpc>
              <a:spcBef>
                <a:spcPts val="641"/>
              </a:spcBef>
              <a:buNone/>
              <a:tabLst>
                <a:tab algn="l" pos="0"/>
              </a:tabLst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8" name="Rectangle 3"/>
          <p:cNvSpPr/>
          <p:nvPr/>
        </p:nvSpPr>
        <p:spPr>
          <a:xfrm>
            <a:off x="899640" y="6309360"/>
            <a:ext cx="7488360" cy="363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en-GB" sz="1800" spc="-1" strike="noStrike" u="sng">
                <a:solidFill>
                  <a:srgbClr val="0000ff"/>
                </a:solidFill>
                <a:uFillTx/>
                <a:latin typeface="Calibri"/>
                <a:hlinkClick r:id="rId3"/>
              </a:rPr>
              <a:t>https://cwiki.apache.org/confluence/display/Hive/LanguageManual+UDF</a:t>
            </a:r>
            <a:r>
              <a:rPr b="0" lang="ru-RU" sz="1800" spc="-1" strike="noStrike">
                <a:solidFill>
                  <a:srgbClr val="000000"/>
                </a:solidFill>
                <a:latin typeface="Calibri"/>
              </a:rPr>
              <a:t> 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p>
            <a:pPr indent="0" algn="ctr">
              <a:lnSpc>
                <a:spcPct val="100000"/>
              </a:lnSpc>
              <a:buNone/>
            </a:pPr>
            <a:r>
              <a:rPr b="0" lang="ru-RU" sz="4400" spc="-1" strike="noStrike">
                <a:solidFill>
                  <a:srgbClr val="000000"/>
                </a:solidFill>
                <a:latin typeface="Calibri"/>
              </a:rPr>
              <a:t>Общие рекомендации</a:t>
            </a:r>
            <a:endParaRPr b="0" lang="ru-RU" sz="4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0" name="PlaceHolder 2"/>
          <p:cNvSpPr>
            <a:spLocks noGrp="1"/>
          </p:cNvSpPr>
          <p:nvPr>
            <p:ph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rmAutofit fontScale="77000"/>
          </a:bodyPr>
          <a:p>
            <a:pPr marL="340560" indent="-34056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ru-RU" sz="3200" spc="-1" strike="noStrike">
                <a:solidFill>
                  <a:srgbClr val="000000"/>
                </a:solidFill>
                <a:latin typeface="Calibri"/>
              </a:rPr>
              <a:t>Не делать сложных запросов со многими 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Join-</a:t>
            </a:r>
            <a:r>
              <a:rPr b="0" lang="ru-RU" sz="3200" spc="-1" strike="noStrike">
                <a:solidFill>
                  <a:srgbClr val="000000"/>
                </a:solidFill>
                <a:latin typeface="Calibri"/>
              </a:rPr>
              <a:t>ами и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/</a:t>
            </a:r>
            <a:r>
              <a:rPr b="0" lang="ru-RU" sz="3200" spc="-1" strike="noStrike">
                <a:solidFill>
                  <a:srgbClr val="000000"/>
                </a:solidFill>
                <a:latin typeface="Calibri"/>
              </a:rPr>
              <a:t>или подзапросами. Вместо этого создавать временные или 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managed</a:t>
            </a:r>
            <a:r>
              <a:rPr b="0" lang="ru-RU" sz="3200" spc="-1" strike="noStrike">
                <a:solidFill>
                  <a:srgbClr val="000000"/>
                </a:solidFill>
                <a:latin typeface="Calibri"/>
              </a:rPr>
              <a:t> таблицы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 </a:t>
            </a:r>
            <a:r>
              <a:rPr b="0" lang="ru-RU" sz="3200" spc="-1" strike="noStrike">
                <a:solidFill>
                  <a:srgbClr val="000000"/>
                </a:solidFill>
                <a:latin typeface="Calibri"/>
              </a:rPr>
              <a:t>с промежуточными результатами (особенно, если они переиспользуются), выполняя задачу в несколько этапов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 marL="340560" indent="-34056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Join-</a:t>
            </a:r>
            <a:r>
              <a:rPr b="0" lang="ru-RU" sz="3200" spc="-1" strike="noStrike">
                <a:solidFill>
                  <a:srgbClr val="000000"/>
                </a:solidFill>
                <a:latin typeface="Calibri"/>
              </a:rPr>
              <a:t>ы 2-х больших таблиц очень дорогие, лучше их избегать по-возможности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 marL="340560" indent="-34056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ru-RU" sz="3200" spc="-1" strike="noStrike">
                <a:solidFill>
                  <a:srgbClr val="000000"/>
                </a:solidFill>
                <a:latin typeface="Calibri"/>
              </a:rPr>
              <a:t>Собирайте статистику, чтобы у 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Hive </a:t>
            </a:r>
            <a:r>
              <a:rPr b="0" lang="ru-RU" sz="3200" spc="-1" strike="noStrike">
                <a:solidFill>
                  <a:srgbClr val="000000"/>
                </a:solidFill>
                <a:latin typeface="Calibri"/>
              </a:rPr>
              <a:t>была возможность строить более оптимальные планы выполнения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 marL="340560" indent="-34056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ru-RU" sz="3200" spc="-1" strike="noStrike">
                <a:solidFill>
                  <a:srgbClr val="000000"/>
                </a:solidFill>
                <a:latin typeface="Calibri"/>
              </a:rPr>
              <a:t>Избегайте сквозной сортировки (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ORDER BY</a:t>
            </a:r>
            <a:r>
              <a:rPr b="0" lang="ru-RU" sz="3200" spc="-1" strike="noStrike">
                <a:solidFill>
                  <a:srgbClr val="000000"/>
                </a:solidFill>
                <a:latin typeface="Calibri"/>
              </a:rPr>
              <a:t>) по большим таблицам, она очень дорогая.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 indent="0">
              <a:lnSpc>
                <a:spcPct val="100000"/>
              </a:lnSpc>
              <a:spcBef>
                <a:spcPts val="641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p>
            <a:pPr indent="0" algn="ctr">
              <a:lnSpc>
                <a:spcPct val="100000"/>
              </a:lnSpc>
              <a:buNone/>
            </a:pPr>
            <a:r>
              <a:rPr b="0" lang="ru-RU" sz="4400" spc="-1" strike="noStrike">
                <a:solidFill>
                  <a:srgbClr val="000000"/>
                </a:solidFill>
                <a:latin typeface="Calibri"/>
              </a:rPr>
              <a:t>Литература</a:t>
            </a:r>
            <a:endParaRPr b="0" lang="ru-RU" sz="4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2" name="PlaceHolder 2"/>
          <p:cNvSpPr>
            <a:spLocks noGrp="1"/>
          </p:cNvSpPr>
          <p:nvPr>
            <p:ph/>
          </p:nvPr>
        </p:nvSpPr>
        <p:spPr>
          <a:xfrm>
            <a:off x="2666880" y="1295280"/>
            <a:ext cx="6019560" cy="4525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marL="343080" indent="-34308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Wingdings" charset="2"/>
              <a:buChar char=""/>
            </a:pPr>
            <a:r>
              <a:rPr b="1" lang="en-US" sz="3200" spc="-1" strike="noStrike">
                <a:solidFill>
                  <a:srgbClr val="000000"/>
                </a:solidFill>
                <a:latin typeface="Calibri"/>
              </a:rPr>
              <a:t> </a:t>
            </a:r>
            <a:r>
              <a:rPr b="1" lang="en-US" sz="3200" spc="-1" strike="noStrike">
                <a:solidFill>
                  <a:srgbClr val="000000"/>
                </a:solidFill>
                <a:latin typeface="Calibri"/>
              </a:rPr>
              <a:t>Dayong Du, Apache Hive Essentials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, </a:t>
            </a:r>
            <a:r>
              <a:rPr b="1" lang="en-US" sz="3200" spc="-1" strike="noStrike">
                <a:solidFill>
                  <a:srgbClr val="000000"/>
                </a:solidFill>
                <a:latin typeface="Calibri"/>
              </a:rPr>
              <a:t>2nd Edition, 2018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 indent="0">
              <a:lnSpc>
                <a:spcPct val="100000"/>
              </a:lnSpc>
              <a:spcBef>
                <a:spcPts val="641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308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Wingdings" charset="2"/>
              <a:buChar char=""/>
            </a:pPr>
            <a:r>
              <a:rPr b="1" lang="ru-RU" sz="3200" spc="-1" strike="noStrike">
                <a:solidFill>
                  <a:srgbClr val="000000"/>
                </a:solidFill>
                <a:latin typeface="Calibri"/>
              </a:rPr>
              <a:t>Официальная документация</a:t>
            </a:r>
            <a:r>
              <a:rPr b="1" lang="en-US" sz="3200" spc="-1" strike="noStrike">
                <a:solidFill>
                  <a:srgbClr val="000000"/>
                </a:solidFill>
                <a:latin typeface="Calibri"/>
              </a:rPr>
              <a:t>: </a:t>
            </a:r>
            <a:r>
              <a:rPr b="0" lang="en-US" sz="3200" spc="-1" strike="noStrike" u="sng">
                <a:solidFill>
                  <a:srgbClr val="0000ff"/>
                </a:solidFill>
                <a:uFillTx/>
                <a:latin typeface="Calibri"/>
                <a:hlinkClick r:id="rId1"/>
              </a:rPr>
              <a:t>https</a:t>
            </a:r>
            <a:r>
              <a:rPr b="0" lang="en-US" sz="3200" spc="-1" strike="noStrike" u="sng">
                <a:solidFill>
                  <a:srgbClr val="0000ff"/>
                </a:solidFill>
                <a:uFillTx/>
                <a:latin typeface="Calibri"/>
                <a:hlinkClick r:id="rId2"/>
              </a:rPr>
              <a:t>://</a:t>
            </a:r>
            <a:r>
              <a:rPr b="0" lang="en-US" sz="3200" spc="-1" strike="noStrike" u="sng">
                <a:solidFill>
                  <a:srgbClr val="0000ff"/>
                </a:solidFill>
                <a:uFillTx/>
                <a:latin typeface="Calibri"/>
                <a:hlinkClick r:id="rId3"/>
              </a:rPr>
              <a:t>cwiki.apache.org/confluence/display/Hive/Home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 indent="0">
              <a:lnSpc>
                <a:spcPct val="100000"/>
              </a:lnSpc>
              <a:spcBef>
                <a:spcPts val="479"/>
              </a:spcBef>
              <a:buNone/>
              <a:tabLst>
                <a:tab algn="l" pos="0"/>
              </a:tabLst>
            </a:pPr>
            <a:r>
              <a:rPr b="1" i="1" lang="ru-RU" sz="2400" spc="-1" strike="noStrike">
                <a:solidFill>
                  <a:srgbClr val="000000"/>
                </a:solidFill>
                <a:latin typeface="Calibri"/>
              </a:rPr>
              <a:t>обращать внимание на версии </a:t>
            </a:r>
            <a:r>
              <a:rPr b="1" i="1" lang="en-US" sz="2400" spc="-1" strike="noStrike">
                <a:solidFill>
                  <a:srgbClr val="000000"/>
                </a:solidFill>
                <a:latin typeface="Calibri"/>
              </a:rPr>
              <a:t>Hive!</a:t>
            </a:r>
            <a:endParaRPr b="0" lang="ru-RU" sz="2400" spc="-1" strike="noStrike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123" name="Picture 2" descr="https://images-na.ssl-images-amazon.com/images/I/41wJvqLhCgL._SX404_BO1,204,203,200_.jpg"/>
          <p:cNvPicPr/>
          <p:nvPr/>
        </p:nvPicPr>
        <p:blipFill>
          <a:blip r:embed="rId4"/>
          <a:stretch/>
        </p:blipFill>
        <p:spPr>
          <a:xfrm>
            <a:off x="380880" y="1295280"/>
            <a:ext cx="2209320" cy="272124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p>
            <a:pPr indent="0" algn="ctr">
              <a:lnSpc>
                <a:spcPct val="100000"/>
              </a:lnSpc>
              <a:buNone/>
            </a:pPr>
            <a:r>
              <a:rPr b="0" lang="ru-RU" sz="4400" spc="-1" strike="noStrike">
                <a:solidFill>
                  <a:srgbClr val="000000"/>
                </a:solidFill>
                <a:latin typeface="Calibri"/>
              </a:rPr>
              <a:t>Для чего и кем используется</a:t>
            </a:r>
            <a:endParaRPr b="0" lang="ru-RU" sz="4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5" name="PlaceHolder 2"/>
          <p:cNvSpPr>
            <a:spLocks noGrp="1"/>
          </p:cNvSpPr>
          <p:nvPr>
            <p:ph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rmAutofit fontScale="93000"/>
          </a:bodyPr>
          <a:p>
            <a:pPr indent="0">
              <a:lnSpc>
                <a:spcPct val="100000"/>
              </a:lnSpc>
              <a:spcBef>
                <a:spcPts val="641"/>
              </a:spcBef>
              <a:buNone/>
              <a:tabLst>
                <a:tab algn="l" pos="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SQL (</a:t>
            </a:r>
            <a:r>
              <a:rPr b="0" lang="ru-RU" sz="3200" spc="-1" strike="noStrike">
                <a:solidFill>
                  <a:srgbClr val="000000"/>
                </a:solidFill>
                <a:latin typeface="Calibri"/>
              </a:rPr>
              <a:t>почти стандартный)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 </a:t>
            </a:r>
            <a:r>
              <a:rPr b="0" lang="ru-RU" sz="3200" spc="-1" strike="noStrike">
                <a:solidFill>
                  <a:srgbClr val="000000"/>
                </a:solidFill>
                <a:latin typeface="Calibri"/>
              </a:rPr>
              <a:t>интерфейс к данным, лежащим на 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HDFS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 marL="344520" indent="-34452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  <a:tabLst>
                <a:tab algn="l" pos="0"/>
              </a:tabLst>
            </a:pPr>
            <a:r>
              <a:rPr b="1" lang="en-US" sz="3200" spc="-1" strike="noStrike">
                <a:solidFill>
                  <a:srgbClr val="000000"/>
                </a:solidFill>
                <a:latin typeface="Calibri"/>
              </a:rPr>
              <a:t>Data-</a:t>
            </a:r>
            <a:r>
              <a:rPr b="1" lang="ru-RU" sz="3200" spc="-1" strike="noStrike">
                <a:solidFill>
                  <a:srgbClr val="000000"/>
                </a:solidFill>
                <a:latin typeface="Calibri"/>
              </a:rPr>
              <a:t>аналитиками</a:t>
            </a:r>
            <a:r>
              <a:rPr b="1" lang="en-US" sz="3200" spc="-1" strike="noStrike">
                <a:solidFill>
                  <a:srgbClr val="000000"/>
                </a:solidFill>
                <a:latin typeface="Calibri"/>
              </a:rPr>
              <a:t>:</a:t>
            </a:r>
            <a:r>
              <a:rPr b="0" lang="ru-RU" sz="3200" spc="-1" strike="noStrike">
                <a:solidFill>
                  <a:srgbClr val="000000"/>
                </a:solidFill>
                <a:latin typeface="Calibri"/>
              </a:rPr>
              <a:t> Все знают 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SQL, </a:t>
            </a:r>
            <a:r>
              <a:rPr b="0" lang="ru-RU" sz="3200" spc="-1" strike="noStrike">
                <a:solidFill>
                  <a:srgbClr val="000000"/>
                </a:solidFill>
                <a:latin typeface="Calibri"/>
              </a:rPr>
              <a:t>не нужно программировать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 marL="344520" indent="-34452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  <a:tabLst>
                <a:tab algn="l" pos="0"/>
              </a:tabLst>
            </a:pPr>
            <a:r>
              <a:rPr b="1" lang="ru-RU" sz="3200" spc="-1" strike="noStrike">
                <a:solidFill>
                  <a:srgbClr val="000000"/>
                </a:solidFill>
                <a:latin typeface="Calibri"/>
              </a:rPr>
              <a:t>Разработчиками</a:t>
            </a:r>
            <a:r>
              <a:rPr b="1" lang="en-US" sz="3200" spc="-1" strike="noStrike">
                <a:solidFill>
                  <a:srgbClr val="000000"/>
                </a:solidFill>
                <a:latin typeface="Calibri"/>
              </a:rPr>
              <a:t>: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 </a:t>
            </a:r>
            <a:r>
              <a:rPr b="0" lang="ru-RU" sz="3200" spc="-1" strike="noStrike">
                <a:solidFill>
                  <a:srgbClr val="000000"/>
                </a:solidFill>
                <a:latin typeface="Calibri"/>
              </a:rPr>
              <a:t>в качестве универсального интерфейса к данным разных форматов, лежащих в разных местах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 indent="0">
              <a:lnSpc>
                <a:spcPct val="100000"/>
              </a:lnSpc>
              <a:spcBef>
                <a:spcPts val="641"/>
              </a:spcBef>
              <a:buNone/>
              <a:tabLst>
                <a:tab algn="l" pos="0"/>
              </a:tabLst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 indent="0">
              <a:lnSpc>
                <a:spcPct val="100000"/>
              </a:lnSpc>
              <a:spcBef>
                <a:spcPts val="641"/>
              </a:spcBef>
              <a:buNone/>
              <a:tabLst>
                <a:tab algn="l" pos="0"/>
              </a:tabLst>
            </a:pPr>
            <a:r>
              <a:rPr b="1" lang="ru-RU" sz="3200" spc="-1" strike="noStrike">
                <a:solidFill>
                  <a:srgbClr val="000000"/>
                </a:solidFill>
                <a:latin typeface="Calibri"/>
              </a:rPr>
              <a:t>Не является базой данных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 indent="0">
              <a:lnSpc>
                <a:spcPct val="100000"/>
              </a:lnSpc>
              <a:spcBef>
                <a:spcPts val="641"/>
              </a:spcBef>
              <a:buNone/>
              <a:tabLst>
                <a:tab algn="l" pos="0"/>
              </a:tabLst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p>
            <a:pPr indent="0" algn="ctr">
              <a:lnSpc>
                <a:spcPct val="100000"/>
              </a:lnSpc>
              <a:buNone/>
            </a:pPr>
            <a:r>
              <a:rPr b="0" lang="ru-RU" sz="4400" spc="-1" strike="noStrike">
                <a:solidFill>
                  <a:srgbClr val="000000"/>
                </a:solidFill>
                <a:latin typeface="Calibri"/>
              </a:rPr>
              <a:t>Клиенты </a:t>
            </a:r>
            <a:r>
              <a:rPr b="0" lang="en-US" sz="4400" spc="-1" strike="noStrike">
                <a:solidFill>
                  <a:srgbClr val="000000"/>
                </a:solidFill>
                <a:latin typeface="Calibri"/>
              </a:rPr>
              <a:t>Hive</a:t>
            </a:r>
            <a:endParaRPr b="0" lang="ru-RU" sz="4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7" name="PlaceHolder 2"/>
          <p:cNvSpPr>
            <a:spLocks noGrp="1"/>
          </p:cNvSpPr>
          <p:nvPr>
            <p:ph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rmAutofit fontScale="83000"/>
          </a:bodyPr>
          <a:p>
            <a:pPr marL="307440" indent="-30744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ru-RU" sz="3200" spc="-1" strike="noStrike">
                <a:solidFill>
                  <a:srgbClr val="000000"/>
                </a:solidFill>
                <a:latin typeface="Calibri"/>
              </a:rPr>
              <a:t>Командная строка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: </a:t>
            </a:r>
            <a:r>
              <a:rPr b="1" lang="en-US" sz="3200" spc="-1" strike="noStrike">
                <a:solidFill>
                  <a:srgbClr val="000000"/>
                </a:solidFill>
                <a:latin typeface="Calibri"/>
              </a:rPr>
              <a:t>beeline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 marL="307440" indent="-30744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Web-</a:t>
            </a:r>
            <a:r>
              <a:rPr b="0" lang="ru-RU" sz="3200" spc="-1" strike="noStrike">
                <a:solidFill>
                  <a:srgbClr val="000000"/>
                </a:solidFill>
                <a:latin typeface="Calibri"/>
              </a:rPr>
              <a:t>интерфейс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: Hue/Ambari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 marL="307440" indent="-30744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JDBC-</a:t>
            </a:r>
            <a:r>
              <a:rPr b="0" lang="ru-RU" sz="3200" spc="-1" strike="noStrike">
                <a:solidFill>
                  <a:srgbClr val="000000"/>
                </a:solidFill>
                <a:latin typeface="Calibri"/>
              </a:rPr>
              <a:t>интерфейс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: Hive JDBC Driver 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 lvl="1" marL="666360" indent="-25632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–"/>
            </a:pPr>
            <a:r>
              <a:rPr b="0" lang="ru-RU" sz="2800" spc="-1" strike="noStrike">
                <a:solidFill>
                  <a:srgbClr val="000000"/>
                </a:solidFill>
                <a:latin typeface="Calibri"/>
              </a:rPr>
              <a:t>с ним можно использовать любой </a:t>
            </a: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SQL </a:t>
            </a:r>
            <a:r>
              <a:rPr b="0" lang="ru-RU" sz="2800" spc="-1" strike="noStrike">
                <a:solidFill>
                  <a:srgbClr val="000000"/>
                </a:solidFill>
                <a:latin typeface="Calibri"/>
              </a:rPr>
              <a:t>клиент</a:t>
            </a: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, </a:t>
            </a:r>
            <a:r>
              <a:rPr b="0" lang="ru-RU" sz="2800" spc="-1" strike="noStrike">
                <a:solidFill>
                  <a:srgbClr val="000000"/>
                </a:solidFill>
                <a:latin typeface="Calibri"/>
              </a:rPr>
              <a:t>работающий через </a:t>
            </a: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JDBC, </a:t>
            </a:r>
            <a:r>
              <a:rPr b="0" lang="ru-RU" sz="2800" spc="-1" strike="noStrike">
                <a:solidFill>
                  <a:srgbClr val="000000"/>
                </a:solidFill>
                <a:latin typeface="Calibri"/>
              </a:rPr>
              <a:t>например</a:t>
            </a: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 Oracle SQL Developer)</a:t>
            </a:r>
            <a:endParaRPr b="0" lang="ru-RU" sz="2800" spc="-1" strike="noStrike">
              <a:solidFill>
                <a:srgbClr val="000000"/>
              </a:solidFill>
              <a:latin typeface="Calibri"/>
            </a:endParaRPr>
          </a:p>
          <a:p>
            <a:pPr lvl="1" marL="666360" indent="-25632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–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jdbc:hive2://172.16.82.107:10000/default</a:t>
            </a:r>
            <a:endParaRPr b="0" lang="ru-RU" sz="2800" spc="-1" strike="noStrike">
              <a:solidFill>
                <a:srgbClr val="000000"/>
              </a:solidFill>
              <a:latin typeface="Calibri"/>
            </a:endParaRPr>
          </a:p>
          <a:p>
            <a:pPr marL="307440" indent="-30744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Java API (</a:t>
            </a:r>
            <a:r>
              <a:rPr b="0" lang="ru-RU" sz="3200" spc="-1" strike="noStrike">
                <a:solidFill>
                  <a:srgbClr val="000000"/>
                </a:solidFill>
                <a:latin typeface="Calibri"/>
              </a:rPr>
              <a:t>из 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Java, Scala, Spark, …)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 lvl="1" marL="666360" indent="-25632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–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org.apache.spark.sql.hive.HiveContext</a:t>
            </a:r>
            <a:endParaRPr b="0" lang="ru-RU" sz="2800" spc="-1" strike="noStrike">
              <a:solidFill>
                <a:srgbClr val="000000"/>
              </a:solidFill>
              <a:latin typeface="Calibri"/>
            </a:endParaRPr>
          </a:p>
          <a:p>
            <a:pPr indent="0">
              <a:lnSpc>
                <a:spcPct val="100000"/>
              </a:lnSpc>
              <a:spcBef>
                <a:spcPts val="641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 indent="0">
              <a:lnSpc>
                <a:spcPct val="100000"/>
              </a:lnSpc>
              <a:spcBef>
                <a:spcPts val="360"/>
              </a:spcBef>
              <a:buNone/>
              <a:tabLst>
                <a:tab algn="l" pos="0"/>
              </a:tabLst>
            </a:pPr>
            <a:r>
              <a:rPr b="0" lang="en-US" sz="1800" spc="-1" strike="noStrike" u="sng">
                <a:solidFill>
                  <a:srgbClr val="0000ff"/>
                </a:solidFill>
                <a:uFillTx/>
                <a:latin typeface="Calibri"/>
                <a:hlinkClick r:id="rId1"/>
              </a:rPr>
              <a:t>https://cwiki.apache.org/confluence/display/Hive/HiveServer2+Clients</a:t>
            </a: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p>
            <a:pPr indent="0" algn="ctr">
              <a:lnSpc>
                <a:spcPct val="100000"/>
              </a:lnSpc>
              <a:buNone/>
            </a:pPr>
            <a:r>
              <a:rPr b="0" lang="ru-RU" sz="4400" spc="-1" strike="noStrike">
                <a:solidFill>
                  <a:srgbClr val="000000"/>
                </a:solidFill>
                <a:latin typeface="Calibri"/>
              </a:rPr>
              <a:t>Архитектура </a:t>
            </a:r>
            <a:r>
              <a:rPr b="0" lang="en-US" sz="4400" spc="-1" strike="noStrike">
                <a:solidFill>
                  <a:srgbClr val="000000"/>
                </a:solidFill>
                <a:latin typeface="Calibri"/>
              </a:rPr>
              <a:t>Apache Hive</a:t>
            </a:r>
            <a:endParaRPr b="0" lang="ru-RU" sz="4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9" name="TextBox 2"/>
          <p:cNvSpPr/>
          <p:nvPr/>
        </p:nvSpPr>
        <p:spPr>
          <a:xfrm>
            <a:off x="6934320" y="3741120"/>
            <a:ext cx="1899360" cy="8197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ru-RU" sz="1600" spc="-1" strike="noStrike">
                <a:solidFill>
                  <a:srgbClr val="000000"/>
                </a:solidFill>
                <a:latin typeface="Calibri"/>
              </a:rPr>
              <a:t>Метаданные </a:t>
            </a:r>
            <a:endParaRPr b="0" lang="en-US" sz="16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1600" spc="-1" strike="noStrike">
                <a:solidFill>
                  <a:srgbClr val="000000"/>
                </a:solidFill>
                <a:latin typeface="Calibri"/>
              </a:rPr>
              <a:t>(названия таблиц, колонок, …)</a:t>
            </a:r>
            <a:endParaRPr b="0" lang="en-US" sz="16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90" name="Picture 2" descr=""/>
          <p:cNvPicPr/>
          <p:nvPr/>
        </p:nvPicPr>
        <p:blipFill>
          <a:blip r:embed="rId1"/>
          <a:stretch/>
        </p:blipFill>
        <p:spPr>
          <a:xfrm>
            <a:off x="876240" y="1680120"/>
            <a:ext cx="6057720" cy="4952520"/>
          </a:xfrm>
          <a:prstGeom prst="rect">
            <a:avLst/>
          </a:prstGeom>
          <a:ln w="0">
            <a:noFill/>
          </a:ln>
        </p:spPr>
      </p:pic>
      <p:sp>
        <p:nvSpPr>
          <p:cNvPr id="91" name="Прямоугольник 5"/>
          <p:cNvSpPr/>
          <p:nvPr/>
        </p:nvSpPr>
        <p:spPr>
          <a:xfrm>
            <a:off x="4343400" y="1320120"/>
            <a:ext cx="2590560" cy="440640"/>
          </a:xfrm>
          <a:prstGeom prst="rect">
            <a:avLst/>
          </a:prstGeom>
          <a:solidFill>
            <a:srgbClr val="4f81bd"/>
          </a:solidFill>
          <a:ln>
            <a:solidFill>
              <a:srgbClr val="3a5f8b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ru-RU" sz="1400" spc="-1" strike="noStrike">
                <a:solidFill>
                  <a:schemeClr val="lt1"/>
                </a:solidFill>
                <a:latin typeface="Calibri"/>
              </a:rPr>
              <a:t>Любой </a:t>
            </a:r>
            <a:r>
              <a:rPr b="0" lang="en-US" sz="1400" spc="-1" strike="noStrike">
                <a:solidFill>
                  <a:schemeClr val="lt1"/>
                </a:solidFill>
                <a:latin typeface="Calibri"/>
              </a:rPr>
              <a:t>JDBC SQL </a:t>
            </a:r>
            <a:r>
              <a:rPr b="0" lang="ru-RU" sz="1400" spc="-1" strike="noStrike">
                <a:solidFill>
                  <a:schemeClr val="lt1"/>
                </a:solidFill>
                <a:latin typeface="Calibri"/>
              </a:rPr>
              <a:t>клиент (</a:t>
            </a:r>
            <a:r>
              <a:rPr b="0" lang="en-US" sz="1400" spc="-1" strike="noStrike">
                <a:solidFill>
                  <a:schemeClr val="lt1"/>
                </a:solidFill>
                <a:latin typeface="Calibri"/>
              </a:rPr>
              <a:t>SQL Developer, IDEA)</a:t>
            </a:r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2" name="TextBox 7"/>
          <p:cNvSpPr/>
          <p:nvPr/>
        </p:nvSpPr>
        <p:spPr>
          <a:xfrm>
            <a:off x="0" y="5190120"/>
            <a:ext cx="1294920" cy="8197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ru-RU" sz="1200" spc="-1" strike="noStrike">
                <a:solidFill>
                  <a:srgbClr val="000000"/>
                </a:solidFill>
                <a:latin typeface="Calibri"/>
              </a:rPr>
              <a:t>Переключаемые движки выполнения задачи</a:t>
            </a:r>
            <a:endParaRPr b="0" lang="en-US" sz="1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p>
            <a:pPr indent="0" algn="ctr">
              <a:lnSpc>
                <a:spcPct val="100000"/>
              </a:lnSpc>
              <a:buNone/>
            </a:pPr>
            <a:r>
              <a:rPr b="0" lang="ru-RU" sz="4400" spc="-1" strike="noStrike">
                <a:solidFill>
                  <a:srgbClr val="000000"/>
                </a:solidFill>
                <a:latin typeface="Calibri"/>
              </a:rPr>
              <a:t>Как выполняется </a:t>
            </a:r>
            <a:r>
              <a:rPr b="0" lang="en-US" sz="4400" spc="-1" strike="noStrike">
                <a:solidFill>
                  <a:srgbClr val="000000"/>
                </a:solidFill>
                <a:latin typeface="Calibri"/>
              </a:rPr>
              <a:t>SQL </a:t>
            </a:r>
            <a:r>
              <a:rPr b="0" lang="ru-RU" sz="4400" spc="-1" strike="noStrike">
                <a:solidFill>
                  <a:srgbClr val="000000"/>
                </a:solidFill>
                <a:latin typeface="Calibri"/>
              </a:rPr>
              <a:t>запрос</a:t>
            </a:r>
            <a:endParaRPr b="0" lang="ru-RU" sz="4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4" name="PlaceHolder 2"/>
          <p:cNvSpPr>
            <a:spLocks noGrp="1"/>
          </p:cNvSpPr>
          <p:nvPr>
            <p:ph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rmAutofit fontScale="82000"/>
          </a:bodyPr>
          <a:p>
            <a:pPr marL="455760" indent="-45576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Calibri"/>
              <a:buAutoNum type="arabicPeriod"/>
            </a:pPr>
            <a:r>
              <a:rPr b="0" lang="ru-RU" sz="3200" spc="-1" strike="noStrike">
                <a:solidFill>
                  <a:srgbClr val="000000"/>
                </a:solidFill>
                <a:latin typeface="Calibri"/>
              </a:rPr>
              <a:t>Парсинг 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SQL </a:t>
            </a:r>
            <a:r>
              <a:rPr b="0" lang="ru-RU" sz="3200" spc="-1" strike="noStrike">
                <a:solidFill>
                  <a:srgbClr val="000000"/>
                </a:solidFill>
                <a:latin typeface="Calibri"/>
              </a:rPr>
              <a:t>запроса 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“select …” -&gt; AST </a:t>
            </a:r>
            <a:r>
              <a:rPr b="0" lang="ru-RU" sz="3200" spc="-1" strike="noStrike">
                <a:solidFill>
                  <a:srgbClr val="000000"/>
                </a:solidFill>
                <a:latin typeface="Calibri"/>
              </a:rPr>
              <a:t>дерево выражений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 </a:t>
            </a:r>
            <a:r>
              <a:rPr b="0" lang="en-US" sz="1600" spc="-1" strike="noStrike">
                <a:solidFill>
                  <a:srgbClr val="000000"/>
                </a:solidFill>
                <a:latin typeface="Calibri"/>
              </a:rPr>
              <a:t>(</a:t>
            </a:r>
            <a:r>
              <a:rPr b="0" lang="ru-RU" sz="1600" spc="-1" strike="noStrike">
                <a:solidFill>
                  <a:srgbClr val="000000"/>
                </a:solidFill>
                <a:latin typeface="Calibri"/>
              </a:rPr>
              <a:t>см. </a:t>
            </a:r>
            <a:r>
              <a:rPr b="0" lang="en-US" sz="1600" spc="-1" strike="noStrike" u="sng">
                <a:solidFill>
                  <a:srgbClr val="0000ff"/>
                </a:solidFill>
                <a:uFillTx/>
                <a:latin typeface="Calibri"/>
                <a:hlinkClick r:id="rId1"/>
              </a:rPr>
              <a:t>https://</a:t>
            </a:r>
            <a:r>
              <a:rPr b="0" lang="en-US" sz="1600" spc="-1" strike="noStrike" u="sng">
                <a:solidFill>
                  <a:srgbClr val="0000ff"/>
                </a:solidFill>
                <a:uFillTx/>
                <a:latin typeface="Calibri"/>
                <a:hlinkClick r:id="rId2"/>
              </a:rPr>
              <a:t>github.com/apache/hive/tree/master/parser/src/java/org/apache/hadoop/hive/ql/parse</a:t>
            </a:r>
            <a:r>
              <a:rPr b="0" lang="ru-RU" sz="1600" spc="-1" strike="noStrike">
                <a:solidFill>
                  <a:srgbClr val="000000"/>
                </a:solidFill>
                <a:latin typeface="Calibri"/>
              </a:rPr>
              <a:t>)</a:t>
            </a:r>
            <a:endParaRPr b="0" lang="ru-RU" sz="1600" spc="-1" strike="noStrike">
              <a:solidFill>
                <a:srgbClr val="000000"/>
              </a:solidFill>
              <a:latin typeface="Calibri"/>
            </a:endParaRPr>
          </a:p>
          <a:p>
            <a:pPr marL="455760" indent="-45576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Calibri"/>
              <a:buAutoNum type="arabicPeriod"/>
            </a:pPr>
            <a:r>
              <a:rPr b="0" lang="ru-RU" sz="3200" spc="-1" strike="noStrike">
                <a:solidFill>
                  <a:srgbClr val="000000"/>
                </a:solidFill>
                <a:latin typeface="Calibri"/>
              </a:rPr>
              <a:t>Составление логического плана выполнения запроса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 marL="455760" indent="-45576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Calibri"/>
              <a:buAutoNum type="arabicPeriod"/>
            </a:pPr>
            <a:r>
              <a:rPr b="0" lang="ru-RU" sz="3200" spc="-1" strike="noStrike">
                <a:solidFill>
                  <a:srgbClr val="000000"/>
                </a:solidFill>
                <a:latin typeface="Calibri"/>
              </a:rPr>
              <a:t>Оптимизация плана выполнения (на основе статистики или хинтов)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 marL="455760" indent="-45576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Calibri"/>
              <a:buAutoNum type="arabicPeriod"/>
            </a:pPr>
            <a:r>
              <a:rPr b="0" lang="ru-RU" sz="3200" spc="-1" strike="noStrike">
                <a:solidFill>
                  <a:srgbClr val="000000"/>
                </a:solidFill>
                <a:latin typeface="Calibri"/>
              </a:rPr>
              <a:t>Генерация 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Java </a:t>
            </a:r>
            <a:r>
              <a:rPr b="0" lang="ru-RU" sz="3200" spc="-1" strike="noStrike">
                <a:solidFill>
                  <a:srgbClr val="000000"/>
                </a:solidFill>
                <a:latin typeface="Calibri"/>
              </a:rPr>
              <a:t>кода на 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MR </a:t>
            </a:r>
            <a:r>
              <a:rPr b="0" lang="ru-RU" sz="3200" spc="-1" strike="noStrike">
                <a:solidFill>
                  <a:srgbClr val="000000"/>
                </a:solidFill>
                <a:latin typeface="Calibri"/>
              </a:rPr>
              <a:t>или другом движке и его компиляция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 marL="455760" indent="-45576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Calibri"/>
              <a:buAutoNum type="arabicPeriod"/>
            </a:pPr>
            <a:r>
              <a:rPr b="0" lang="ru-RU" sz="3200" spc="-1" strike="noStrike">
                <a:solidFill>
                  <a:srgbClr val="000000"/>
                </a:solidFill>
                <a:latin typeface="Calibri"/>
              </a:rPr>
              <a:t>Выполнение 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JAR-</a:t>
            </a:r>
            <a:r>
              <a:rPr b="0" lang="ru-RU" sz="3200" spc="-1" strike="noStrike">
                <a:solidFill>
                  <a:srgbClr val="000000"/>
                </a:solidFill>
                <a:latin typeface="Calibri"/>
              </a:rPr>
              <a:t>файла с 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MapReduce </a:t>
            </a:r>
            <a:r>
              <a:rPr b="0" lang="ru-RU" sz="3200" spc="-1" strike="noStrike">
                <a:solidFill>
                  <a:srgbClr val="000000"/>
                </a:solidFill>
                <a:latin typeface="Calibri"/>
              </a:rPr>
              <a:t>в 1 или более этапов 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(Stages) (1 Stage = 1 MR Job</a:t>
            </a:r>
            <a:r>
              <a:rPr b="0" lang="ru-RU" sz="3200" spc="-1" strike="noStrike">
                <a:solidFill>
                  <a:srgbClr val="000000"/>
                </a:solidFill>
                <a:latin typeface="Calibri"/>
              </a:rPr>
              <a:t>)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 indent="0">
              <a:lnSpc>
                <a:spcPct val="100000"/>
              </a:lnSpc>
              <a:spcBef>
                <a:spcPts val="641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 indent="0">
              <a:lnSpc>
                <a:spcPct val="100000"/>
              </a:lnSpc>
              <a:spcBef>
                <a:spcPts val="641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 indent="0">
              <a:lnSpc>
                <a:spcPct val="100000"/>
              </a:lnSpc>
              <a:spcBef>
                <a:spcPts val="641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83000"/>
          </a:bodyPr>
          <a:p>
            <a:pPr indent="0" algn="ctr">
              <a:lnSpc>
                <a:spcPct val="100000"/>
              </a:lnSpc>
              <a:buNone/>
            </a:pPr>
            <a:r>
              <a:rPr b="0" lang="ru-RU" sz="4400" spc="-1" strike="noStrike">
                <a:solidFill>
                  <a:srgbClr val="000000"/>
                </a:solidFill>
                <a:latin typeface="Calibri"/>
              </a:rPr>
              <a:t>Типовая схема работы с данными в </a:t>
            </a:r>
            <a:r>
              <a:rPr b="0" lang="en-US" sz="4400" spc="-1" strike="noStrike">
                <a:solidFill>
                  <a:srgbClr val="000000"/>
                </a:solidFill>
                <a:latin typeface="Calibri"/>
              </a:rPr>
              <a:t>Hive</a:t>
            </a:r>
            <a:endParaRPr b="0" lang="ru-RU" sz="4400" spc="-1" strike="noStrike">
              <a:solidFill>
                <a:srgbClr val="000000"/>
              </a:solidFill>
              <a:latin typeface="Calibri"/>
            </a:endParaRPr>
          </a:p>
        </p:txBody>
      </p:sp>
      <p:graphicFrame>
        <p:nvGraphicFramePr>
          <p:cNvPr id="1" name="Diagram1"/>
          <p:cNvGraphicFramePr/>
          <p:nvPr>
            <p:extLst>
              <p:ext uri="{D42A27DB-BD31-4B8C-83A1-F6EECF244321}">
                <p14:modId xmlns:p14="http://schemas.microsoft.com/office/powerpoint/2010/main" val="1032672243"/>
              </p:ext>
            </p:extLst>
          </p:nvPr>
        </p:nvGraphicFramePr>
        <p:xfrm>
          <a:off x="533520" y="1600200"/>
          <a:ext cx="8152920" cy="23619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" r:lo="rId2" r:qs="rId3" r:cs="rId4"/>
          </a:graphicData>
        </a:graphic>
      </p:graphicFrame>
      <p:sp>
        <p:nvSpPr>
          <p:cNvPr id="96" name="TextBox 5"/>
          <p:cNvSpPr/>
          <p:nvPr/>
        </p:nvSpPr>
        <p:spPr>
          <a:xfrm>
            <a:off x="470520" y="4267080"/>
            <a:ext cx="2331360" cy="14612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en-US" sz="1800" spc="-1" strike="noStrike">
                <a:solidFill>
                  <a:srgbClr val="000000"/>
                </a:solidFill>
                <a:latin typeface="Calibri"/>
              </a:rPr>
              <a:t>Create external table …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i="1" lang="ru-RU" sz="1800" spc="-1" strike="noStrike">
                <a:solidFill>
                  <a:srgbClr val="000000"/>
                </a:solidFill>
                <a:latin typeface="Calibri"/>
              </a:rPr>
              <a:t>или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US" sz="1800" spc="-1" strike="noStrike">
                <a:solidFill>
                  <a:srgbClr val="000000"/>
                </a:solidFill>
                <a:latin typeface="Calibri"/>
              </a:rPr>
              <a:t>Load data INPATH …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i="1" lang="ru-RU" sz="1800" spc="-1" strike="noStrike">
                <a:solidFill>
                  <a:srgbClr val="000000"/>
                </a:solidFill>
                <a:latin typeface="Calibri"/>
              </a:rPr>
              <a:t>См. следующий слайд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7" name="TextBox 6"/>
          <p:cNvSpPr/>
          <p:nvPr/>
        </p:nvSpPr>
        <p:spPr>
          <a:xfrm>
            <a:off x="3505320" y="4241880"/>
            <a:ext cx="2661480" cy="2036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ru-RU" sz="1600" spc="-1" strike="noStrike">
                <a:solidFill>
                  <a:srgbClr val="000000"/>
                </a:solidFill>
                <a:latin typeface="Calibri"/>
              </a:rPr>
              <a:t>Модель ХД – может быть </a:t>
            </a:r>
            <a:endParaRPr b="0" lang="en-US" sz="16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1600" spc="-1" strike="noStrike">
                <a:solidFill>
                  <a:srgbClr val="000000"/>
                </a:solidFill>
                <a:latin typeface="Calibri"/>
              </a:rPr>
              <a:t>похожа на «звездочку».</a:t>
            </a:r>
            <a:endParaRPr b="0" lang="en-US" sz="16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b="0" lang="en-US" sz="16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1600" spc="-1" strike="noStrike">
                <a:solidFill>
                  <a:srgbClr val="000000"/>
                </a:solidFill>
                <a:latin typeface="Calibri"/>
              </a:rPr>
              <a:t>Таблица фактов обычно сильно денормализована, содержит полную информацию с вложенными структурами данных</a:t>
            </a:r>
            <a:endParaRPr b="0" lang="en-US" sz="1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8" name="TextBox 7"/>
          <p:cNvSpPr/>
          <p:nvPr/>
        </p:nvSpPr>
        <p:spPr>
          <a:xfrm>
            <a:off x="351720" y="6400800"/>
            <a:ext cx="7729200" cy="363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ru-RU" sz="1800" spc="-1" strike="noStrike">
                <a:solidFill>
                  <a:srgbClr val="000000"/>
                </a:solidFill>
                <a:latin typeface="Calibri"/>
              </a:rPr>
              <a:t>На любом этапе </a:t>
            </a:r>
            <a:r>
              <a:rPr b="0" lang="en-US" sz="1800" spc="-1" strike="noStrike">
                <a:solidFill>
                  <a:srgbClr val="000000"/>
                </a:solidFill>
                <a:latin typeface="Calibri"/>
              </a:rPr>
              <a:t>Hive </a:t>
            </a:r>
            <a:r>
              <a:rPr b="0" lang="ru-RU" sz="1800" spc="-1" strike="noStrike">
                <a:solidFill>
                  <a:srgbClr val="000000"/>
                </a:solidFill>
                <a:latin typeface="Calibri"/>
              </a:rPr>
              <a:t>таблицы могут быть использованы для </a:t>
            </a:r>
            <a:r>
              <a:rPr b="0" lang="en-US" sz="1800" spc="-1" strike="noStrike">
                <a:solidFill>
                  <a:srgbClr val="000000"/>
                </a:solidFill>
                <a:latin typeface="Calibri"/>
              </a:rPr>
              <a:t>Ad-Hoc </a:t>
            </a:r>
            <a:r>
              <a:rPr b="0" lang="ru-RU" sz="1800" spc="-1" strike="noStrike">
                <a:solidFill>
                  <a:srgbClr val="000000"/>
                </a:solidFill>
                <a:latin typeface="Calibri"/>
              </a:rPr>
              <a:t>запросов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p>
            <a:pPr indent="0" algn="ctr">
              <a:lnSpc>
                <a:spcPct val="100000"/>
              </a:lnSpc>
              <a:buNone/>
            </a:pPr>
            <a:r>
              <a:rPr b="0" lang="ru-RU" sz="4400" spc="-1" strike="noStrike">
                <a:solidFill>
                  <a:srgbClr val="000000"/>
                </a:solidFill>
                <a:latin typeface="Calibri"/>
              </a:rPr>
              <a:t>Типы данных</a:t>
            </a:r>
            <a:endParaRPr b="0" lang="ru-RU" sz="4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0" name="PlaceHolder 2"/>
          <p:cNvSpPr>
            <a:spLocks noGrp="1"/>
          </p:cNvSpPr>
          <p:nvPr>
            <p:ph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rmAutofit fontScale="50000"/>
          </a:bodyPr>
          <a:p>
            <a:pPr marL="311760" indent="-31176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ru-RU" sz="3200" spc="-1" strike="noStrike">
                <a:solidFill>
                  <a:srgbClr val="000000"/>
                </a:solidFill>
                <a:latin typeface="Calibri"/>
              </a:rPr>
              <a:t>Примитивные (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TINYINT, SMALLINT, INT, BIGINT, BOOLEAN, STRING, VARCHAR, DATE, TIMESTAMP)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 marL="311760" indent="-31176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ru-RU" sz="3200" spc="-1" strike="noStrike">
                <a:solidFill>
                  <a:srgbClr val="000000"/>
                </a:solidFill>
                <a:latin typeface="Calibri"/>
              </a:rPr>
              <a:t>Комплексные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: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 lvl="1" marL="675360" indent="-25956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–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ARRAY</a:t>
            </a:r>
            <a:endParaRPr b="0" lang="ru-RU" sz="2800" spc="-1" strike="noStrike">
              <a:solidFill>
                <a:srgbClr val="000000"/>
              </a:solidFill>
              <a:latin typeface="Calibri"/>
            </a:endParaRPr>
          </a:p>
          <a:p>
            <a:pPr lvl="1" marL="675360" indent="-25956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–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MAP</a:t>
            </a:r>
            <a:endParaRPr b="0" lang="ru-RU" sz="2800" spc="-1" strike="noStrike">
              <a:solidFill>
                <a:srgbClr val="000000"/>
              </a:solidFill>
              <a:latin typeface="Calibri"/>
            </a:endParaRPr>
          </a:p>
          <a:p>
            <a:pPr lvl="1" marL="675360" indent="-25956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–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STRUCT</a:t>
            </a:r>
            <a:endParaRPr b="0" lang="ru-RU" sz="2800" spc="-1" strike="noStrike">
              <a:solidFill>
                <a:srgbClr val="000000"/>
              </a:solidFill>
              <a:latin typeface="Calibri"/>
            </a:endParaRPr>
          </a:p>
          <a:p>
            <a:pPr marL="415440" indent="0">
              <a:lnSpc>
                <a:spcPct val="100000"/>
              </a:lnSpc>
              <a:spcBef>
                <a:spcPts val="561"/>
              </a:spcBef>
              <a:buNone/>
              <a:tabLst>
                <a:tab algn="l" pos="0"/>
              </a:tabLst>
            </a:pPr>
            <a:endParaRPr b="0" lang="ru-RU" sz="2800" spc="-1" strike="noStrike">
              <a:solidFill>
                <a:srgbClr val="000000"/>
              </a:solidFill>
              <a:latin typeface="Calibri"/>
            </a:endParaRPr>
          </a:p>
          <a:p>
            <a:pPr marL="415440" indent="0">
              <a:lnSpc>
                <a:spcPct val="100000"/>
              </a:lnSpc>
              <a:spcBef>
                <a:spcPts val="561"/>
              </a:spcBef>
              <a:buNone/>
              <a:tabLst>
                <a:tab algn="l" pos="0"/>
              </a:tabLst>
            </a:pPr>
            <a:r>
              <a:rPr b="1" lang="en-US" sz="2800" spc="-1" strike="noStrike">
                <a:solidFill>
                  <a:srgbClr val="000000"/>
                </a:solidFill>
                <a:latin typeface="Calibri"/>
              </a:rPr>
              <a:t>CREATE TABLE IF NOT EXISTS employee (</a:t>
            </a:r>
            <a:br>
              <a:rPr sz="2800"/>
            </a:b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1" lang="en-US" sz="2800" spc="-1" strike="noStrike">
                <a:solidFill>
                  <a:srgbClr val="000000"/>
                </a:solidFill>
                <a:latin typeface="Calibri"/>
              </a:rPr>
              <a:t>name STRING,</a:t>
            </a:r>
            <a:br>
              <a:rPr sz="2800"/>
            </a:b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1" lang="en-US" sz="2800" spc="-1" strike="noStrike">
                <a:solidFill>
                  <a:srgbClr val="000000"/>
                </a:solidFill>
                <a:latin typeface="Calibri"/>
              </a:rPr>
              <a:t>work_place ARRAY&lt;STRING&gt;,</a:t>
            </a:r>
            <a:br>
              <a:rPr sz="2800"/>
            </a:b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1" lang="en-US" sz="2800" spc="-1" strike="noStrike">
                <a:solidFill>
                  <a:srgbClr val="000000"/>
                </a:solidFill>
                <a:latin typeface="Calibri"/>
              </a:rPr>
              <a:t>gender_age STRUCT&lt;gender:STRING,age:INT&gt;,</a:t>
            </a:r>
            <a:br>
              <a:rPr sz="2800"/>
            </a:b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1" lang="en-US" sz="2800" spc="-1" strike="noStrike">
                <a:solidFill>
                  <a:srgbClr val="000000"/>
                </a:solidFill>
                <a:latin typeface="Calibri"/>
              </a:rPr>
              <a:t>skills_score MAP&lt;STRING,INT&gt;,</a:t>
            </a:r>
            <a:br>
              <a:rPr sz="2800"/>
            </a:b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1" lang="en-US" sz="2800" spc="-1" strike="noStrike">
                <a:solidFill>
                  <a:srgbClr val="000000"/>
                </a:solidFill>
                <a:latin typeface="Calibri"/>
              </a:rPr>
              <a:t>depart_title MAP&lt;STRING,ARRAY&lt;STRING&gt;&gt;</a:t>
            </a:r>
            <a:br>
              <a:rPr sz="2800"/>
            </a:br>
            <a:r>
              <a:rPr b="1" lang="en-US" sz="2800" spc="-1" strike="noStrike">
                <a:solidFill>
                  <a:srgbClr val="000000"/>
                </a:solidFill>
                <a:latin typeface="Calibri"/>
              </a:rPr>
              <a:t>)</a:t>
            </a:r>
            <a:br>
              <a:rPr sz="2800"/>
            </a:br>
            <a:r>
              <a:rPr b="1" lang="en-US" sz="2800" spc="-1" strike="noStrike">
                <a:solidFill>
                  <a:srgbClr val="000000"/>
                </a:solidFill>
                <a:latin typeface="Calibri"/>
              </a:rPr>
              <a:t>ROW FORMAT DELIMITED</a:t>
            </a:r>
            <a:br>
              <a:rPr sz="2800"/>
            </a:br>
            <a:r>
              <a:rPr b="1" lang="en-US" sz="2800" spc="-1" strike="noStrike">
                <a:solidFill>
                  <a:srgbClr val="000000"/>
                </a:solidFill>
                <a:latin typeface="Calibri"/>
              </a:rPr>
              <a:t>FIELDS TERMINATED BY '|'</a:t>
            </a:r>
            <a:br>
              <a:rPr sz="2800"/>
            </a:br>
            <a:r>
              <a:rPr b="1" lang="en-US" sz="2800" spc="-1" strike="noStrike">
                <a:solidFill>
                  <a:srgbClr val="000000"/>
                </a:solidFill>
                <a:latin typeface="Calibri"/>
              </a:rPr>
              <a:t>COLLECTION ITEMS TERMINATED BY ','</a:t>
            </a:r>
            <a:br>
              <a:rPr sz="2800"/>
            </a:br>
            <a:r>
              <a:rPr b="1" lang="en-US" sz="2800" spc="-1" strike="noStrike">
                <a:solidFill>
                  <a:srgbClr val="000000"/>
                </a:solidFill>
                <a:latin typeface="Calibri"/>
              </a:rPr>
              <a:t>MAP KEYS TERMINATED BY ':'</a:t>
            </a:r>
            <a:br>
              <a:rPr sz="2800"/>
            </a:br>
            <a:r>
              <a:rPr b="1" lang="en-US" sz="2800" spc="-1" strike="noStrike">
                <a:solidFill>
                  <a:srgbClr val="000000"/>
                </a:solidFill>
                <a:latin typeface="Calibri"/>
              </a:rPr>
              <a:t>STORED AS TEXTFILE;</a:t>
            </a:r>
            <a:endParaRPr b="0" lang="ru-RU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p>
            <a:pPr indent="0" algn="ctr">
              <a:lnSpc>
                <a:spcPct val="100000"/>
              </a:lnSpc>
              <a:buNone/>
            </a:pPr>
            <a:r>
              <a:rPr b="0" lang="ru-RU" sz="4400" spc="-1" strike="noStrike">
                <a:solidFill>
                  <a:srgbClr val="000000"/>
                </a:solidFill>
                <a:latin typeface="Calibri"/>
              </a:rPr>
              <a:t>Загрузка данных в </a:t>
            </a:r>
            <a:r>
              <a:rPr b="0" lang="en-US" sz="4400" spc="-1" strike="noStrike">
                <a:solidFill>
                  <a:srgbClr val="000000"/>
                </a:solidFill>
                <a:latin typeface="Calibri"/>
              </a:rPr>
              <a:t>Hive</a:t>
            </a:r>
            <a:endParaRPr b="0" lang="ru-RU" sz="4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2" name="PlaceHolder 2"/>
          <p:cNvSpPr>
            <a:spLocks noGrp="1"/>
          </p:cNvSpPr>
          <p:nvPr>
            <p:ph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rmAutofit fontScale="56000"/>
          </a:bodyPr>
          <a:p>
            <a:pPr marL="307080" indent="-30708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Wingdings" charset="2"/>
              <a:buChar char=""/>
            </a:pPr>
            <a:r>
              <a:rPr b="0" lang="ru-RU" sz="3200" spc="-1" strike="noStrike">
                <a:solidFill>
                  <a:srgbClr val="000000"/>
                </a:solidFill>
                <a:latin typeface="Calibri"/>
              </a:rPr>
              <a:t>Создание 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External-</a:t>
            </a:r>
            <a:r>
              <a:rPr b="0" lang="ru-RU" sz="3200" spc="-1" strike="noStrike">
                <a:solidFill>
                  <a:srgbClr val="000000"/>
                </a:solidFill>
                <a:latin typeface="Calibri"/>
              </a:rPr>
              <a:t>таблиц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 (</a:t>
            </a:r>
            <a:r>
              <a:rPr b="0" lang="ru-RU" sz="3200" spc="-1" strike="noStrike">
                <a:solidFill>
                  <a:srgbClr val="000000"/>
                </a:solidFill>
                <a:latin typeface="Calibri"/>
              </a:rPr>
              <a:t>данные не перемещаются)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 indent="0">
              <a:lnSpc>
                <a:spcPct val="100000"/>
              </a:lnSpc>
              <a:spcBef>
                <a:spcPts val="380"/>
              </a:spcBef>
              <a:buNone/>
              <a:tabLst>
                <a:tab algn="l" pos="0"/>
              </a:tabLst>
            </a:pPr>
            <a:r>
              <a:rPr b="1" lang="en-US" sz="1900" spc="-1" strike="noStrike">
                <a:solidFill>
                  <a:srgbClr val="000000"/>
                </a:solidFill>
                <a:latin typeface="Courier New"/>
              </a:rPr>
              <a:t>CREATE EXTERNAL TABLE </a:t>
            </a:r>
            <a:r>
              <a:rPr b="0" lang="en-US" sz="1900" spc="-1" strike="noStrike">
                <a:solidFill>
                  <a:srgbClr val="000000"/>
                </a:solidFill>
                <a:latin typeface="Courier New"/>
              </a:rPr>
              <a:t>tagsynonyms (</a:t>
            </a:r>
            <a:br>
              <a:rPr sz="1900"/>
            </a:br>
            <a:r>
              <a:rPr b="0" lang="en-US" sz="1900" spc="-1" strike="noStrike">
                <a:solidFill>
                  <a:srgbClr val="000000"/>
                </a:solidFill>
                <a:latin typeface="Courier New"/>
              </a:rPr>
              <a:t>  id </a:t>
            </a:r>
            <a:r>
              <a:rPr b="1" lang="en-US" sz="1900" spc="-1" strike="noStrike">
                <a:solidFill>
                  <a:srgbClr val="000000"/>
                </a:solidFill>
                <a:latin typeface="Courier New"/>
              </a:rPr>
              <a:t>INT</a:t>
            </a:r>
            <a:r>
              <a:rPr b="0" lang="en-US" sz="1900" spc="-1" strike="noStrike">
                <a:solidFill>
                  <a:srgbClr val="000000"/>
                </a:solidFill>
                <a:latin typeface="Courier New"/>
              </a:rPr>
              <a:t>,</a:t>
            </a:r>
            <a:br>
              <a:rPr sz="1900"/>
            </a:br>
            <a:r>
              <a:rPr b="0" lang="en-US" sz="1900" spc="-1" strike="noStrike">
                <a:solidFill>
                  <a:srgbClr val="000000"/>
                </a:solidFill>
                <a:latin typeface="Courier New"/>
              </a:rPr>
              <a:t>  SourceTagName    STRING,</a:t>
            </a:r>
            <a:endParaRPr b="0" lang="ru-RU" sz="1900" spc="-1" strike="noStrike">
              <a:solidFill>
                <a:srgbClr val="000000"/>
              </a:solidFill>
              <a:latin typeface="Calibri"/>
            </a:endParaRPr>
          </a:p>
          <a:p>
            <a:pPr indent="0">
              <a:lnSpc>
                <a:spcPct val="100000"/>
              </a:lnSpc>
              <a:spcBef>
                <a:spcPts val="380"/>
              </a:spcBef>
              <a:buNone/>
              <a:tabLst>
                <a:tab algn="l" pos="0"/>
              </a:tabLst>
            </a:pPr>
            <a:r>
              <a:rPr b="0" lang="en-US" sz="1900" spc="-1" strike="noStrike">
                <a:solidFill>
                  <a:srgbClr val="000000"/>
                </a:solidFill>
                <a:latin typeface="Courier New"/>
              </a:rPr>
              <a:t>…</a:t>
            </a:r>
            <a:br>
              <a:rPr sz="1900"/>
            </a:br>
            <a:r>
              <a:rPr b="0" lang="en-US" sz="1900" spc="-1" strike="noStrike">
                <a:solidFill>
                  <a:srgbClr val="000000"/>
                </a:solidFill>
                <a:latin typeface="Courier New"/>
              </a:rPr>
              <a:t>)</a:t>
            </a:r>
            <a:br>
              <a:rPr sz="1900"/>
            </a:br>
            <a:r>
              <a:rPr b="0" lang="en-US" sz="1900" spc="-1" strike="noStrike">
                <a:solidFill>
                  <a:srgbClr val="000000"/>
                </a:solidFill>
                <a:latin typeface="Courier New"/>
              </a:rPr>
              <a:t>ROW FORMAT SERDE </a:t>
            </a:r>
            <a:r>
              <a:rPr b="1" lang="en-US" sz="1900" spc="-1" strike="noStrike">
                <a:solidFill>
                  <a:srgbClr val="000000"/>
                </a:solidFill>
                <a:latin typeface="Courier New"/>
              </a:rPr>
              <a:t>'org.apache.hadoop.hive.serde2.OpenCSVSerde'</a:t>
            </a:r>
            <a:br>
              <a:rPr sz="1900"/>
            </a:br>
            <a:r>
              <a:rPr b="1" lang="en-US" sz="1900" spc="-1" strike="noStrike">
                <a:solidFill>
                  <a:srgbClr val="000000"/>
                </a:solidFill>
                <a:latin typeface="Courier New"/>
              </a:rPr>
              <a:t>WITH </a:t>
            </a:r>
            <a:r>
              <a:rPr b="0" lang="en-US" sz="1900" spc="-1" strike="noStrike">
                <a:solidFill>
                  <a:srgbClr val="000000"/>
                </a:solidFill>
                <a:latin typeface="Courier New"/>
              </a:rPr>
              <a:t>SERDEPROPERTIES (</a:t>
            </a:r>
            <a:br>
              <a:rPr sz="1900"/>
            </a:br>
            <a:r>
              <a:rPr b="0" lang="en-US" sz="1900" spc="-1" strike="noStrike">
                <a:solidFill>
                  <a:srgbClr val="000000"/>
                </a:solidFill>
                <a:latin typeface="Courier New"/>
              </a:rPr>
              <a:t>   "separatorChar" = ",",</a:t>
            </a:r>
            <a:br>
              <a:rPr sz="1900"/>
            </a:br>
            <a:r>
              <a:rPr b="0" lang="en-US" sz="1900" spc="-1" strike="noStrike">
                <a:solidFill>
                  <a:srgbClr val="000000"/>
                </a:solidFill>
                <a:latin typeface="Courier New"/>
              </a:rPr>
              <a:t>   "quoteChar"     = "\""</a:t>
            </a:r>
            <a:br>
              <a:rPr sz="1900"/>
            </a:br>
            <a:r>
              <a:rPr b="0" lang="en-US" sz="1900" spc="-1" strike="noStrike">
                <a:solidFill>
                  <a:srgbClr val="000000"/>
                </a:solidFill>
                <a:latin typeface="Courier New"/>
              </a:rPr>
              <a:t>)</a:t>
            </a:r>
            <a:br>
              <a:rPr sz="1900"/>
            </a:br>
            <a:r>
              <a:rPr b="0" lang="en-US" sz="1900" spc="-1" strike="noStrike">
                <a:solidFill>
                  <a:srgbClr val="000000"/>
                </a:solidFill>
                <a:latin typeface="Courier New"/>
              </a:rPr>
              <a:t>STORED </a:t>
            </a:r>
            <a:r>
              <a:rPr b="1" lang="en-US" sz="1900" spc="-1" strike="noStrike">
                <a:solidFill>
                  <a:srgbClr val="000000"/>
                </a:solidFill>
                <a:latin typeface="Courier New"/>
              </a:rPr>
              <a:t>AS </a:t>
            </a:r>
            <a:r>
              <a:rPr b="0" lang="en-US" sz="1900" spc="-1" strike="noStrike">
                <a:solidFill>
                  <a:srgbClr val="000000"/>
                </a:solidFill>
                <a:latin typeface="Courier New"/>
              </a:rPr>
              <a:t>TEXTFILE</a:t>
            </a:r>
            <a:br>
              <a:rPr sz="1900"/>
            </a:br>
            <a:r>
              <a:rPr b="0" lang="en-US" sz="1900" spc="-1" strike="noStrike">
                <a:solidFill>
                  <a:srgbClr val="000000"/>
                </a:solidFill>
                <a:latin typeface="Courier New"/>
              </a:rPr>
              <a:t>LOCATION </a:t>
            </a:r>
            <a:r>
              <a:rPr b="1" lang="en-US" sz="1900" spc="-1" strike="noStrike">
                <a:solidFill>
                  <a:srgbClr val="000000"/>
                </a:solidFill>
                <a:latin typeface="Courier New"/>
              </a:rPr>
              <a:t>'/user/stud/stackoverflow/landing/TagSynonyms/'</a:t>
            </a:r>
            <a:r>
              <a:rPr b="0" lang="en-US" sz="1900" spc="-1" strike="noStrike">
                <a:solidFill>
                  <a:srgbClr val="000000"/>
                </a:solidFill>
                <a:latin typeface="Courier New"/>
              </a:rPr>
              <a:t>;</a:t>
            </a:r>
            <a:endParaRPr b="0" lang="ru-RU" sz="1900" spc="-1" strike="noStrike">
              <a:solidFill>
                <a:srgbClr val="000000"/>
              </a:solidFill>
              <a:latin typeface="Calibri"/>
            </a:endParaRPr>
          </a:p>
          <a:p>
            <a:pPr indent="0">
              <a:lnSpc>
                <a:spcPct val="100000"/>
              </a:lnSpc>
              <a:spcBef>
                <a:spcPts val="380"/>
              </a:spcBef>
              <a:buNone/>
              <a:tabLst>
                <a:tab algn="l" pos="0"/>
              </a:tabLst>
            </a:pPr>
            <a:endParaRPr b="0" lang="ru-RU" sz="1900" spc="-1" strike="noStrike">
              <a:solidFill>
                <a:srgbClr val="000000"/>
              </a:solidFill>
              <a:latin typeface="Calibri"/>
            </a:endParaRPr>
          </a:p>
          <a:p>
            <a:pPr marL="307080" indent="-30708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Wingdings" charset="2"/>
              <a:buChar char=""/>
              <a:tabLst>
                <a:tab algn="l" pos="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LOAD DATA INPATH … (</a:t>
            </a:r>
            <a:r>
              <a:rPr b="0" lang="ru-RU" sz="3200" spc="-1" strike="noStrike">
                <a:solidFill>
                  <a:srgbClr val="000000"/>
                </a:solidFill>
                <a:latin typeface="Calibri"/>
              </a:rPr>
              <a:t>перемещение данных в таблицу)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 indent="0">
              <a:lnSpc>
                <a:spcPct val="100000"/>
              </a:lnSpc>
              <a:spcBef>
                <a:spcPts val="439"/>
              </a:spcBef>
              <a:buNone/>
              <a:tabLst>
                <a:tab algn="l" pos="0"/>
              </a:tabLst>
            </a:pPr>
            <a:r>
              <a:rPr b="0" lang="en-US" sz="2200" spc="-1" strike="noStrike">
                <a:solidFill>
                  <a:srgbClr val="000000"/>
                </a:solidFill>
                <a:latin typeface="Courier New"/>
              </a:rPr>
              <a:t>LOAD DATA [LOCAL] INPATH 'filepath' [OVERWRITE] INTO TABLE tablename </a:t>
            </a:r>
            <a:endParaRPr b="0" lang="ru-RU" sz="2200" spc="-1" strike="noStrike">
              <a:solidFill>
                <a:srgbClr val="000000"/>
              </a:solidFill>
              <a:latin typeface="Calibri"/>
            </a:endParaRPr>
          </a:p>
          <a:p>
            <a:pPr indent="0">
              <a:lnSpc>
                <a:spcPct val="100000"/>
              </a:lnSpc>
              <a:spcBef>
                <a:spcPts val="641"/>
              </a:spcBef>
              <a:buNone/>
              <a:tabLst>
                <a:tab algn="l" pos="0"/>
              </a:tabLst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 marL="307080" indent="-30708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Wingdings" charset="2"/>
              <a:buChar char=""/>
              <a:tabLst>
                <a:tab algn="l" pos="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Create table .. as select …</a:t>
            </a:r>
            <a:r>
              <a:rPr b="0" lang="ru-RU" sz="3200" spc="-1" strike="noStrike">
                <a:solidFill>
                  <a:srgbClr val="000000"/>
                </a:solidFill>
                <a:latin typeface="Calibri"/>
              </a:rPr>
              <a:t> (данные копируются)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 indent="0">
              <a:lnSpc>
                <a:spcPct val="100000"/>
              </a:lnSpc>
              <a:spcBef>
                <a:spcPts val="400"/>
              </a:spcBef>
              <a:buNone/>
              <a:tabLst>
                <a:tab algn="l" pos="0"/>
              </a:tabLst>
            </a:pPr>
            <a:r>
              <a:rPr b="0" lang="en-US" sz="2000" spc="-1" strike="noStrike">
                <a:solidFill>
                  <a:srgbClr val="000000"/>
                </a:solidFill>
                <a:latin typeface="Courier New"/>
              </a:rPr>
              <a:t>CREATE TABLE post_answers as SELECT * from posts where postTypeId = 2;</a:t>
            </a:r>
            <a:endParaRPr b="0" lang="ru-RU" sz="2000" spc="-1" strike="noStrike">
              <a:solidFill>
                <a:srgbClr val="000000"/>
              </a:solidFill>
              <a:latin typeface="Calibri"/>
            </a:endParaRPr>
          </a:p>
          <a:p>
            <a:pPr indent="0">
              <a:lnSpc>
                <a:spcPct val="100000"/>
              </a:lnSpc>
              <a:spcBef>
                <a:spcPts val="400"/>
              </a:spcBef>
              <a:buNone/>
              <a:tabLst>
                <a:tab algn="l" pos="0"/>
              </a:tabLst>
            </a:pPr>
            <a:endParaRPr b="0" lang="ru-RU" sz="2000" spc="-1" strike="noStrike">
              <a:solidFill>
                <a:srgbClr val="000000"/>
              </a:solidFill>
              <a:latin typeface="Calibri"/>
            </a:endParaRPr>
          </a:p>
          <a:p>
            <a:pPr indent="0">
              <a:lnSpc>
                <a:spcPct val="100000"/>
              </a:lnSpc>
              <a:spcBef>
                <a:spcPts val="400"/>
              </a:spcBef>
              <a:buNone/>
              <a:tabLst>
                <a:tab algn="l" pos="0"/>
              </a:tabLst>
            </a:pPr>
            <a:endParaRPr b="0" lang="ru-RU" sz="2000" spc="-1" strike="noStrike">
              <a:solidFill>
                <a:srgbClr val="000000"/>
              </a:solidFill>
              <a:latin typeface="Calibri"/>
            </a:endParaRPr>
          </a:p>
          <a:p>
            <a:pPr indent="0">
              <a:lnSpc>
                <a:spcPct val="100000"/>
              </a:lnSpc>
              <a:spcBef>
                <a:spcPts val="360"/>
              </a:spcBef>
              <a:buNone/>
              <a:tabLst>
                <a:tab algn="l" pos="0"/>
              </a:tabLst>
            </a:pPr>
            <a:r>
              <a:rPr b="0" lang="en-US" sz="1800" spc="-1" strike="noStrike" u="sng">
                <a:solidFill>
                  <a:srgbClr val="0000ff"/>
                </a:solidFill>
                <a:uFillTx/>
                <a:latin typeface="Calibri"/>
                <a:hlinkClick r:id="rId1"/>
              </a:rPr>
              <a:t>https://cwiki.apache.org/confluence/display/Hive/LanguageManual+DDL#LanguageManualDDL-CreateTableCreate/Drop/TruncateTable</a:t>
            </a: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  <a:p>
            <a:pPr indent="0">
              <a:lnSpc>
                <a:spcPct val="100000"/>
              </a:lnSpc>
              <a:spcBef>
                <a:spcPts val="400"/>
              </a:spcBef>
              <a:buNone/>
              <a:tabLst>
                <a:tab algn="l" pos="0"/>
              </a:tabLst>
            </a:pPr>
            <a:endParaRPr b="0" lang="ru-RU" sz="20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p>
            <a:pPr indent="0" algn="ctr">
              <a:lnSpc>
                <a:spcPct val="100000"/>
              </a:lnSpc>
              <a:buNone/>
            </a:pPr>
            <a:r>
              <a:rPr b="0" lang="ru-RU" sz="4400" spc="-1" strike="noStrike">
                <a:solidFill>
                  <a:srgbClr val="000000"/>
                </a:solidFill>
                <a:latin typeface="Calibri"/>
              </a:rPr>
              <a:t>Движки выполнения для </a:t>
            </a:r>
            <a:r>
              <a:rPr b="0" lang="en-US" sz="4400" spc="-1" strike="noStrike">
                <a:solidFill>
                  <a:srgbClr val="000000"/>
                </a:solidFill>
                <a:latin typeface="Calibri"/>
              </a:rPr>
              <a:t>Hive</a:t>
            </a:r>
            <a:endParaRPr b="0" lang="ru-RU" sz="4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4" name="PlaceHolder 2"/>
          <p:cNvSpPr>
            <a:spLocks noGrp="1"/>
          </p:cNvSpPr>
          <p:nvPr>
            <p:ph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rmAutofit/>
          </a:bodyPr>
          <a:p>
            <a:pPr marL="343080" indent="-34308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Hadoop MapReduce (</a:t>
            </a:r>
            <a:r>
              <a:rPr b="0" lang="ru-RU" sz="3200" spc="-1" strike="noStrike">
                <a:solidFill>
                  <a:srgbClr val="000000"/>
                </a:solidFill>
                <a:latin typeface="Calibri"/>
              </a:rPr>
              <a:t>по-умолчанию)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308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Hive on Tez (</a:t>
            </a:r>
            <a:r>
              <a:rPr b="0" lang="ru-RU" sz="3200" spc="-1" strike="noStrike">
                <a:solidFill>
                  <a:srgbClr val="000000"/>
                </a:solidFill>
                <a:latin typeface="Calibri"/>
              </a:rPr>
              <a:t>дистрибутив 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HortonWorks)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308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Hive on Spark (</a:t>
            </a:r>
            <a:r>
              <a:rPr b="0" lang="ru-RU" sz="3200" spc="-1" strike="noStrike">
                <a:solidFill>
                  <a:srgbClr val="000000"/>
                </a:solidFill>
                <a:latin typeface="Calibri"/>
              </a:rPr>
              <a:t>дистрибутив 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Cloudera)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 indent="0">
              <a:lnSpc>
                <a:spcPct val="100000"/>
              </a:lnSpc>
              <a:spcBef>
                <a:spcPts val="641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 indent="0">
              <a:lnSpc>
                <a:spcPct val="100000"/>
              </a:lnSpc>
              <a:spcBef>
                <a:spcPts val="641"/>
              </a:spcBef>
              <a:buNone/>
              <a:tabLst>
                <a:tab algn="l" pos="0"/>
              </a:tabLst>
            </a:pPr>
            <a:r>
              <a:rPr b="1" lang="en-US" sz="3200" spc="-1" strike="noStrike">
                <a:solidFill>
                  <a:srgbClr val="000000"/>
                </a:solidFill>
                <a:latin typeface="Calibri"/>
              </a:rPr>
              <a:t>set hive.execution.engine=mr;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 indent="0">
              <a:lnSpc>
                <a:spcPct val="100000"/>
              </a:lnSpc>
              <a:spcBef>
                <a:spcPts val="641"/>
              </a:spcBef>
              <a:buNone/>
              <a:tabLst>
                <a:tab algn="l" pos="0"/>
              </a:tabLst>
            </a:pPr>
            <a:r>
              <a:rPr b="1" lang="en-US" sz="3200" spc="-1" strike="noStrike">
                <a:solidFill>
                  <a:srgbClr val="000000"/>
                </a:solidFill>
                <a:latin typeface="Calibri"/>
              </a:rPr>
              <a:t>set hive.execution.engine=spark;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 indent="0">
              <a:lnSpc>
                <a:spcPct val="100000"/>
              </a:lnSpc>
              <a:spcBef>
                <a:spcPts val="641"/>
              </a:spcBef>
              <a:buNone/>
              <a:tabLst>
                <a:tab algn="l" pos="0"/>
              </a:tabLst>
            </a:pPr>
            <a:r>
              <a:rPr b="1" lang="en-US" sz="3200" spc="-1" strike="noStrike">
                <a:solidFill>
                  <a:srgbClr val="000000"/>
                </a:solidFill>
                <a:latin typeface="Calibri"/>
              </a:rPr>
              <a:t>set hive.execution.engine=tez;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 indent="0">
              <a:lnSpc>
                <a:spcPct val="100000"/>
              </a:lnSpc>
              <a:spcBef>
                <a:spcPts val="641"/>
              </a:spcBef>
              <a:buNone/>
              <a:tabLst>
                <a:tab algn="l" pos="0"/>
              </a:tabLst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6350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12700" cap="flat" cmpd="sng" algn="ctr">
          <a:solidFill>
            <a:schemeClr val="phClr"/>
          </a:solidFill>
          <a:prstDash val="solid"/>
          <a:miter/>
        </a:ln>
        <a:ln w="1905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6350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12700" cap="flat" cmpd="sng" algn="ctr">
          <a:solidFill>
            <a:schemeClr val="phClr"/>
          </a:solidFill>
          <a:prstDash val="solid"/>
          <a:miter/>
        </a:ln>
        <a:ln w="1905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3050</TotalTime>
  <Application>LibreOffice/7.4.5.1$Windows_X86_64 LibreOffice_project/9c0871452b3918c1019dde9bfac75448afc4b57f</Application>
  <AppVersion>15.0000</AppVersion>
  <Words>811</Words>
  <Paragraphs>153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2019-04-06T09:05:46Z</dcterms:created>
  <dc:creator>Windows User</dc:creator>
  <dc:description/>
  <dc:language>en-US</dc:language>
  <cp:lastModifiedBy/>
  <dcterms:modified xsi:type="dcterms:W3CDTF">2023-03-11T12:02:40Z</dcterms:modified>
  <cp:revision>44</cp:revision>
  <dc:subject/>
  <dc:title>Apache Hive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Format">
    <vt:lpwstr>Экран (4:3)</vt:lpwstr>
  </property>
  <property fmtid="{D5CDD505-2E9C-101B-9397-08002B2CF9AE}" pid="3" name="Slides">
    <vt:i4>17</vt:i4>
  </property>
</Properties>
</file>