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7" d="100"/>
          <a:sy n="97" d="100"/>
        </p:scale>
        <p:origin x="192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8880" cy="114444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ru-RU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172.16.82.107:8888/filebrowser/" TargetMode="External"/><Relationship Id="rId2" Type="http://schemas.openxmlformats.org/officeDocument/2006/relationships/hyperlink" Target="http://172.16.82.107:9870/" TargetMode="Externa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685800" y="2130480"/>
            <a:ext cx="7771320" cy="1468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HDFS</a:t>
            </a:r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7" name="CustomShape 2"/>
          <p:cNvSpPr/>
          <p:nvPr/>
        </p:nvSpPr>
        <p:spPr>
          <a:xfrm>
            <a:off x="1371600" y="3886200"/>
            <a:ext cx="6399720" cy="1751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  <a:spcBef>
                <a:spcPts val="641"/>
              </a:spcBef>
            </a:pPr>
            <a:r>
              <a:rPr lang="ru-RU" sz="3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Hadoop distributed file system</a:t>
            </a:r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641"/>
              </a:spcBef>
            </a:pPr>
            <a:r>
              <a:rPr lang="ru-RU" sz="3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Распределенная файловая система Hadoop</a:t>
            </a:r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CustomShape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HDFS: основные свойства</a:t>
            </a:r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9" name="CustomShape 2"/>
          <p:cNvSpPr/>
          <p:nvPr/>
        </p:nvSpPr>
        <p:spPr>
          <a:xfrm>
            <a:off x="457200" y="1600200"/>
            <a:ext cx="8228520" cy="4780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Распределенная файловая система в Hadoop кластере</a:t>
            </a:r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Рассчитана на хранение больших файлов</a:t>
            </a:r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Делит большие файлы на части (блоки) по 128Mb (чаще всего) </a:t>
            </a:r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Блок – единица обработки данных, блоки одного файла распределены по узлам кластера</a:t>
            </a:r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Каждый блок имеет несколько (обычно, 3) копии (реплики) на разных узлах</a:t>
            </a:r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=&gt; позволяет обрабатывать большие файлы параллельно на разных машинах (узлах кластера</a:t>
            </a:r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Архитектура HDFS</a:t>
            </a:r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1" name="Picture 2"/>
          <p:cNvPicPr/>
          <p:nvPr/>
        </p:nvPicPr>
        <p:blipFill>
          <a:blip r:embed="rId2"/>
          <a:stretch/>
        </p:blipFill>
        <p:spPr>
          <a:xfrm>
            <a:off x="205560" y="2082240"/>
            <a:ext cx="8685720" cy="35060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Свойства HDFS</a:t>
            </a:r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457200" y="1600200"/>
            <a:ext cx="8228520" cy="4524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85000" lnSpcReduction="10000"/>
          </a:bodyPr>
          <a:lstStyle/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Data </a:t>
            </a:r>
            <a:r>
              <a:rPr lang="ru-RU" sz="3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Locality</a:t>
            </a:r>
            <a:r>
              <a:rPr lang="ru-RU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– обработка данных там, где они лежат</a:t>
            </a:r>
            <a:endParaRPr lang="ru-RU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Избыточность хранения – рекомендованный минимум 3 реплики для каждого блока (в разных стойках “</a:t>
            </a:r>
            <a:r>
              <a:rPr lang="ru-RU" sz="3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Rack</a:t>
            </a:r>
            <a:r>
              <a:rPr lang="ru-RU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”)</a:t>
            </a:r>
            <a:endParaRPr lang="ru-RU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Устойчивость </a:t>
            </a:r>
            <a:r>
              <a:rPr lang="ru-RU" sz="3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NameNode</a:t>
            </a:r>
            <a:r>
              <a:rPr lang="ru-RU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к сбоям (</a:t>
            </a:r>
            <a:r>
              <a:rPr lang="ru-RU" sz="3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failover</a:t>
            </a:r>
            <a:r>
              <a:rPr lang="ru-RU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) и высокая доступность (High </a:t>
            </a:r>
            <a:r>
              <a:rPr lang="ru-RU" sz="3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Availability</a:t>
            </a:r>
            <a:r>
              <a:rPr lang="ru-RU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) – </a:t>
            </a:r>
            <a:r>
              <a:rPr lang="ru-RU" sz="3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Secondary</a:t>
            </a:r>
            <a:r>
              <a:rPr lang="ru-RU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Name </a:t>
            </a:r>
            <a:r>
              <a:rPr lang="ru-RU" sz="3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Node</a:t>
            </a:r>
            <a:endParaRPr lang="ru-RU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r>
              <a:rPr lang="ru-RU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=&gt; Эти свойства позволяют развернуть кластер на дешевом оборудовании (</a:t>
            </a:r>
            <a:r>
              <a:rPr lang="ru-RU" sz="3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commodity</a:t>
            </a:r>
            <a:r>
              <a:rPr lang="ru-RU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</a:t>
            </a:r>
            <a:r>
              <a:rPr lang="ru-RU" sz="3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hardware</a:t>
            </a:r>
            <a:r>
              <a:rPr lang="ru-RU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) не снижая надежность системы в  целом</a:t>
            </a:r>
            <a:endParaRPr lang="ru-RU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lang="ru-RU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lang="ru-RU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Мониторинг и управление</a:t>
            </a:r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5" name="CustomShape 2"/>
          <p:cNvSpPr/>
          <p:nvPr/>
        </p:nvSpPr>
        <p:spPr>
          <a:xfrm>
            <a:off x="179640" y="1600200"/>
            <a:ext cx="8784000" cy="4524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343080" indent="-3420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lang="ru-RU" sz="2800" b="0" u="sng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  <a:hlinkClick r:id="rId2"/>
              </a:rPr>
              <a:t>http://172.16.82.107:9870/</a:t>
            </a:r>
            <a:r>
              <a:rPr lang="ru-RU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Name Server Web UI </a:t>
            </a:r>
            <a:endParaRPr lang="ru-RU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lang="ru-RU" sz="2800" b="0" u="sng" strike="noStrike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  <a:hlinkClick r:id="rId3"/>
              </a:rPr>
              <a:t>http://172.16.82.107:8888/filebrowser/</a:t>
            </a:r>
            <a:r>
              <a:rPr lang="ru-RU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HUE</a:t>
            </a:r>
            <a:endParaRPr lang="ru-RU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lang="ru-RU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Командная строка (</a:t>
            </a:r>
            <a:r>
              <a:rPr lang="ru-RU" sz="28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ssh</a:t>
            </a:r>
            <a:r>
              <a:rPr lang="ru-RU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: 172.16.82.107, </a:t>
            </a:r>
            <a:r>
              <a:rPr lang="ru-RU" sz="28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stud</a:t>
            </a:r>
            <a:r>
              <a:rPr lang="ru-RU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/</a:t>
            </a:r>
            <a:r>
              <a:rPr lang="ru-RU" sz="28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stud</a:t>
            </a:r>
            <a:r>
              <a:rPr lang="ru-RU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)</a:t>
            </a:r>
            <a:endParaRPr lang="ru-RU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7240">
              <a:lnSpc>
                <a:spcPct val="100000"/>
              </a:lnSpc>
              <a:spcBef>
                <a:spcPts val="400"/>
              </a:spcBef>
            </a:pPr>
            <a:r>
              <a:rPr lang="ru-RU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DejaVu Sans"/>
              </a:rPr>
              <a:t>hadoop</a:t>
            </a:r>
            <a:r>
              <a:rPr lang="ru-RU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DejaVu Sans"/>
              </a:rPr>
              <a:t> </a:t>
            </a:r>
            <a:r>
              <a:rPr lang="ru-RU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DejaVu Sans"/>
              </a:rPr>
              <a:t>fs</a:t>
            </a:r>
            <a:endParaRPr lang="ru-RU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7240">
              <a:lnSpc>
                <a:spcPct val="100000"/>
              </a:lnSpc>
              <a:spcBef>
                <a:spcPts val="400"/>
              </a:spcBef>
            </a:pPr>
            <a:r>
              <a:rPr lang="ru-RU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DejaVu Sans"/>
              </a:rPr>
              <a:t>hadoop</a:t>
            </a:r>
            <a:r>
              <a:rPr lang="ru-RU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DejaVu Sans"/>
              </a:rPr>
              <a:t> </a:t>
            </a:r>
            <a:r>
              <a:rPr lang="ru-RU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DejaVu Sans"/>
              </a:rPr>
              <a:t>fs</a:t>
            </a:r>
            <a:r>
              <a:rPr lang="ru-RU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DejaVu Sans"/>
              </a:rPr>
              <a:t> –</a:t>
            </a:r>
            <a:r>
              <a:rPr lang="ru-RU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DejaVu Sans"/>
              </a:rPr>
              <a:t>ls</a:t>
            </a:r>
            <a:r>
              <a:rPr lang="ru-RU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DejaVu Sans"/>
              </a:rPr>
              <a:t> (как в Linux)</a:t>
            </a:r>
            <a:endParaRPr lang="ru-RU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7240">
              <a:lnSpc>
                <a:spcPct val="100000"/>
              </a:lnSpc>
              <a:spcBef>
                <a:spcPts val="400"/>
              </a:spcBef>
            </a:pPr>
            <a:r>
              <a:rPr lang="ru-RU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DejaVu Sans"/>
              </a:rPr>
              <a:t>hadoop</a:t>
            </a:r>
            <a:r>
              <a:rPr lang="ru-RU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DejaVu Sans"/>
              </a:rPr>
              <a:t> </a:t>
            </a:r>
            <a:r>
              <a:rPr lang="ru-RU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DejaVu Sans"/>
              </a:rPr>
              <a:t>fs</a:t>
            </a:r>
            <a:r>
              <a:rPr lang="ru-RU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DejaVu Sans"/>
              </a:rPr>
              <a:t> –</a:t>
            </a:r>
            <a:r>
              <a:rPr lang="ru-RU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DejaVu Sans"/>
              </a:rPr>
              <a:t>copyFromLocal</a:t>
            </a:r>
            <a:r>
              <a:rPr lang="ru-RU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DejaVu Sans"/>
              </a:rPr>
              <a:t> &lt;</a:t>
            </a:r>
            <a:r>
              <a:rPr lang="ru-RU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DejaVu Sans"/>
              </a:rPr>
              <a:t>localPath</a:t>
            </a:r>
            <a:r>
              <a:rPr lang="ru-RU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DejaVu Sans"/>
              </a:rPr>
              <a:t>&gt; &lt;</a:t>
            </a:r>
            <a:r>
              <a:rPr lang="ru-RU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DejaVu Sans"/>
              </a:rPr>
              <a:t>remotePath</a:t>
            </a:r>
            <a:r>
              <a:rPr lang="ru-RU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DejaVu Sans"/>
              </a:rPr>
              <a:t>&gt;</a:t>
            </a:r>
            <a:endParaRPr lang="ru-RU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7240">
              <a:lnSpc>
                <a:spcPct val="100000"/>
              </a:lnSpc>
              <a:spcBef>
                <a:spcPts val="400"/>
              </a:spcBef>
            </a:pPr>
            <a:r>
              <a:rPr lang="ru-RU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DejaVu Sans"/>
              </a:rPr>
              <a:t>hadoop</a:t>
            </a:r>
            <a:r>
              <a:rPr lang="ru-RU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DejaVu Sans"/>
              </a:rPr>
              <a:t> </a:t>
            </a:r>
            <a:r>
              <a:rPr lang="ru-RU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DejaVu Sans"/>
              </a:rPr>
              <a:t>fs</a:t>
            </a:r>
            <a:r>
              <a:rPr lang="ru-RU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DejaVu Sans"/>
              </a:rPr>
              <a:t> –</a:t>
            </a:r>
            <a:r>
              <a:rPr lang="ru-RU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DejaVu Sans"/>
              </a:rPr>
              <a:t>copyToLocal</a:t>
            </a:r>
            <a:r>
              <a:rPr lang="ru-RU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DejaVu Sans"/>
              </a:rPr>
              <a:t> &lt;</a:t>
            </a:r>
            <a:r>
              <a:rPr lang="ru-RU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DejaVu Sans"/>
              </a:rPr>
              <a:t>remotePath</a:t>
            </a:r>
            <a:r>
              <a:rPr lang="ru-RU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DejaVu Sans"/>
              </a:rPr>
              <a:t>&gt; &lt;</a:t>
            </a:r>
            <a:r>
              <a:rPr lang="ru-RU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DejaVu Sans"/>
              </a:rPr>
              <a:t>localPath</a:t>
            </a:r>
            <a:r>
              <a:rPr lang="ru-RU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DejaVu Sans"/>
              </a:rPr>
              <a:t>&gt;</a:t>
            </a:r>
            <a:endParaRPr lang="ru-RU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lang="ru-RU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Командная строка администратора</a:t>
            </a:r>
            <a:endParaRPr lang="ru-RU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ru-RU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DejaVu Sans"/>
              </a:rPr>
              <a:t>hdfs</a:t>
            </a:r>
            <a:r>
              <a:rPr lang="ru-RU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DejaVu Sans"/>
              </a:rPr>
              <a:t> </a:t>
            </a:r>
            <a:r>
              <a:rPr lang="ru-RU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DejaVu Sans"/>
              </a:rPr>
              <a:t>dfsadmin</a:t>
            </a:r>
            <a:r>
              <a:rPr lang="ru-RU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DejaVu Sans"/>
              </a:rPr>
              <a:t> –</a:t>
            </a:r>
            <a:r>
              <a:rPr lang="ru-RU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DejaVu Sans"/>
              </a:rPr>
              <a:t>help</a:t>
            </a:r>
            <a:endParaRPr lang="ru-RU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lang="ru-RU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Java API: </a:t>
            </a:r>
            <a:r>
              <a:rPr lang="ru-RU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DejaVu Sans"/>
              </a:rPr>
              <a:t>org.apache.hadoop.fs.FileSystem</a:t>
            </a:r>
            <a:endParaRPr lang="ru-RU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lang="ru-RU" sz="200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DejaVu Sans"/>
              </a:rPr>
              <a:t>WebHDFS</a:t>
            </a:r>
            <a:r>
              <a:rPr lang="ru-RU" sz="20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DejaVu Sans"/>
              </a:rPr>
              <a:t>:</a:t>
            </a:r>
            <a:r>
              <a:rPr lang="ru-RU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  <a:ea typeface="DejaVu Sans"/>
              </a:rPr>
              <a:t> REST API (программный интерфейс поверх HTTP)</a:t>
            </a:r>
            <a:endParaRPr lang="ru-RU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ru-RU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7240">
              <a:lnSpc>
                <a:spcPct val="100000"/>
              </a:lnSpc>
              <a:spcBef>
                <a:spcPts val="400"/>
              </a:spcBef>
            </a:pPr>
            <a:endParaRPr lang="ru-RU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7240">
              <a:lnSpc>
                <a:spcPct val="100000"/>
              </a:lnSpc>
              <a:spcBef>
                <a:spcPts val="400"/>
              </a:spcBef>
            </a:pPr>
            <a:endParaRPr lang="ru-RU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57240">
              <a:lnSpc>
                <a:spcPct val="100000"/>
              </a:lnSpc>
              <a:spcBef>
                <a:spcPts val="641"/>
              </a:spcBef>
            </a:pPr>
            <a:endParaRPr lang="ru-RU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ustomShape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Проблемы HDFS</a:t>
            </a:r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7" name="CustomShape 2"/>
          <p:cNvSpPr/>
          <p:nvPr/>
        </p:nvSpPr>
        <p:spPr>
          <a:xfrm>
            <a:off x="457200" y="1600200"/>
            <a:ext cx="8228520" cy="4524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Выбор размера блока (64Mb, 128Mb)</a:t>
            </a:r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Проблема хранения большого количества мелких файлов, память NameNode</a:t>
            </a:r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=&gt; HDFS Federation – несколько Name Nodes, каждая из которых отвечает за свое пространство имен</a:t>
            </a:r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467640" y="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Форматы файлов</a:t>
            </a:r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graphicFrame>
        <p:nvGraphicFramePr>
          <p:cNvPr id="89" name="Table 2"/>
          <p:cNvGraphicFramePr/>
          <p:nvPr/>
        </p:nvGraphicFramePr>
        <p:xfrm>
          <a:off x="72000" y="980640"/>
          <a:ext cx="9036000" cy="5669280"/>
        </p:xfrm>
        <a:graphic>
          <a:graphicData uri="http://schemas.openxmlformats.org/drawingml/2006/table">
            <a:tbl>
              <a:tblPr/>
              <a:tblGrid>
                <a:gridCol w="208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7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83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595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481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6472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930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1" strike="noStrike" spc="-1">
                          <a:solidFill>
                            <a:srgbClr val="333333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Критерий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6048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1" strike="noStrike" spc="-1">
                          <a:solidFill>
                            <a:srgbClr val="333333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Текстовый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6048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1" strike="noStrike" spc="-1">
                          <a:solidFill>
                            <a:srgbClr val="333333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Sequence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6048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1" strike="noStrike" spc="-1">
                          <a:solidFill>
                            <a:srgbClr val="333333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Avro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6048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1" strike="noStrike" spc="-1">
                          <a:solidFill>
                            <a:srgbClr val="333333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Parquet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6048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1" strike="noStrike" spc="-1">
                          <a:solidFill>
                            <a:srgbClr val="333333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ORC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6048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0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30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1" strike="noStrike" spc="-1">
                          <a:solidFill>
                            <a:srgbClr val="333333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Тип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Построчный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построчный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построчный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колоночный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Комбинированный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30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1" strike="noStrike" spc="-1">
                          <a:solidFill>
                            <a:srgbClr val="333333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Human readability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да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нет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нет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нет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нет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30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1" strike="noStrike" spc="-1">
                          <a:solidFill>
                            <a:srgbClr val="333333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Self-descriptive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нет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нет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да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да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да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87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1" strike="noStrike" spc="-1">
                          <a:solidFill>
                            <a:srgbClr val="333333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Complex types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нет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да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да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да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(ограничено)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да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30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1" strike="noStrike" spc="-1">
                          <a:solidFill>
                            <a:srgbClr val="333333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Splittability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Нет (иногда)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да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да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да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да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30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1" strike="noStrike" spc="-1">
                          <a:solidFill>
                            <a:srgbClr val="333333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Compression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нет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да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да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 да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 да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30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1" strike="noStrike" spc="-1">
                          <a:solidFill>
                            <a:srgbClr val="333333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Query efficiency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низкая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низкая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средняя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высокая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высокая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942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1" strike="noStrike" spc="-1">
                          <a:solidFill>
                            <a:srgbClr val="333333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Index &amp; statistics &amp; etc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нет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нет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нет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нет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ACID,  индексы, статистика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30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1" strike="noStrike" spc="-1">
                          <a:solidFill>
                            <a:srgbClr val="333333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Serialization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нет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нет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да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нет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нет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942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1" strike="noStrike" spc="-1">
                          <a:solidFill>
                            <a:srgbClr val="333333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Schema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нет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нет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да, хранится в самом файле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да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да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942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1" strike="noStrike" spc="-1">
                          <a:solidFill>
                            <a:srgbClr val="333333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Schema evolution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нет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нет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да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да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Да (в новых версиях)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930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1" strike="noStrike" spc="-1">
                          <a:solidFill>
                            <a:srgbClr val="333333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Write efficiency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высокая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высокая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Средне-высокая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низкая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низкая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930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1" strike="noStrike" spc="-1">
                          <a:solidFill>
                            <a:srgbClr val="333333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Read efficiency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низкая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средняя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Средне-низкая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высокая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6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высокая</a:t>
                      </a:r>
                      <a:endParaRPr lang="ru-RU" sz="16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40320" marR="4032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Сжатие данных</a:t>
            </a:r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1" name="CustomShape 2"/>
          <p:cNvSpPr/>
          <p:nvPr/>
        </p:nvSpPr>
        <p:spPr>
          <a:xfrm>
            <a:off x="457200" y="1600200"/>
            <a:ext cx="8228520" cy="2907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Дает существенную экономию I/O, при незначительном увеличении использования CPU</a:t>
            </a:r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Snappy</a:t>
            </a:r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Deflate</a:t>
            </a:r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GZip</a:t>
            </a:r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graphicFrame>
        <p:nvGraphicFramePr>
          <p:cNvPr id="92" name="Table 3"/>
          <p:cNvGraphicFramePr/>
          <p:nvPr>
            <p:extLst>
              <p:ext uri="{D42A27DB-BD31-4B8C-83A1-F6EECF244321}">
                <p14:modId xmlns:p14="http://schemas.microsoft.com/office/powerpoint/2010/main" val="1718285284"/>
              </p:ext>
            </p:extLst>
          </p:nvPr>
        </p:nvGraphicFramePr>
        <p:xfrm>
          <a:off x="368942" y="5008165"/>
          <a:ext cx="8229600" cy="1463040"/>
        </p:xfrm>
        <a:graphic>
          <a:graphicData uri="http://schemas.openxmlformats.org/drawingml/2006/table">
            <a:tbl>
              <a:tblPr/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1" strike="noStrike" spc="-1">
                          <a:solidFill>
                            <a:srgbClr val="333333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Uncompressed CSV </a:t>
                      </a:r>
                      <a:endParaRPr lang="ru-RU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5040" marR="9504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1.8 GB </a:t>
                      </a:r>
                      <a:endParaRPr lang="ru-RU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5040" marR="9504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1" strike="noStrike" spc="-1">
                          <a:solidFill>
                            <a:srgbClr val="333333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Uncompressed Avro </a:t>
                      </a:r>
                      <a:endParaRPr lang="ru-RU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5040" marR="9504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1.5 GB </a:t>
                      </a:r>
                      <a:endParaRPr lang="ru-RU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5040" marR="9504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1" strike="noStrike" spc="-1">
                          <a:solidFill>
                            <a:srgbClr val="333333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Avro w/ Snappy Compression </a:t>
                      </a:r>
                      <a:endParaRPr lang="ru-RU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5040" marR="9504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750 MB </a:t>
                      </a:r>
                      <a:endParaRPr lang="ru-RU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5040" marR="9504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1" strike="noStrike" spc="-1">
                          <a:solidFill>
                            <a:srgbClr val="333333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Parquet w/ Snappy Compression </a:t>
                      </a:r>
                      <a:endParaRPr lang="ru-RU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5040" marR="9504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1800" b="0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300 MB</a:t>
                      </a:r>
                      <a:endParaRPr lang="ru-RU" sz="18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5040" marR="95040">
                    <a:lnL w="9360">
                      <a:solidFill>
                        <a:srgbClr val="DDDDDD"/>
                      </a:solidFill>
                    </a:lnL>
                    <a:lnR w="9360">
                      <a:solidFill>
                        <a:srgbClr val="DDDDDD"/>
                      </a:solidFill>
                    </a:lnR>
                    <a:lnT w="9360">
                      <a:solidFill>
                        <a:srgbClr val="DDDDDD"/>
                      </a:solidFill>
                    </a:lnT>
                    <a:lnB w="9360">
                      <a:solidFill>
                        <a:srgbClr val="DDDDDD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CustomShape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r>
              <a:rPr lang="ru-RU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Практические рекомендации</a:t>
            </a:r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4" name="CustomShape 2"/>
          <p:cNvSpPr/>
          <p:nvPr/>
        </p:nvSpPr>
        <p:spPr>
          <a:xfrm>
            <a:off x="432000" y="1584000"/>
            <a:ext cx="8207280" cy="3632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1. Единицей обработки данных на HDFS является директория с файлами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	</a:t>
            </a:r>
            <a:r>
              <a:rPr lang="ru-RU" sz="1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/user/stud/stackoverflow/landing/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		Users-1.xml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		Users-2.xml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		…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2. Разбиение данных на отдельные файлы — способ управлять размером входных данных для  подзадач (task)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3. Содержимое файлов на HDFS нельзя изменять. Можно создавать, удалять, добавлять в конец файла.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	</a:t>
            </a:r>
            <a:r>
              <a:rPr lang="ru-RU" sz="18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write-once-read-many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4. Добавление новых файлов в папку — логически то же самое, что добавление в конец файла (append) для задачи обработки данных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1267</TotalTime>
  <Words>528</Words>
  <Application>Microsoft Office PowerPoint</Application>
  <PresentationFormat>On-screen Show (4:3)</PresentationFormat>
  <Paragraphs>147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Courier New</vt:lpstr>
      <vt:lpstr>Symbol</vt:lpstr>
      <vt:lpstr>Wingdings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LUXOFT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HDFS</dc:title>
  <dc:subject/>
  <dc:creator>Eugene</dc:creator>
  <dc:description/>
  <cp:lastModifiedBy>Evgeny Gavrilov</cp:lastModifiedBy>
  <cp:revision>32</cp:revision>
  <dcterms:created xsi:type="dcterms:W3CDTF">2016-11-20T20:01:23Z</dcterms:created>
  <dcterms:modified xsi:type="dcterms:W3CDTF">2023-02-25T09:54:17Z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Company">
    <vt:lpwstr>LUXOFT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Экран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9</vt:i4>
  </property>
</Properties>
</file>