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8" r:id="rId13"/>
    <p:sldId id="267" r:id="rId14"/>
    <p:sldId id="268" r:id="rId15"/>
    <p:sldId id="269" r:id="rId16"/>
    <p:sldId id="27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gU4gJSWoECw87NDtHoFt5ZK88D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870E6E-7F74-4D46-A479-F5CBA8996298}">
  <a:tblStyle styleId="{E6870E6E-7F74-4D46-A479-F5CBA899629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222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4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2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damjshook/mapreducepattern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Hadoop MapReduce framework</a:t>
            </a:r>
            <a:endParaRPr dirty="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 dirty="0" err="1"/>
              <a:t>Реализация</a:t>
            </a:r>
            <a:r>
              <a:rPr lang="en-US" dirty="0"/>
              <a:t> </a:t>
            </a:r>
            <a:r>
              <a:rPr lang="en-US" dirty="0" err="1"/>
              <a:t>подхода</a:t>
            </a:r>
            <a:r>
              <a:rPr lang="en-US" dirty="0"/>
              <a:t> </a:t>
            </a:r>
            <a:r>
              <a:rPr lang="en-US" dirty="0" err="1"/>
              <a:t>распределенной</a:t>
            </a:r>
            <a:r>
              <a:rPr lang="en-US" dirty="0"/>
              <a:t> </a:t>
            </a:r>
            <a:r>
              <a:rPr lang="en-US" dirty="0" err="1"/>
              <a:t>обработки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r>
              <a:rPr lang="en-US" dirty="0"/>
              <a:t> «Map Reduce»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Подсчет количества </a:t>
            </a:r>
            <a:br>
              <a:rPr lang="en-US"/>
            </a:br>
            <a:r>
              <a:rPr lang="en-US" sz="3100" i="1"/>
              <a:t>счетчики (“counters”)</a:t>
            </a:r>
            <a:endParaRPr i="1"/>
          </a:p>
        </p:txBody>
      </p:sp>
      <p:graphicFrame>
        <p:nvGraphicFramePr>
          <p:cNvPr id="205" name="Google Shape;205;p10"/>
          <p:cNvGraphicFramePr/>
          <p:nvPr/>
        </p:nvGraphicFramePr>
        <p:xfrm>
          <a:off x="251520" y="3106818"/>
          <a:ext cx="1584175" cy="161205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688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id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PostTypeId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4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6" name="Google Shape;206;p10"/>
          <p:cNvSpPr/>
          <p:nvPr/>
        </p:nvSpPr>
        <p:spPr>
          <a:xfrm>
            <a:off x="1894287" y="3635379"/>
            <a:ext cx="720078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07" name="Google Shape;207;p10"/>
          <p:cNvGraphicFramePr/>
          <p:nvPr/>
        </p:nvGraphicFramePr>
        <p:xfrm>
          <a:off x="2771800" y="2799353"/>
          <a:ext cx="1368150" cy="80602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72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Counter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8" name="Google Shape;208;p10"/>
          <p:cNvSpPr txBox="1"/>
          <p:nvPr/>
        </p:nvSpPr>
        <p:spPr>
          <a:xfrm>
            <a:off x="2787704" y="2492896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1: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0"/>
          <p:cNvSpPr txBox="1"/>
          <p:nvPr/>
        </p:nvSpPr>
        <p:spPr>
          <a:xfrm>
            <a:off x="2787704" y="3676715"/>
            <a:ext cx="95200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2: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10" name="Google Shape;210;p10"/>
          <p:cNvGraphicFramePr/>
          <p:nvPr/>
        </p:nvGraphicFramePr>
        <p:xfrm>
          <a:off x="2787704" y="4063150"/>
          <a:ext cx="1424250" cy="80602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776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Counter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1" name="Google Shape;211;p10"/>
          <p:cNvSpPr txBox="1"/>
          <p:nvPr/>
        </p:nvSpPr>
        <p:spPr>
          <a:xfrm>
            <a:off x="683568" y="1844824"/>
            <a:ext cx="53274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Задача: посчитать количество постов разных типов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10"/>
          <p:cNvSpPr/>
          <p:nvPr/>
        </p:nvSpPr>
        <p:spPr>
          <a:xfrm>
            <a:off x="4427984" y="2996952"/>
            <a:ext cx="1368152" cy="36004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Task Tracker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10"/>
          <p:cNvSpPr/>
          <p:nvPr/>
        </p:nvSpPr>
        <p:spPr>
          <a:xfrm>
            <a:off x="4427984" y="4221088"/>
            <a:ext cx="1368152" cy="36004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Task Tracker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0"/>
          <p:cNvSpPr/>
          <p:nvPr/>
        </p:nvSpPr>
        <p:spPr>
          <a:xfrm>
            <a:off x="6084168" y="3635379"/>
            <a:ext cx="1368152" cy="36004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Job Tracker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5" name="Google Shape;215;p10"/>
          <p:cNvCxnSpPr/>
          <p:nvPr/>
        </p:nvCxnSpPr>
        <p:spPr>
          <a:xfrm>
            <a:off x="5824661" y="3127788"/>
            <a:ext cx="943583" cy="458407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16" name="Google Shape;216;p10"/>
          <p:cNvCxnSpPr/>
          <p:nvPr/>
        </p:nvCxnSpPr>
        <p:spPr>
          <a:xfrm rot="10800000" flipH="1">
            <a:off x="5847904" y="4018692"/>
            <a:ext cx="936323" cy="40479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17" name="Google Shape;217;p10"/>
          <p:cNvSpPr txBox="1"/>
          <p:nvPr/>
        </p:nvSpPr>
        <p:spPr>
          <a:xfrm>
            <a:off x="6337694" y="3040345"/>
            <a:ext cx="90948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counters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0"/>
          <p:cNvSpPr txBox="1"/>
          <p:nvPr/>
        </p:nvSpPr>
        <p:spPr>
          <a:xfrm>
            <a:off x="6275551" y="4242574"/>
            <a:ext cx="90948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counters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19" name="Google Shape;219;p10"/>
          <p:cNvGraphicFramePr/>
          <p:nvPr/>
        </p:nvGraphicFramePr>
        <p:xfrm>
          <a:off x="7596336" y="3378899"/>
          <a:ext cx="1368150" cy="10747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72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Counter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0" name="Google Shape;220;p10"/>
          <p:cNvSpPr txBox="1"/>
          <p:nvPr/>
        </p:nvSpPr>
        <p:spPr>
          <a:xfrm>
            <a:off x="1043608" y="5589240"/>
            <a:ext cx="696735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Тип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задачи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Map-only  (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используется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reduce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фаза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Подходит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небольшого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количества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счетчиков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или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сумматоров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Фильтрация</a:t>
            </a:r>
            <a:endParaRPr/>
          </a:p>
        </p:txBody>
      </p:sp>
      <p:sp>
        <p:nvSpPr>
          <p:cNvPr id="226" name="Google Shape;226;p11"/>
          <p:cNvSpPr txBox="1">
            <a:spLocks noGrp="1"/>
          </p:cNvSpPr>
          <p:nvPr>
            <p:ph type="body" idx="1"/>
          </p:nvPr>
        </p:nvSpPr>
        <p:spPr>
          <a:xfrm>
            <a:off x="467544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Map-side </a:t>
            </a:r>
            <a:r>
              <a:rPr lang="en-US" dirty="0" err="1"/>
              <a:t>задача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 err="1"/>
              <a:t>Пример</a:t>
            </a:r>
            <a:r>
              <a:rPr lang="en-US" dirty="0"/>
              <a:t>: </a:t>
            </a:r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ru.mai.dep806.bigdata.mr.RecentPostsByTag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“TOP N” </a:t>
            </a:r>
            <a:r>
              <a:rPr lang="en-US" dirty="0" err="1"/>
              <a:t>пример</a:t>
            </a:r>
            <a:r>
              <a:rPr lang="en-US" dirty="0"/>
              <a:t>: </a:t>
            </a:r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ru.mai.dep806.bigdata.mr.TopNUsers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быстрой</a:t>
            </a:r>
            <a:r>
              <a:rPr lang="en-US" dirty="0"/>
              <a:t>, </a:t>
            </a:r>
            <a:r>
              <a:rPr lang="en-US" dirty="0" err="1"/>
              <a:t>но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гарантированной</a:t>
            </a:r>
            <a:r>
              <a:rPr lang="en-US" dirty="0"/>
              <a:t> </a:t>
            </a:r>
            <a:r>
              <a:rPr lang="en-US" dirty="0" err="1"/>
              <a:t>фильтрации</a:t>
            </a:r>
            <a:r>
              <a:rPr lang="en-US" dirty="0"/>
              <a:t> </a:t>
            </a:r>
            <a:r>
              <a:rPr lang="en-US" dirty="0" err="1"/>
              <a:t>можно</a:t>
            </a:r>
            <a:r>
              <a:rPr lang="en-US" dirty="0"/>
              <a:t> </a:t>
            </a:r>
            <a:r>
              <a:rPr lang="en-US" dirty="0" err="1"/>
              <a:t>использовать</a:t>
            </a:r>
            <a:r>
              <a:rPr lang="en-US" dirty="0"/>
              <a:t> </a:t>
            </a:r>
            <a:r>
              <a:rPr lang="en-US" dirty="0" err="1"/>
              <a:t>фильтр</a:t>
            </a:r>
            <a:r>
              <a:rPr lang="en-US" dirty="0"/>
              <a:t> </a:t>
            </a:r>
            <a:r>
              <a:rPr lang="en-US" dirty="0" err="1"/>
              <a:t>Блума</a:t>
            </a:r>
            <a:r>
              <a:rPr lang="en-US" dirty="0"/>
              <a:t> (Bloom Filter)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dirty="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0F3FC-D44E-B536-73A4-297066E0E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Вероятностные структуры данных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C745D-A077-4E3A-9BB0-DE2027919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9785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Позволяют хранить и рассчитывать агрегаты от неограниченного объема данных </a:t>
            </a:r>
            <a:r>
              <a:rPr lang="en-US" dirty="0"/>
              <a:t>n </a:t>
            </a:r>
            <a:r>
              <a:rPr lang="ru-RU" dirty="0"/>
              <a:t>в фиксированном объеме памяти </a:t>
            </a:r>
            <a:r>
              <a:rPr lang="en-US" dirty="0"/>
              <a:t>O(1), </a:t>
            </a:r>
            <a:r>
              <a:rPr lang="ru-RU" dirty="0"/>
              <a:t>за фиксированное время </a:t>
            </a:r>
            <a:r>
              <a:rPr lang="en-US" dirty="0"/>
              <a:t>O(1) </a:t>
            </a:r>
            <a:r>
              <a:rPr lang="ru-RU" dirty="0"/>
              <a:t>с заданной точностью</a:t>
            </a:r>
            <a:r>
              <a:rPr lang="en-US" dirty="0"/>
              <a:t> p.</a:t>
            </a:r>
          </a:p>
          <a:p>
            <a:r>
              <a:rPr lang="ru-RU" dirty="0"/>
              <a:t>Активно используют функции хэширования</a:t>
            </a:r>
            <a:r>
              <a:rPr lang="en-US" dirty="0"/>
              <a:t> </a:t>
            </a:r>
            <a:r>
              <a:rPr lang="ru-RU" dirty="0"/>
              <a:t>(и их свойство равномерного распределения данных по числовой оси) для компактного представления большого числа элементов множества</a:t>
            </a:r>
          </a:p>
          <a:p>
            <a:r>
              <a:rPr lang="ru-RU" dirty="0"/>
              <a:t>Примеры</a:t>
            </a:r>
            <a:r>
              <a:rPr lang="en-US" dirty="0"/>
              <a:t>: </a:t>
            </a:r>
            <a:endParaRPr lang="ru-RU" dirty="0"/>
          </a:p>
          <a:p>
            <a:pPr lvl="1"/>
            <a:r>
              <a:rPr lang="en-US" dirty="0"/>
              <a:t>Bloom filter</a:t>
            </a:r>
            <a:r>
              <a:rPr lang="ru-RU" dirty="0"/>
              <a:t> – проверка принадлежности элемента множеству</a:t>
            </a:r>
          </a:p>
          <a:p>
            <a:pPr lvl="1"/>
            <a:r>
              <a:rPr lang="en-US" dirty="0" err="1"/>
              <a:t>HyperLogLog</a:t>
            </a:r>
            <a:r>
              <a:rPr lang="ru-RU" dirty="0"/>
              <a:t> – оценка количества различных элементов множества (кардинальности)</a:t>
            </a:r>
          </a:p>
          <a:p>
            <a:pPr lvl="1"/>
            <a:r>
              <a:rPr lang="en-US" dirty="0" err="1"/>
              <a:t>MinHash</a:t>
            </a:r>
            <a:r>
              <a:rPr lang="ru-RU" dirty="0"/>
              <a:t> – оценка похожести двух множеств</a:t>
            </a:r>
          </a:p>
        </p:txBody>
      </p:sp>
    </p:spTree>
    <p:extLst>
      <p:ext uri="{BB962C8B-B14F-4D97-AF65-F5344CB8AC3E}">
        <p14:creationId xmlns:p14="http://schemas.microsoft.com/office/powerpoint/2010/main" val="2487808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Bloom-фильтр</a:t>
            </a:r>
            <a:endParaRPr/>
          </a:p>
        </p:txBody>
      </p:sp>
      <p:sp>
        <p:nvSpPr>
          <p:cNvPr id="232" name="Google Shape;232;p12"/>
          <p:cNvSpPr txBox="1">
            <a:spLocks noGrp="1"/>
          </p:cNvSpPr>
          <p:nvPr>
            <p:ph type="body" idx="1"/>
          </p:nvPr>
        </p:nvSpPr>
        <p:spPr>
          <a:xfrm>
            <a:off x="457200" y="1340768"/>
            <a:ext cx="8229600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 err="1"/>
              <a:t>Вероятностная</a:t>
            </a:r>
            <a:r>
              <a:rPr lang="en-US" dirty="0"/>
              <a:t> </a:t>
            </a:r>
            <a:r>
              <a:rPr lang="en-US" dirty="0" err="1"/>
              <a:t>структура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быстрого</a:t>
            </a:r>
            <a:r>
              <a:rPr lang="en-US" dirty="0"/>
              <a:t> </a:t>
            </a:r>
            <a:r>
              <a:rPr lang="en-US" dirty="0" err="1"/>
              <a:t>выяснения</a:t>
            </a:r>
            <a:r>
              <a:rPr lang="en-US" dirty="0"/>
              <a:t> </a:t>
            </a:r>
            <a:r>
              <a:rPr lang="en-US" dirty="0" err="1"/>
              <a:t>факта</a:t>
            </a:r>
            <a:r>
              <a:rPr lang="en-US" dirty="0"/>
              <a:t> </a:t>
            </a:r>
            <a:r>
              <a:rPr lang="en-US" b="1" dirty="0" err="1"/>
              <a:t>принадлежности</a:t>
            </a:r>
            <a:r>
              <a:rPr lang="en-US" b="1" dirty="0"/>
              <a:t> </a:t>
            </a:r>
            <a:r>
              <a:rPr lang="en-US" b="1" dirty="0" err="1"/>
              <a:t>элемента</a:t>
            </a:r>
            <a:r>
              <a:rPr lang="en-US" b="1" dirty="0"/>
              <a:t> </a:t>
            </a:r>
            <a:r>
              <a:rPr lang="en-US" b="1" dirty="0" err="1"/>
              <a:t>множеству</a:t>
            </a:r>
            <a:endParaRPr dirty="0"/>
          </a:p>
          <a:p>
            <a:pPr marL="342900" lvl="0" indent="-34290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 err="1"/>
              <a:t>Эффективен</a:t>
            </a:r>
            <a:r>
              <a:rPr lang="en-US" dirty="0"/>
              <a:t>, </a:t>
            </a:r>
            <a:r>
              <a:rPr lang="en-US" dirty="0" err="1"/>
              <a:t>когда</a:t>
            </a:r>
            <a:r>
              <a:rPr lang="en-US" dirty="0"/>
              <a:t> </a:t>
            </a:r>
            <a:r>
              <a:rPr lang="en-US" b="1" dirty="0" err="1"/>
              <a:t>оба</a:t>
            </a:r>
            <a:r>
              <a:rPr lang="en-US" b="1" dirty="0"/>
              <a:t> </a:t>
            </a:r>
            <a:r>
              <a:rPr lang="en-US" b="1" dirty="0" err="1"/>
              <a:t>множества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тестируемое</a:t>
            </a:r>
            <a:r>
              <a:rPr lang="en-US" dirty="0"/>
              <a:t> и </a:t>
            </a:r>
            <a:r>
              <a:rPr lang="en-US" dirty="0" err="1"/>
              <a:t>фильтр</a:t>
            </a:r>
            <a:r>
              <a:rPr lang="en-US" dirty="0"/>
              <a:t>) </a:t>
            </a:r>
            <a:r>
              <a:rPr lang="en-US" b="1" dirty="0" err="1"/>
              <a:t>большие</a:t>
            </a:r>
            <a:r>
              <a:rPr lang="en-US" dirty="0"/>
              <a:t>, </a:t>
            </a:r>
            <a:r>
              <a:rPr lang="en-US" dirty="0" err="1"/>
              <a:t>но</a:t>
            </a:r>
            <a:r>
              <a:rPr lang="en-US" dirty="0"/>
              <a:t> </a:t>
            </a:r>
            <a:r>
              <a:rPr lang="en-US" dirty="0" err="1"/>
              <a:t>результат</a:t>
            </a:r>
            <a:r>
              <a:rPr lang="en-US" dirty="0"/>
              <a:t> </a:t>
            </a:r>
            <a:r>
              <a:rPr lang="en-US" dirty="0" err="1"/>
              <a:t>фильтрации</a:t>
            </a:r>
            <a:r>
              <a:rPr lang="en-US" dirty="0"/>
              <a:t> </a:t>
            </a:r>
            <a:r>
              <a:rPr lang="en-US" dirty="0" err="1"/>
              <a:t>ожидается</a:t>
            </a:r>
            <a:r>
              <a:rPr lang="en-US" dirty="0"/>
              <a:t> </a:t>
            </a:r>
            <a:r>
              <a:rPr lang="en-US" dirty="0" err="1"/>
              <a:t>существенно</a:t>
            </a:r>
            <a:r>
              <a:rPr lang="en-US" dirty="0"/>
              <a:t> </a:t>
            </a:r>
            <a:r>
              <a:rPr lang="en-US" dirty="0" err="1"/>
              <a:t>меньше</a:t>
            </a:r>
            <a:r>
              <a:rPr lang="en-US" dirty="0"/>
              <a:t>. </a:t>
            </a:r>
            <a:r>
              <a:rPr lang="en-US" dirty="0" err="1"/>
              <a:t>Позволяет</a:t>
            </a:r>
            <a:r>
              <a:rPr lang="en-US" dirty="0"/>
              <a:t> </a:t>
            </a:r>
            <a:r>
              <a:rPr lang="en-US" dirty="0" err="1"/>
              <a:t>избежать</a:t>
            </a:r>
            <a:r>
              <a:rPr lang="en-US" dirty="0"/>
              <a:t> </a:t>
            </a:r>
            <a:r>
              <a:rPr lang="en-US" dirty="0" err="1"/>
              <a:t>тяжелых</a:t>
            </a:r>
            <a:r>
              <a:rPr lang="en-US" dirty="0"/>
              <a:t> </a:t>
            </a:r>
            <a:r>
              <a:rPr lang="en-US" dirty="0" err="1"/>
              <a:t>поисков</a:t>
            </a:r>
            <a:r>
              <a:rPr lang="en-US" dirty="0"/>
              <a:t> и </a:t>
            </a:r>
            <a:r>
              <a:rPr lang="en-US" dirty="0" err="1"/>
              <a:t>сравнений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множеству</a:t>
            </a:r>
            <a:r>
              <a:rPr lang="en-US" dirty="0"/>
              <a:t> </a:t>
            </a:r>
            <a:r>
              <a:rPr lang="en-US" dirty="0" err="1"/>
              <a:t>фильтра</a:t>
            </a:r>
            <a:endParaRPr dirty="0"/>
          </a:p>
          <a:p>
            <a:pPr marL="342900" lvl="0" indent="-34290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 err="1"/>
              <a:t>Вероятны</a:t>
            </a:r>
            <a:r>
              <a:rPr lang="en-US" dirty="0"/>
              <a:t> </a:t>
            </a:r>
            <a:r>
              <a:rPr lang="en-US" dirty="0" err="1"/>
              <a:t>ложные</a:t>
            </a:r>
            <a:r>
              <a:rPr lang="en-US" dirty="0"/>
              <a:t> </a:t>
            </a:r>
            <a:r>
              <a:rPr lang="en-US" dirty="0" err="1"/>
              <a:t>срабатывания</a:t>
            </a:r>
            <a:r>
              <a:rPr lang="en-US" dirty="0"/>
              <a:t> (false positives)</a:t>
            </a:r>
            <a:endParaRPr dirty="0"/>
          </a:p>
          <a:p>
            <a:pPr marL="342900" lvl="0" indent="-34290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 err="1"/>
              <a:t>Если</a:t>
            </a:r>
            <a:r>
              <a:rPr lang="en-US" dirty="0"/>
              <a:t> </a:t>
            </a:r>
            <a:r>
              <a:rPr lang="en-US" dirty="0" err="1"/>
              <a:t>нужен</a:t>
            </a:r>
            <a:r>
              <a:rPr lang="en-US" dirty="0"/>
              <a:t> </a:t>
            </a:r>
            <a:r>
              <a:rPr lang="en-US" dirty="0" err="1"/>
              <a:t>точный</a:t>
            </a:r>
            <a:r>
              <a:rPr lang="en-US" dirty="0"/>
              <a:t> </a:t>
            </a:r>
            <a:r>
              <a:rPr lang="en-US" dirty="0" err="1"/>
              <a:t>результат</a:t>
            </a:r>
            <a:r>
              <a:rPr lang="en-US" dirty="0"/>
              <a:t>, </a:t>
            </a:r>
            <a:r>
              <a:rPr lang="en-US" dirty="0" err="1"/>
              <a:t>делается</a:t>
            </a:r>
            <a:r>
              <a:rPr lang="en-US" dirty="0"/>
              <a:t> </a:t>
            </a:r>
            <a:r>
              <a:rPr lang="en-US" dirty="0" err="1"/>
              <a:t>дополнительная</a:t>
            </a:r>
            <a:r>
              <a:rPr lang="en-US" dirty="0"/>
              <a:t> </a:t>
            </a:r>
            <a:r>
              <a:rPr lang="en-US" dirty="0" err="1"/>
              <a:t>точная</a:t>
            </a:r>
            <a:r>
              <a:rPr lang="en-US" dirty="0"/>
              <a:t> </a:t>
            </a:r>
            <a:r>
              <a:rPr lang="en-US" dirty="0" err="1"/>
              <a:t>фильтрация</a:t>
            </a:r>
            <a:r>
              <a:rPr lang="en-US" dirty="0"/>
              <a:t>, </a:t>
            </a:r>
            <a:r>
              <a:rPr lang="en-US" dirty="0" err="1"/>
              <a:t>но</a:t>
            </a:r>
            <a:r>
              <a:rPr lang="en-US" dirty="0"/>
              <a:t> </a:t>
            </a:r>
            <a:r>
              <a:rPr lang="en-US" dirty="0" err="1"/>
              <a:t>объем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r>
              <a:rPr lang="en-US" dirty="0"/>
              <a:t> </a:t>
            </a:r>
            <a:r>
              <a:rPr lang="en-US" dirty="0" err="1"/>
              <a:t>после</a:t>
            </a:r>
            <a:r>
              <a:rPr lang="en-US" dirty="0"/>
              <a:t> Bloom </a:t>
            </a:r>
            <a:r>
              <a:rPr lang="en-US" dirty="0" err="1"/>
              <a:t>фильтра</a:t>
            </a:r>
            <a:r>
              <a:rPr lang="en-US" dirty="0"/>
              <a:t> </a:t>
            </a:r>
            <a:r>
              <a:rPr lang="en-US" dirty="0" err="1"/>
              <a:t>уже</a:t>
            </a:r>
            <a:r>
              <a:rPr lang="en-US" dirty="0"/>
              <a:t> </a:t>
            </a:r>
            <a:r>
              <a:rPr lang="en-US" dirty="0" err="1"/>
              <a:t>намного</a:t>
            </a:r>
            <a:r>
              <a:rPr lang="en-US" dirty="0"/>
              <a:t> </a:t>
            </a:r>
            <a:r>
              <a:rPr lang="en-US" dirty="0" err="1"/>
              <a:t>меньше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Bloom-фильтр: схема работы</a:t>
            </a:r>
            <a:endParaRPr/>
          </a:p>
        </p:txBody>
      </p:sp>
      <p:sp>
        <p:nvSpPr>
          <p:cNvPr id="238" name="Google Shape;238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n-US" dirty="0" err="1"/>
              <a:t>Обучение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множестве-фильтре</a:t>
            </a:r>
            <a:r>
              <a:rPr lang="en-US" dirty="0"/>
              <a:t> F </a:t>
            </a:r>
            <a:r>
              <a:rPr lang="en-US" dirty="0" err="1"/>
              <a:t>размера</a:t>
            </a:r>
            <a:r>
              <a:rPr lang="en-US" dirty="0"/>
              <a:t> n</a:t>
            </a:r>
            <a:endParaRPr dirty="0"/>
          </a:p>
          <a:p>
            <a:pPr marL="0" lvl="0" indent="0" algn="l" rtl="0"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Bloom = h(F</a:t>
            </a:r>
            <a:r>
              <a:rPr lang="en-US" sz="2400" baseline="-25000" dirty="0"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) | h(F</a:t>
            </a:r>
            <a:r>
              <a:rPr lang="en-US" sz="2400" baseline="-25000" dirty="0"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) | … | h(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-US" sz="2400" baseline="-25000" dirty="0" err="1"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dirty="0"/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dirty="0"/>
              <a:t>h() – </a:t>
            </a:r>
            <a:r>
              <a:rPr lang="en-US" dirty="0" err="1"/>
              <a:t>хэш</a:t>
            </a:r>
            <a:r>
              <a:rPr lang="en-US" dirty="0"/>
              <a:t> </a:t>
            </a:r>
            <a:r>
              <a:rPr lang="en-US" dirty="0" err="1"/>
              <a:t>функция</a:t>
            </a:r>
            <a:r>
              <a:rPr lang="en-US" dirty="0"/>
              <a:t> </a:t>
            </a:r>
            <a:r>
              <a:rPr lang="en-US" dirty="0" err="1"/>
              <a:t>заданного</a:t>
            </a:r>
            <a:r>
              <a:rPr lang="en-US" dirty="0"/>
              <a:t> </a:t>
            </a:r>
            <a:r>
              <a:rPr lang="en-US" dirty="0" err="1"/>
              <a:t>кол-ва</a:t>
            </a:r>
            <a:r>
              <a:rPr lang="en-US" dirty="0"/>
              <a:t> </a:t>
            </a:r>
            <a:r>
              <a:rPr lang="en-US" dirty="0" err="1"/>
              <a:t>бит</a:t>
            </a:r>
            <a:r>
              <a:rPr lang="en-US" dirty="0"/>
              <a:t> </a:t>
            </a: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m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dirty="0"/>
              <a:t>2. </a:t>
            </a:r>
            <a:r>
              <a:rPr lang="en-US" dirty="0" err="1"/>
              <a:t>Проверка</a:t>
            </a:r>
            <a:r>
              <a:rPr lang="en-US" dirty="0"/>
              <a:t> </a:t>
            </a:r>
            <a:r>
              <a:rPr lang="en-US" dirty="0" err="1"/>
              <a:t>элемента</a:t>
            </a:r>
            <a:r>
              <a:rPr lang="en-US" dirty="0"/>
              <a:t> </a:t>
            </a: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принадлежность</a:t>
            </a:r>
            <a:r>
              <a:rPr lang="en-US" dirty="0"/>
              <a:t> </a:t>
            </a:r>
            <a:r>
              <a:rPr lang="en-US" dirty="0" err="1"/>
              <a:t>множеству</a:t>
            </a:r>
            <a:r>
              <a:rPr lang="en-US" dirty="0"/>
              <a:t> </a:t>
            </a: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F:</a:t>
            </a:r>
            <a:endParaRPr dirty="0"/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h(T) &amp; Bloom &gt; 0</a:t>
            </a:r>
            <a:endParaRPr dirty="0"/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dirty="0" err="1"/>
              <a:t>Если</a:t>
            </a:r>
            <a:r>
              <a:rPr lang="en-US" dirty="0"/>
              <a:t> </a:t>
            </a:r>
            <a:r>
              <a:rPr lang="en-US" dirty="0" err="1"/>
              <a:t>все</a:t>
            </a:r>
            <a:r>
              <a:rPr lang="en-US" dirty="0"/>
              <a:t> </a:t>
            </a:r>
            <a:r>
              <a:rPr lang="en-US" dirty="0" err="1"/>
              <a:t>биты</a:t>
            </a:r>
            <a:r>
              <a:rPr lang="en-US" dirty="0"/>
              <a:t> в Bloom </a:t>
            </a:r>
            <a:r>
              <a:rPr lang="en-US" dirty="0" err="1"/>
              <a:t>были</a:t>
            </a:r>
            <a:r>
              <a:rPr lang="en-US" dirty="0"/>
              <a:t> </a:t>
            </a:r>
            <a:r>
              <a:rPr lang="en-US" dirty="0" err="1"/>
              <a:t>установлены</a:t>
            </a:r>
            <a:r>
              <a:rPr lang="en-US" dirty="0"/>
              <a:t> в 1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h(T), а </a:t>
            </a:r>
            <a:r>
              <a:rPr lang="en-US" dirty="0" err="1"/>
              <a:t>комбинацией</a:t>
            </a:r>
            <a:r>
              <a:rPr lang="en-US" dirty="0"/>
              <a:t> </a:t>
            </a:r>
            <a:r>
              <a:rPr lang="en-US" dirty="0" err="1"/>
              <a:t>других</a:t>
            </a:r>
            <a:r>
              <a:rPr lang="en-US" dirty="0"/>
              <a:t> </a:t>
            </a:r>
            <a:r>
              <a:rPr lang="en-US" dirty="0" err="1"/>
              <a:t>элементов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F,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возникает</a:t>
            </a:r>
            <a:r>
              <a:rPr lang="en-US" dirty="0"/>
              <a:t> </a:t>
            </a:r>
            <a:r>
              <a:rPr lang="en-US" dirty="0" err="1"/>
              <a:t>ложное</a:t>
            </a:r>
            <a:r>
              <a:rPr lang="en-US" dirty="0"/>
              <a:t> </a:t>
            </a:r>
            <a:r>
              <a:rPr lang="en-US" dirty="0" err="1"/>
              <a:t>срабатывание</a:t>
            </a:r>
            <a:r>
              <a:rPr lang="en-US" dirty="0"/>
              <a:t> (false positive). </a:t>
            </a:r>
            <a:r>
              <a:rPr lang="en-US" dirty="0" err="1"/>
              <a:t>Вероятность</a:t>
            </a:r>
            <a:r>
              <a:rPr lang="en-US" dirty="0"/>
              <a:t> </a:t>
            </a:r>
            <a:r>
              <a:rPr lang="en-US" dirty="0" err="1"/>
              <a:t>ложного</a:t>
            </a:r>
            <a:r>
              <a:rPr lang="en-US" dirty="0"/>
              <a:t> </a:t>
            </a:r>
            <a:r>
              <a:rPr lang="en-US" dirty="0" err="1"/>
              <a:t>срабатывания</a:t>
            </a:r>
            <a:r>
              <a:rPr lang="en-US" dirty="0"/>
              <a:t> </a:t>
            </a:r>
            <a:r>
              <a:rPr lang="en-US" dirty="0" err="1"/>
              <a:t>регулируется</a:t>
            </a:r>
            <a:r>
              <a:rPr lang="en-US" dirty="0"/>
              <a:t> </a:t>
            </a:r>
            <a:r>
              <a:rPr lang="en-US" dirty="0" err="1"/>
              <a:t>размером</a:t>
            </a:r>
            <a:r>
              <a:rPr lang="en-US" dirty="0"/>
              <a:t> </a:t>
            </a:r>
            <a:r>
              <a:rPr lang="en-US" dirty="0" err="1"/>
              <a:t>фильтра</a:t>
            </a:r>
            <a:r>
              <a:rPr lang="en-US" dirty="0"/>
              <a:t> (</a:t>
            </a:r>
            <a:r>
              <a:rPr lang="en-US" dirty="0" err="1"/>
              <a:t>кол-вом</a:t>
            </a:r>
            <a:r>
              <a:rPr lang="en-US" dirty="0"/>
              <a:t> </a:t>
            </a:r>
            <a:r>
              <a:rPr lang="en-US" dirty="0" err="1"/>
              <a:t>бит</a:t>
            </a:r>
            <a:r>
              <a:rPr lang="en-US" dirty="0"/>
              <a:t> </a:t>
            </a:r>
            <a:r>
              <a:rPr lang="en-US" dirty="0" err="1"/>
              <a:t>хэш</a:t>
            </a:r>
            <a:r>
              <a:rPr lang="en-US" dirty="0"/>
              <a:t> </a:t>
            </a:r>
            <a:r>
              <a:rPr lang="en-US" dirty="0" err="1"/>
              <a:t>функции</a:t>
            </a:r>
            <a:r>
              <a:rPr lang="en-US" dirty="0"/>
              <a:t>).</a:t>
            </a:r>
            <a:endParaRPr dirty="0"/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dirty="0" err="1"/>
              <a:t>Минимальное</a:t>
            </a:r>
            <a:r>
              <a:rPr lang="en-US" dirty="0"/>
              <a:t> </a:t>
            </a:r>
            <a:r>
              <a:rPr lang="en-US" dirty="0" err="1"/>
              <a:t>кол-во</a:t>
            </a:r>
            <a:r>
              <a:rPr lang="en-US" dirty="0"/>
              <a:t> </a:t>
            </a:r>
            <a:r>
              <a:rPr lang="en-US" dirty="0" err="1"/>
              <a:t>бит</a:t>
            </a:r>
            <a:r>
              <a:rPr lang="en-US" dirty="0"/>
              <a:t> m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достижения</a:t>
            </a:r>
            <a:r>
              <a:rPr lang="en-US" dirty="0"/>
              <a:t> </a:t>
            </a:r>
            <a:r>
              <a:rPr lang="en-US" dirty="0" err="1"/>
              <a:t>вероятности</a:t>
            </a:r>
            <a:r>
              <a:rPr lang="en-US" dirty="0"/>
              <a:t> </a:t>
            </a:r>
            <a:r>
              <a:rPr lang="en-US" dirty="0" err="1"/>
              <a:t>срабатывания</a:t>
            </a:r>
            <a:r>
              <a:rPr lang="en-US" dirty="0"/>
              <a:t> p:</a:t>
            </a:r>
            <a:endParaRPr dirty="0"/>
          </a:p>
          <a:p>
            <a:pPr marL="0" lvl="0" indent="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pic>
        <p:nvPicPr>
          <p:cNvPr id="239" name="Google Shape;23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3768" y="5733256"/>
            <a:ext cx="280035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Bloom фильтр: иллюстрация</a:t>
            </a:r>
            <a:endParaRPr/>
          </a:p>
        </p:txBody>
      </p:sp>
      <p:pic>
        <p:nvPicPr>
          <p:cNvPr id="245" name="Google Shape;245;p14" descr="Картинки по запросу bloom filt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09787" y="1827656"/>
            <a:ext cx="4924425" cy="3314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4"/>
          <p:cNvSpPr txBox="1"/>
          <p:nvPr/>
        </p:nvSpPr>
        <p:spPr>
          <a:xfrm>
            <a:off x="2322625" y="5552375"/>
            <a:ext cx="39582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 0 1 1 0 1 1 0 (a1, a2)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 1 1 0 1 1 0 0 (a1, b)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AND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 0 1 0 0 1 0 0 (a1)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C5F3-CB8D-1E2F-17A5-7F03F0774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Bloom filter: </a:t>
            </a:r>
            <a:r>
              <a:rPr lang="ru-RU" dirty="0"/>
              <a:t>улучшение точности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55E8B-1BDE-0AB4-5A76-95A0A4BC5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 если попадется хотя бы один элемент </a:t>
            </a:r>
            <a:r>
              <a:rPr lang="en-US" dirty="0"/>
              <a:t>a, h(a) – </a:t>
            </a:r>
            <a:r>
              <a:rPr lang="ru-RU" dirty="0"/>
              <a:t>почти все единицы</a:t>
            </a:r>
            <a:r>
              <a:rPr lang="en-US" dirty="0"/>
              <a:t>?</a:t>
            </a:r>
          </a:p>
          <a:p>
            <a:pPr lvl="1"/>
            <a:r>
              <a:rPr lang="ru-RU" dirty="0"/>
              <a:t>Используются несколько различных хэш-функций (фильтров Блума)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559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Сквозная сортировка</a:t>
            </a:r>
            <a:endParaRPr/>
          </a:p>
        </p:txBody>
      </p:sp>
      <p:sp>
        <p:nvSpPr>
          <p:cNvPr id="252" name="Google Shape;252;p15"/>
          <p:cNvSpPr txBox="1">
            <a:spLocks noGrp="1"/>
          </p:cNvSpPr>
          <p:nvPr>
            <p:ph type="body" idx="1"/>
          </p:nvPr>
        </p:nvSpPr>
        <p:spPr>
          <a:xfrm>
            <a:off x="467544" y="1268760"/>
            <a:ext cx="8229600" cy="324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/>
              <a:t>Задача: отсортировать пользователей по дате создания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Этап 1: преобразовать файл в Sequence формат с ключем сортировки, разбив на сплиты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Этап 2: Из каждого сплита случайным образом выбрать сэмплы ключа и сложить их в файл “partition.list”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Этап 3: Преобразовать sequence-файл в целевой формат, используя специальный Partitioner, где i-тая партиция берет i-й диапазон ключей из partition.list.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Пример: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ru.mai.dep806.bigdata.mr.TotalSortUsers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253" name="Google Shape;253;p15"/>
          <p:cNvGrpSpPr/>
          <p:nvPr/>
        </p:nvGrpSpPr>
        <p:grpSpPr>
          <a:xfrm>
            <a:off x="2524379" y="4735010"/>
            <a:ext cx="3887216" cy="1220178"/>
            <a:chOff x="0" y="297898"/>
            <a:chExt cx="3887216" cy="1220178"/>
          </a:xfrm>
        </p:grpSpPr>
        <p:sp>
          <p:nvSpPr>
            <p:cNvPr id="254" name="Google Shape;254;p15"/>
            <p:cNvSpPr/>
            <p:nvPr/>
          </p:nvSpPr>
          <p:spPr>
            <a:xfrm>
              <a:off x="0" y="297898"/>
              <a:ext cx="1184756" cy="470793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5"/>
            <p:cNvSpPr txBox="1"/>
            <p:nvPr/>
          </p:nvSpPr>
          <p:spPr>
            <a:xfrm>
              <a:off x="0" y="297898"/>
              <a:ext cx="1184756" cy="4707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2450" tIns="52825" rIns="92450" bIns="528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Reducer 1 (partition 1)</a:t>
              </a:r>
              <a:endParaRPr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5"/>
            <p:cNvSpPr/>
            <p:nvPr/>
          </p:nvSpPr>
          <p:spPr>
            <a:xfrm>
              <a:off x="1215" y="768692"/>
              <a:ext cx="1184756" cy="749384"/>
            </a:xfrm>
            <a:prstGeom prst="rect">
              <a:avLst/>
            </a:prstGeom>
            <a:solidFill>
              <a:srgbClr val="CFD7E7">
                <a:alpha val="89803"/>
              </a:srgbClr>
            </a:solidFill>
            <a:ln w="25400" cap="flat" cmpd="sng">
              <a:solidFill>
                <a:srgbClr val="CFD7E7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5"/>
            <p:cNvSpPr txBox="1"/>
            <p:nvPr/>
          </p:nvSpPr>
          <p:spPr>
            <a:xfrm>
              <a:off x="1215" y="768692"/>
              <a:ext cx="1184756" cy="7493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325" tIns="69325" rIns="92450" bIns="104000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Char char="•"/>
              </a:pPr>
              <a:r>
                <a:rPr lang="en-US" sz="1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15.09.2010 – 25.12.2010</a:t>
              </a:r>
              <a:endPara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195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Char char="•"/>
              </a:pPr>
              <a:r>
                <a:rPr lang="en-US" sz="1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Sorted data</a:t>
              </a:r>
              <a:endPara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5"/>
            <p:cNvSpPr/>
            <p:nvPr/>
          </p:nvSpPr>
          <p:spPr>
            <a:xfrm>
              <a:off x="1351837" y="297898"/>
              <a:ext cx="1184756" cy="470793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5"/>
            <p:cNvSpPr txBox="1"/>
            <p:nvPr/>
          </p:nvSpPr>
          <p:spPr>
            <a:xfrm>
              <a:off x="1351837" y="297898"/>
              <a:ext cx="1184756" cy="4707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2450" tIns="52825" rIns="92450" bIns="528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Reducer 2 (partition 2)</a:t>
              </a:r>
              <a:endParaRPr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5"/>
            <p:cNvSpPr/>
            <p:nvPr/>
          </p:nvSpPr>
          <p:spPr>
            <a:xfrm>
              <a:off x="1351837" y="768692"/>
              <a:ext cx="1184756" cy="749384"/>
            </a:xfrm>
            <a:prstGeom prst="rect">
              <a:avLst/>
            </a:prstGeom>
            <a:solidFill>
              <a:srgbClr val="CFD7E7">
                <a:alpha val="89803"/>
              </a:srgbClr>
            </a:solidFill>
            <a:ln w="25400" cap="flat" cmpd="sng">
              <a:solidFill>
                <a:srgbClr val="CFD7E7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5"/>
            <p:cNvSpPr txBox="1"/>
            <p:nvPr/>
          </p:nvSpPr>
          <p:spPr>
            <a:xfrm>
              <a:off x="1351837" y="768692"/>
              <a:ext cx="1184756" cy="7493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325" tIns="69325" rIns="92450" bIns="104000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Char char="•"/>
              </a:pPr>
              <a:r>
                <a:rPr lang="en-US" sz="1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25.12.2010 – 10.03.2011</a:t>
              </a:r>
              <a:endPara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195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Char char="•"/>
              </a:pPr>
              <a:r>
                <a:rPr lang="en-US" sz="1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Sorted data</a:t>
              </a:r>
              <a:endPara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5"/>
            <p:cNvSpPr/>
            <p:nvPr/>
          </p:nvSpPr>
          <p:spPr>
            <a:xfrm>
              <a:off x="2702460" y="297898"/>
              <a:ext cx="1184756" cy="470793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5"/>
            <p:cNvSpPr txBox="1"/>
            <p:nvPr/>
          </p:nvSpPr>
          <p:spPr>
            <a:xfrm>
              <a:off x="2702460" y="297898"/>
              <a:ext cx="1184756" cy="4707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2450" tIns="52825" rIns="92450" bIns="528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Reducer 3 (partition 3)</a:t>
              </a:r>
              <a:endParaRPr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5"/>
            <p:cNvSpPr/>
            <p:nvPr/>
          </p:nvSpPr>
          <p:spPr>
            <a:xfrm>
              <a:off x="2702460" y="768692"/>
              <a:ext cx="1184756" cy="749384"/>
            </a:xfrm>
            <a:prstGeom prst="rect">
              <a:avLst/>
            </a:prstGeom>
            <a:solidFill>
              <a:srgbClr val="CFD7E7">
                <a:alpha val="89803"/>
              </a:srgbClr>
            </a:solidFill>
            <a:ln w="25400" cap="flat" cmpd="sng">
              <a:solidFill>
                <a:srgbClr val="CFD7E7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5"/>
            <p:cNvSpPr txBox="1"/>
            <p:nvPr/>
          </p:nvSpPr>
          <p:spPr>
            <a:xfrm>
              <a:off x="2702460" y="768692"/>
              <a:ext cx="1184756" cy="7493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325" tIns="69325" rIns="92450" bIns="104000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Char char="•"/>
              </a:pPr>
              <a:r>
                <a:rPr lang="en-US" sz="1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10.03.2011 – 30.06.2011</a:t>
              </a:r>
              <a:endPara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195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Char char="•"/>
              </a:pPr>
              <a:r>
                <a:rPr lang="en-US" sz="1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Sorted data</a:t>
              </a:r>
              <a:endPara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66" name="Google Shape;266;p15"/>
          <p:cNvCxnSpPr/>
          <p:nvPr/>
        </p:nvCxnSpPr>
        <p:spPr>
          <a:xfrm>
            <a:off x="2182471" y="6093296"/>
            <a:ext cx="4680520" cy="0"/>
          </a:xfrm>
          <a:prstGeom prst="straightConnector1">
            <a:avLst/>
          </a:prstGeom>
          <a:noFill/>
          <a:ln w="38100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67" name="Google Shape;267;p15"/>
          <p:cNvSpPr txBox="1"/>
          <p:nvPr/>
        </p:nvSpPr>
        <p:spPr>
          <a:xfrm>
            <a:off x="2507076" y="6093296"/>
            <a:ext cx="42018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сквозная сортировка по всем партициям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Join: Повторение</a:t>
            </a:r>
            <a:endParaRPr/>
          </a:p>
        </p:txBody>
      </p:sp>
      <p:pic>
        <p:nvPicPr>
          <p:cNvPr id="273" name="Google Shape;27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2132856"/>
            <a:ext cx="5715000" cy="3838575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16"/>
          <p:cNvSpPr txBox="1"/>
          <p:nvPr/>
        </p:nvSpPr>
        <p:spPr>
          <a:xfrm>
            <a:off x="971600" y="1484784"/>
            <a:ext cx="425712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* from A inner join B on A.id = B.a_id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Join (объединение)</a:t>
            </a:r>
            <a:endParaRPr/>
          </a:p>
        </p:txBody>
      </p:sp>
      <p:sp>
        <p:nvSpPr>
          <p:cNvPr id="280" name="Google Shape;280;p17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892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0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2 файла (таблицы) идут на вход</a:t>
            </a:r>
            <a:endParaRPr/>
          </a:p>
          <a:p>
            <a:pPr marL="342900" lvl="0" indent="-342900" algn="l" rtl="0">
              <a:spcBef>
                <a:spcPts val="25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У каждого свой мэппер, который выделяет ключ, по которому надо делать Join, и добавляет тип записи</a:t>
            </a:r>
            <a:endParaRPr/>
          </a:p>
          <a:p>
            <a:pPr marL="342900" lvl="0" indent="-342900" algn="l" rtl="0">
              <a:spcBef>
                <a:spcPts val="25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Редьюсер получает для одного ключа список строк обоих типов и выполняет Join (inner, left/right/full outer)</a:t>
            </a:r>
            <a:endParaRPr/>
          </a:p>
        </p:txBody>
      </p:sp>
      <p:graphicFrame>
        <p:nvGraphicFramePr>
          <p:cNvPr id="281" name="Google Shape;281;p17"/>
          <p:cNvGraphicFramePr/>
          <p:nvPr/>
        </p:nvGraphicFramePr>
        <p:xfrm>
          <a:off x="179512" y="3060733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id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ownerId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2" name="Google Shape;282;p17"/>
          <p:cNvSpPr/>
          <p:nvPr/>
        </p:nvSpPr>
        <p:spPr>
          <a:xfrm>
            <a:off x="1951661" y="3608853"/>
            <a:ext cx="720078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83" name="Google Shape;283;p17"/>
          <p:cNvGraphicFramePr/>
          <p:nvPr/>
        </p:nvGraphicFramePr>
        <p:xfrm>
          <a:off x="2779052" y="3047792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27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1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2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3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4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5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4" name="Google Shape;284;p17"/>
          <p:cNvGraphicFramePr/>
          <p:nvPr/>
        </p:nvGraphicFramePr>
        <p:xfrm>
          <a:off x="2787704" y="5090624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9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U 1 Alex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U 2 John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5" name="Google Shape;285;p17"/>
          <p:cNvSpPr txBox="1"/>
          <p:nvPr/>
        </p:nvSpPr>
        <p:spPr>
          <a:xfrm>
            <a:off x="1839116" y="2666047"/>
            <a:ext cx="25168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Posts Mapper (type = ‘P’)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17"/>
          <p:cNvSpPr/>
          <p:nvPr/>
        </p:nvSpPr>
        <p:spPr>
          <a:xfrm>
            <a:off x="4560412" y="4325070"/>
            <a:ext cx="575320" cy="432048"/>
          </a:xfrm>
          <a:prstGeom prst="rightArrow">
            <a:avLst>
              <a:gd name="adj1" fmla="val 50000"/>
              <a:gd name="adj2" fmla="val 52939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17"/>
          <p:cNvSpPr txBox="1"/>
          <p:nvPr/>
        </p:nvSpPr>
        <p:spPr>
          <a:xfrm>
            <a:off x="1951661" y="3047792"/>
            <a:ext cx="6495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17"/>
          <p:cNvSpPr txBox="1"/>
          <p:nvPr/>
        </p:nvSpPr>
        <p:spPr>
          <a:xfrm>
            <a:off x="4300583" y="3047792"/>
            <a:ext cx="95731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89" name="Google Shape;289;p17"/>
          <p:cNvGraphicFramePr/>
          <p:nvPr/>
        </p:nvGraphicFramePr>
        <p:xfrm>
          <a:off x="179512" y="503020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7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id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name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0" name="Google Shape;290;p17"/>
          <p:cNvSpPr txBox="1"/>
          <p:nvPr/>
        </p:nvSpPr>
        <p:spPr>
          <a:xfrm>
            <a:off x="179512" y="2740015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Posts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17"/>
          <p:cNvSpPr txBox="1"/>
          <p:nvPr/>
        </p:nvSpPr>
        <p:spPr>
          <a:xfrm>
            <a:off x="179512" y="4757118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Users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17"/>
          <p:cNvSpPr/>
          <p:nvPr/>
        </p:nvSpPr>
        <p:spPr>
          <a:xfrm>
            <a:off x="1951661" y="5404169"/>
            <a:ext cx="720078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17"/>
          <p:cNvSpPr txBox="1"/>
          <p:nvPr/>
        </p:nvSpPr>
        <p:spPr>
          <a:xfrm>
            <a:off x="1919280" y="4771964"/>
            <a:ext cx="23646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Users Mapper (type = ‘U’)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94" name="Google Shape;294;p17"/>
          <p:cNvGraphicFramePr/>
          <p:nvPr/>
        </p:nvGraphicFramePr>
        <p:xfrm>
          <a:off x="5580112" y="3140968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0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1… U 1 Alex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2 … U 1 Alex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5</a:t>
                      </a:r>
                      <a:endParaRPr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5 … U 1 Alex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95" name="Google Shape;295;p17"/>
          <p:cNvGraphicFramePr/>
          <p:nvPr/>
        </p:nvGraphicFramePr>
        <p:xfrm>
          <a:off x="5580112" y="506489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0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3 … U 2 John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P 4 … U 2 John …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296" name="Google Shape;296;p17"/>
          <p:cNvCxnSpPr/>
          <p:nvPr/>
        </p:nvCxnSpPr>
        <p:spPr>
          <a:xfrm>
            <a:off x="4139952" y="3510300"/>
            <a:ext cx="1382613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97" name="Google Shape;297;p17"/>
          <p:cNvCxnSpPr/>
          <p:nvPr/>
        </p:nvCxnSpPr>
        <p:spPr>
          <a:xfrm>
            <a:off x="4118619" y="3717032"/>
            <a:ext cx="1382613" cy="107845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98" name="Google Shape;298;p17"/>
          <p:cNvCxnSpPr/>
          <p:nvPr/>
        </p:nvCxnSpPr>
        <p:spPr>
          <a:xfrm>
            <a:off x="4111177" y="3998376"/>
            <a:ext cx="1382613" cy="1405793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99" name="Google Shape;299;p17"/>
          <p:cNvCxnSpPr/>
          <p:nvPr/>
        </p:nvCxnSpPr>
        <p:spPr>
          <a:xfrm>
            <a:off x="4111176" y="4221088"/>
            <a:ext cx="1411389" cy="1512168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00" name="Google Shape;300;p17"/>
          <p:cNvCxnSpPr/>
          <p:nvPr/>
        </p:nvCxnSpPr>
        <p:spPr>
          <a:xfrm rot="10800000" flipH="1">
            <a:off x="4111176" y="4040901"/>
            <a:ext cx="1411389" cy="514818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01" name="Google Shape;301;p17"/>
          <p:cNvCxnSpPr/>
          <p:nvPr/>
        </p:nvCxnSpPr>
        <p:spPr>
          <a:xfrm rot="10800000" flipH="1">
            <a:off x="4139952" y="3510300"/>
            <a:ext cx="1353838" cy="200693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02" name="Google Shape;302;p17"/>
          <p:cNvCxnSpPr/>
          <p:nvPr/>
        </p:nvCxnSpPr>
        <p:spPr>
          <a:xfrm rot="10800000" flipH="1">
            <a:off x="4156765" y="3824877"/>
            <a:ext cx="1382613" cy="1692355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03" name="Google Shape;303;p17"/>
          <p:cNvCxnSpPr/>
          <p:nvPr/>
        </p:nvCxnSpPr>
        <p:spPr>
          <a:xfrm rot="10800000" flipH="1">
            <a:off x="4170284" y="4040901"/>
            <a:ext cx="1369094" cy="1476331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04" name="Google Shape;304;p17"/>
          <p:cNvCxnSpPr/>
          <p:nvPr/>
        </p:nvCxnSpPr>
        <p:spPr>
          <a:xfrm rot="10800000" flipH="1">
            <a:off x="4111176" y="5517232"/>
            <a:ext cx="1382613" cy="192549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05" name="Google Shape;305;p17"/>
          <p:cNvCxnSpPr/>
          <p:nvPr/>
        </p:nvCxnSpPr>
        <p:spPr>
          <a:xfrm>
            <a:off x="4111175" y="5733256"/>
            <a:ext cx="1382613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06" name="Google Shape;306;p17"/>
          <p:cNvSpPr txBox="1"/>
          <p:nvPr/>
        </p:nvSpPr>
        <p:spPr>
          <a:xfrm>
            <a:off x="5539378" y="2739062"/>
            <a:ext cx="25168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Reducer 1 output: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17"/>
          <p:cNvSpPr txBox="1"/>
          <p:nvPr/>
        </p:nvSpPr>
        <p:spPr>
          <a:xfrm>
            <a:off x="5580112" y="4701272"/>
            <a:ext cx="25168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Reducer 2 output: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Паттерн Map Reduce</a:t>
            </a:r>
            <a:endParaRPr/>
          </a:p>
        </p:txBody>
      </p:sp>
      <p:grpSp>
        <p:nvGrpSpPr>
          <p:cNvPr id="91" name="Google Shape;91;p2"/>
          <p:cNvGrpSpPr/>
          <p:nvPr/>
        </p:nvGrpSpPr>
        <p:grpSpPr>
          <a:xfrm>
            <a:off x="402769" y="2832874"/>
            <a:ext cx="8215133" cy="1297126"/>
            <a:chOff x="7233" y="195962"/>
            <a:chExt cx="8215133" cy="1297126"/>
          </a:xfrm>
        </p:grpSpPr>
        <p:sp>
          <p:nvSpPr>
            <p:cNvPr id="92" name="Google Shape;92;p2"/>
            <p:cNvSpPr/>
            <p:nvPr/>
          </p:nvSpPr>
          <p:spPr>
            <a:xfrm>
              <a:off x="7233" y="195962"/>
              <a:ext cx="2161877" cy="1297126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 txBox="1"/>
            <p:nvPr/>
          </p:nvSpPr>
          <p:spPr>
            <a:xfrm>
              <a:off x="45225" y="233954"/>
              <a:ext cx="2085893" cy="12211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450" tIns="171450" rIns="171450" bIns="1714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Map</a:t>
              </a:r>
              <a:endParaRPr sz="4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2385298" y="576452"/>
              <a:ext cx="458317" cy="53614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B1C0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 txBox="1"/>
            <p:nvPr/>
          </p:nvSpPr>
          <p:spPr>
            <a:xfrm>
              <a:off x="2385298" y="683681"/>
              <a:ext cx="320822" cy="3216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3033861" y="195962"/>
              <a:ext cx="2161877" cy="1297126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 txBox="1"/>
            <p:nvPr/>
          </p:nvSpPr>
          <p:spPr>
            <a:xfrm>
              <a:off x="3071853" y="233954"/>
              <a:ext cx="2085893" cy="12211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450" tIns="171450" rIns="171450" bIns="1714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Shuffle</a:t>
              </a:r>
              <a:endParaRPr sz="4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5411926" y="576452"/>
              <a:ext cx="458317" cy="53614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B1C0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 txBox="1"/>
            <p:nvPr/>
          </p:nvSpPr>
          <p:spPr>
            <a:xfrm>
              <a:off x="5411926" y="683681"/>
              <a:ext cx="320822" cy="3216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6060489" y="195962"/>
              <a:ext cx="2161877" cy="1297126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 txBox="1"/>
            <p:nvPr/>
          </p:nvSpPr>
          <p:spPr>
            <a:xfrm>
              <a:off x="6098481" y="233954"/>
              <a:ext cx="2085893" cy="12211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450" tIns="171450" rIns="171450" bIns="1714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Reduce</a:t>
              </a:r>
              <a:endParaRPr sz="4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2" name="Google Shape;102;p2"/>
          <p:cNvSpPr txBox="1"/>
          <p:nvPr/>
        </p:nvSpPr>
        <p:spPr>
          <a:xfrm>
            <a:off x="251520" y="4293097"/>
            <a:ext cx="2781787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Каждый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узел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выполняет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функцию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map()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над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своей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частью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входных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данных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-&gt; (Key, Value)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3047123" y="4293097"/>
            <a:ext cx="310905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Данные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перераспределяются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ключам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партиционирования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так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что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все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данные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с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одним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значением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ключа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попадают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один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узел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6228184" y="4293096"/>
            <a:ext cx="2915816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Каждый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узел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выполняет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функцию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reduce()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данных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с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одним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значением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ключа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(Key, List&lt;Value&gt;) -&gt; Output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 txBox="1"/>
          <p:nvPr/>
        </p:nvSpPr>
        <p:spPr>
          <a:xfrm>
            <a:off x="395537" y="1340768"/>
            <a:ext cx="828092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Относительно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универсальная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простая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модель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распараллеливания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обработки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данных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требует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перемещения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всех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данных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один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узел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Нужно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написать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только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функции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map() и reduce()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Join: виды оптимизация</a:t>
            </a:r>
            <a:endParaRPr/>
          </a:p>
        </p:txBody>
      </p:sp>
      <p:sp>
        <p:nvSpPr>
          <p:cNvPr id="313" name="Google Shape;313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Reduce-side Join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Скорость: низкая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Ограничения: нет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Map-side Join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Скорость: высокая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Ограничения: один из dataset-ов должен помещаться в память узла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Composite Join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Скорость: высокая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Ограничения: оба dataset-а должны быть подготовлены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Как будет реализован Join</a:t>
            </a:r>
            <a:endParaRPr/>
          </a:p>
        </p:txBody>
      </p:sp>
      <p:sp>
        <p:nvSpPr>
          <p:cNvPr id="319" name="Google Shape;319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/>
              <a:t>Select * from Posts p inner join PostType pt on p.PostTypeId = pt.Id</a:t>
            </a:r>
            <a:endParaRPr/>
          </a:p>
          <a:p>
            <a:pPr marL="514350" lvl="0" indent="-51435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/>
              <a:t>Select * from Users u inner join Comments c on (c.AuthorId = u.Id)</a:t>
            </a:r>
            <a:endParaRPr/>
          </a:p>
          <a:p>
            <a:pPr marL="514350" lvl="0" indent="-51435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/>
              <a:t>Select * from User u inner join Posts p on (p.CreatorUserId = u.Id) inner join Posts p2 on (p2.ParentId = p.Id)</a:t>
            </a:r>
            <a:endParaRPr/>
          </a:p>
          <a:p>
            <a:pPr marL="514350" lvl="0" indent="-51435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/>
              <a:t>Select * from User u inner join Posts p on (p.CreatorUserId = u.Id) inner join Comments c on (c.CreatorUserId = u.Id)</a:t>
            </a:r>
            <a:endParaRPr/>
          </a:p>
          <a:p>
            <a:pPr marL="342900" lvl="0" indent="-1549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1549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Типовые ошибки и рекомендации</a:t>
            </a:r>
            <a:endParaRPr/>
          </a:p>
        </p:txBody>
      </p:sp>
      <p:sp>
        <p:nvSpPr>
          <p:cNvPr id="325" name="Google Shape;325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Объекты “key” и “value” в параметрах методов map() и reduce() переиспользуются фреймворком повторно!!! Поэтому держать ссылки на них в памяти бесполезно.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Передавать параметры в map(), reduce() из main() через статические переменные бесполезно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Надо избегать создания объектов в map() / reduce(), по возможности. Например, использовать одно поле Writable, меняя его содержимое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Используйте org.apache.hadoop.util.ToolRunner  для передачи параметров из командной строки в Configuration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Разделяйте этапы обработки данных на отдельные этапы (Map-Reduce jobs) для удобства отладки. Потом в целях оптимизации можно их объединить, если потребуется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Литература</a:t>
            </a:r>
            <a:endParaRPr/>
          </a:p>
        </p:txBody>
      </p:sp>
      <p:sp>
        <p:nvSpPr>
          <p:cNvPr id="331" name="Google Shape;331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Donald Miner, Adam Shook. «Map Reduce Design Patterns», O’Reilly, 2012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https://github.com/adamjshook/mapreducepatterns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Классификация примеров</a:t>
            </a:r>
            <a:endParaRPr/>
          </a:p>
        </p:txBody>
      </p:sp>
      <p:graphicFrame>
        <p:nvGraphicFramePr>
          <p:cNvPr id="337" name="Google Shape;337;p22"/>
          <p:cNvGraphicFramePr/>
          <p:nvPr/>
        </p:nvGraphicFramePr>
        <p:xfrm>
          <a:off x="467544" y="1340768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266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2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2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Тип операции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Реализация на MapReduce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Пример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Фильтр (where)</a:t>
                      </a:r>
                      <a:endParaRPr sz="14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1"/>
                        <a:t>Медленный, точное совпадение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/>
                        <a:t>Map-side задача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/>
                        <a:t>RecentPostsByTag</a:t>
                      </a:r>
                      <a:endParaRPr sz="105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RandomSampling</a:t>
                      </a:r>
                      <a:endParaRPr sz="105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Фильтр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1"/>
                        <a:t>Быстрый, не точный, с false positive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Фильтр Блума: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 задачи (обучение, фильтр)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HighReputationUsersBloomFilter</a:t>
                      </a:r>
                      <a:endParaRPr sz="105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Группировка с агрегирующими функциями (group by)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Map-reduce задача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PostsStatisticsByUser</a:t>
                      </a:r>
                      <a:endParaRPr sz="14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WordCount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Группировка (group by)</a:t>
                      </a:r>
                      <a:endParaRPr sz="14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1"/>
                        <a:t>Небольшое кол-во значений (десятки)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Map-side задача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PostsCount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1"/>
                        <a:t>Уникальный набор значений (select distinct)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Map-reduce задача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DistinctUserLocations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Top N (order by … limit N)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Map-reduce задача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TopNUsers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1"/>
                        <a:t>Сквозная сортировка (order by)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 Map-reduce задачи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TotalSortUsers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1"/>
                        <a:t>Join больших таблиц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Map-reduce задача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PostsUsersJoinTyped</a:t>
                      </a:r>
                      <a:endParaRPr sz="14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PostsUsersJoin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1"/>
                        <a:t>Join большой и маленькой таблиц</a:t>
                      </a:r>
                      <a:endParaRPr sz="1400" i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Map-side задача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&lt;&gt;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Hadoop MapReduce</a:t>
            </a:r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53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dirty="0"/>
              <a:t>Map-</a:t>
            </a:r>
            <a:r>
              <a:rPr lang="en-US" dirty="0" err="1"/>
              <a:t>задачи</a:t>
            </a:r>
            <a:r>
              <a:rPr lang="en-US" dirty="0"/>
              <a:t> </a:t>
            </a:r>
            <a:r>
              <a:rPr lang="en-US" dirty="0" err="1"/>
              <a:t>состоят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шагов</a:t>
            </a:r>
            <a:r>
              <a:rPr lang="en-US" dirty="0"/>
              <a:t>: </a:t>
            </a:r>
            <a:endParaRPr dirty="0"/>
          </a:p>
          <a:p>
            <a:pPr marL="97155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i="1" dirty="0"/>
              <a:t>record reader – </a:t>
            </a:r>
            <a:r>
              <a:rPr lang="en-US" i="1" dirty="0" err="1"/>
              <a:t>чтение</a:t>
            </a:r>
            <a:r>
              <a:rPr lang="en-US" i="1" dirty="0"/>
              <a:t> </a:t>
            </a:r>
            <a:r>
              <a:rPr lang="en-US" i="1" dirty="0" err="1"/>
              <a:t>записи</a:t>
            </a:r>
            <a:r>
              <a:rPr lang="en-US" i="1" dirty="0"/>
              <a:t> </a:t>
            </a:r>
            <a:r>
              <a:rPr lang="en-US" i="1" dirty="0" err="1"/>
              <a:t>из</a:t>
            </a:r>
            <a:r>
              <a:rPr lang="en-US" i="1" dirty="0"/>
              <a:t> </a:t>
            </a:r>
            <a:r>
              <a:rPr lang="en-US" i="1" dirty="0" err="1"/>
              <a:t>исходных</a:t>
            </a:r>
            <a:r>
              <a:rPr lang="en-US" i="1" dirty="0"/>
              <a:t> </a:t>
            </a:r>
            <a:r>
              <a:rPr lang="en-US" i="1" dirty="0" err="1"/>
              <a:t>данных</a:t>
            </a:r>
            <a:r>
              <a:rPr lang="en-US" i="1" dirty="0"/>
              <a:t> (HDFS </a:t>
            </a:r>
            <a:r>
              <a:rPr lang="en-US" i="1" dirty="0" err="1"/>
              <a:t>блока</a:t>
            </a:r>
            <a:r>
              <a:rPr lang="en-US" i="1" dirty="0"/>
              <a:t>)</a:t>
            </a:r>
            <a:endParaRPr dirty="0"/>
          </a:p>
          <a:p>
            <a:pPr marL="97155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i="1" dirty="0"/>
              <a:t>mapper – </a:t>
            </a:r>
            <a:r>
              <a:rPr lang="en-US" i="1" dirty="0" err="1"/>
              <a:t>вызов</a:t>
            </a:r>
            <a:r>
              <a:rPr lang="en-US" i="1" dirty="0"/>
              <a:t> </a:t>
            </a:r>
            <a:r>
              <a:rPr lang="en-US" i="1" dirty="0" err="1"/>
              <a:t>функции</a:t>
            </a:r>
            <a:r>
              <a:rPr lang="en-US" i="1" dirty="0"/>
              <a:t> map(input) -&gt; (key, value)</a:t>
            </a:r>
            <a:endParaRPr dirty="0"/>
          </a:p>
          <a:p>
            <a:pPr marL="97155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i="1" dirty="0"/>
              <a:t>combiner – (</a:t>
            </a:r>
            <a:r>
              <a:rPr lang="en-US" i="1" dirty="0" err="1"/>
              <a:t>опционально</a:t>
            </a:r>
            <a:r>
              <a:rPr lang="en-US" i="1" dirty="0"/>
              <a:t>) </a:t>
            </a:r>
            <a:r>
              <a:rPr lang="en-US" i="1" dirty="0" err="1"/>
              <a:t>предварительная</a:t>
            </a:r>
            <a:r>
              <a:rPr lang="en-US" i="1" dirty="0"/>
              <a:t> </a:t>
            </a:r>
            <a:r>
              <a:rPr lang="en-US" i="1" dirty="0" err="1"/>
              <a:t>агрегация</a:t>
            </a:r>
            <a:r>
              <a:rPr lang="en-US" i="1" dirty="0"/>
              <a:t> </a:t>
            </a:r>
            <a:r>
              <a:rPr lang="en-US" i="1" dirty="0" err="1"/>
              <a:t>данных</a:t>
            </a:r>
            <a:endParaRPr dirty="0"/>
          </a:p>
          <a:p>
            <a:pPr marL="97155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i="1" dirty="0"/>
              <a:t>partitioner</a:t>
            </a:r>
            <a:r>
              <a:rPr lang="en-US" dirty="0"/>
              <a:t> – </a:t>
            </a:r>
            <a:r>
              <a:rPr lang="en-US" dirty="0" err="1"/>
              <a:t>вычисление</a:t>
            </a:r>
            <a:r>
              <a:rPr lang="en-US" dirty="0"/>
              <a:t> </a:t>
            </a:r>
            <a:r>
              <a:rPr lang="en-US" dirty="0" err="1"/>
              <a:t>номера</a:t>
            </a:r>
            <a:r>
              <a:rPr lang="en-US" dirty="0"/>
              <a:t> reducer-а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ключу</a:t>
            </a:r>
            <a:endParaRPr dirty="0"/>
          </a:p>
          <a:p>
            <a:pPr marL="514350" lvl="0" indent="-51435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dirty="0" err="1"/>
              <a:t>Выходом</a:t>
            </a:r>
            <a:r>
              <a:rPr lang="en-US" dirty="0"/>
              <a:t> </a:t>
            </a:r>
            <a:r>
              <a:rPr lang="en-US" dirty="0" err="1"/>
              <a:t>фазы</a:t>
            </a:r>
            <a:r>
              <a:rPr lang="en-US" dirty="0"/>
              <a:t> map </a:t>
            </a:r>
            <a:r>
              <a:rPr lang="en-US" dirty="0" err="1"/>
              <a:t>является</a:t>
            </a:r>
            <a:r>
              <a:rPr lang="en-US" dirty="0"/>
              <a:t> </a:t>
            </a:r>
            <a:r>
              <a:rPr lang="en-US" dirty="0" err="1"/>
              <a:t>набор</a:t>
            </a:r>
            <a:r>
              <a:rPr lang="en-US" dirty="0"/>
              <a:t> keys-values, </a:t>
            </a:r>
            <a:r>
              <a:rPr lang="en-US" dirty="0" err="1"/>
              <a:t>которые</a:t>
            </a:r>
            <a:r>
              <a:rPr lang="en-US" dirty="0"/>
              <a:t> </a:t>
            </a:r>
            <a:r>
              <a:rPr lang="en-US" dirty="0" err="1"/>
              <a:t>сохраняются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диск</a:t>
            </a:r>
            <a:endParaRPr dirty="0"/>
          </a:p>
          <a:p>
            <a:pPr marL="514350" lvl="0" indent="-51435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dirty="0"/>
              <a:t>Reduce-</a:t>
            </a:r>
            <a:r>
              <a:rPr lang="en-US" dirty="0" err="1"/>
              <a:t>задачи</a:t>
            </a:r>
            <a:r>
              <a:rPr lang="en-US" dirty="0"/>
              <a:t> </a:t>
            </a:r>
            <a:r>
              <a:rPr lang="en-US" dirty="0" err="1"/>
              <a:t>состоят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шагов</a:t>
            </a:r>
            <a:r>
              <a:rPr lang="en-US" dirty="0"/>
              <a:t>: </a:t>
            </a:r>
            <a:endParaRPr dirty="0"/>
          </a:p>
          <a:p>
            <a:pPr marL="91440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dirty="0"/>
              <a:t>shuffle – </a:t>
            </a:r>
            <a:r>
              <a:rPr lang="en-US" dirty="0" err="1"/>
              <a:t>чтение</a:t>
            </a:r>
            <a:r>
              <a:rPr lang="en-US" dirty="0"/>
              <a:t> «</a:t>
            </a:r>
            <a:r>
              <a:rPr lang="en-US" dirty="0" err="1"/>
              <a:t>своих</a:t>
            </a:r>
            <a:r>
              <a:rPr lang="en-US" dirty="0"/>
              <a:t>» </a:t>
            </a:r>
            <a:r>
              <a:rPr lang="en-US" dirty="0" err="1"/>
              <a:t>данных</a:t>
            </a:r>
            <a:r>
              <a:rPr lang="en-US" dirty="0"/>
              <a:t> с </a:t>
            </a:r>
            <a:r>
              <a:rPr lang="en-US" dirty="0" err="1"/>
              <a:t>мапперов</a:t>
            </a:r>
            <a:r>
              <a:rPr lang="en-US" dirty="0"/>
              <a:t> </a:t>
            </a:r>
            <a:r>
              <a:rPr lang="en-US" dirty="0" err="1"/>
              <a:t>через</a:t>
            </a:r>
            <a:r>
              <a:rPr lang="en-US" dirty="0"/>
              <a:t> HTTP</a:t>
            </a:r>
            <a:endParaRPr dirty="0"/>
          </a:p>
          <a:p>
            <a:pPr marL="91440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dirty="0"/>
              <a:t>sort – </a:t>
            </a:r>
            <a:r>
              <a:rPr lang="en-US" dirty="0" err="1"/>
              <a:t>сортировка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ключу</a:t>
            </a:r>
            <a:r>
              <a:rPr lang="en-US" dirty="0"/>
              <a:t> (</a:t>
            </a:r>
            <a:r>
              <a:rPr lang="en-US" dirty="0" err="1"/>
              <a:t>происходит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мере</a:t>
            </a:r>
            <a:r>
              <a:rPr lang="en-US" dirty="0"/>
              <a:t> </a:t>
            </a:r>
            <a:r>
              <a:rPr lang="en-US" dirty="0" err="1"/>
              <a:t>забора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r>
              <a:rPr lang="en-US" dirty="0"/>
              <a:t> в shuffle)</a:t>
            </a:r>
            <a:endParaRPr dirty="0"/>
          </a:p>
          <a:p>
            <a:pPr marL="91440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i="1" dirty="0"/>
              <a:t>reduce</a:t>
            </a:r>
            <a:r>
              <a:rPr lang="en-US" dirty="0"/>
              <a:t> – </a:t>
            </a:r>
            <a:r>
              <a:rPr lang="en-US" dirty="0" err="1"/>
              <a:t>вызов</a:t>
            </a:r>
            <a:r>
              <a:rPr lang="en-US" dirty="0"/>
              <a:t> </a:t>
            </a:r>
            <a:r>
              <a:rPr lang="en-US" dirty="0" err="1"/>
              <a:t>метода</a:t>
            </a:r>
            <a:r>
              <a:rPr lang="en-US" dirty="0"/>
              <a:t> reduce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каждого</a:t>
            </a:r>
            <a:r>
              <a:rPr lang="en-US" dirty="0"/>
              <a:t> </a:t>
            </a:r>
            <a:r>
              <a:rPr lang="en-US" dirty="0" err="1"/>
              <a:t>ключа</a:t>
            </a:r>
            <a:endParaRPr dirty="0"/>
          </a:p>
          <a:p>
            <a:pPr marL="914400" lvl="1" indent="-5143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i="1" dirty="0"/>
              <a:t>output format</a:t>
            </a:r>
            <a:r>
              <a:rPr lang="en-US" dirty="0"/>
              <a:t> – </a:t>
            </a:r>
            <a:r>
              <a:rPr lang="en-US" dirty="0" err="1"/>
              <a:t>записывает</a:t>
            </a:r>
            <a:r>
              <a:rPr lang="en-US" dirty="0"/>
              <a:t> </a:t>
            </a:r>
            <a:r>
              <a:rPr lang="en-US" dirty="0" err="1"/>
              <a:t>результат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HDFS</a:t>
            </a:r>
            <a:endParaRPr dirty="0"/>
          </a:p>
          <a:p>
            <a:pPr marL="514350" lvl="0" indent="-40259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dirty="0"/>
          </a:p>
          <a:p>
            <a:pPr marL="342900" lvl="0" indent="-34290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lang="en-US" dirty="0" err="1"/>
              <a:t>Узлы</a:t>
            </a:r>
            <a:r>
              <a:rPr lang="en-US" dirty="0"/>
              <a:t>,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которых</a:t>
            </a:r>
            <a:r>
              <a:rPr lang="en-US" dirty="0"/>
              <a:t> </a:t>
            </a:r>
            <a:r>
              <a:rPr lang="en-US" dirty="0" err="1"/>
              <a:t>выполняются</a:t>
            </a:r>
            <a:r>
              <a:rPr lang="en-US" dirty="0"/>
              <a:t> map-</a:t>
            </a:r>
            <a:r>
              <a:rPr lang="en-US" dirty="0" err="1"/>
              <a:t>задачи</a:t>
            </a:r>
            <a:r>
              <a:rPr lang="en-US" dirty="0"/>
              <a:t> </a:t>
            </a:r>
            <a:r>
              <a:rPr lang="en-US" dirty="0" err="1"/>
              <a:t>обычно</a:t>
            </a:r>
            <a:r>
              <a:rPr lang="en-US" dirty="0"/>
              <a:t> </a:t>
            </a:r>
            <a:r>
              <a:rPr lang="en-US" dirty="0" err="1"/>
              <a:t>соответствуют</a:t>
            </a:r>
            <a:r>
              <a:rPr lang="en-US" dirty="0"/>
              <a:t> </a:t>
            </a:r>
            <a:r>
              <a:rPr lang="en-US" dirty="0" err="1"/>
              <a:t>узлам</a:t>
            </a:r>
            <a:r>
              <a:rPr lang="en-US" dirty="0"/>
              <a:t>, </a:t>
            </a:r>
            <a:r>
              <a:rPr lang="en-US" dirty="0" err="1"/>
              <a:t>где</a:t>
            </a:r>
            <a:r>
              <a:rPr lang="en-US" dirty="0"/>
              <a:t> </a:t>
            </a:r>
            <a:r>
              <a:rPr lang="en-US" dirty="0" err="1"/>
              <a:t>хранится</a:t>
            </a:r>
            <a:r>
              <a:rPr lang="en-US" dirty="0"/>
              <a:t> 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часть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r>
              <a:rPr lang="en-US" dirty="0"/>
              <a:t>, </a:t>
            </a:r>
            <a:r>
              <a:rPr lang="en-US" dirty="0" err="1"/>
              <a:t>которую</a:t>
            </a:r>
            <a:r>
              <a:rPr lang="en-US" dirty="0"/>
              <a:t> </a:t>
            </a:r>
            <a:r>
              <a:rPr lang="en-US" dirty="0" err="1"/>
              <a:t>они</a:t>
            </a:r>
            <a:r>
              <a:rPr lang="en-US" dirty="0"/>
              <a:t> </a:t>
            </a:r>
            <a:r>
              <a:rPr lang="en-US" dirty="0" err="1"/>
              <a:t>обрабатывают</a:t>
            </a:r>
            <a:r>
              <a:rPr lang="en-US" dirty="0"/>
              <a:t>. </a:t>
            </a:r>
            <a:r>
              <a:rPr lang="en-US" dirty="0" err="1"/>
              <a:t>Таким</a:t>
            </a:r>
            <a:r>
              <a:rPr lang="en-US" dirty="0"/>
              <a:t> </a:t>
            </a:r>
            <a:r>
              <a:rPr lang="en-US" dirty="0" err="1"/>
              <a:t>образом</a:t>
            </a:r>
            <a:r>
              <a:rPr lang="en-US" dirty="0"/>
              <a:t> </a:t>
            </a:r>
            <a:r>
              <a:rPr lang="en-US" dirty="0" err="1"/>
              <a:t>нет</a:t>
            </a:r>
            <a:r>
              <a:rPr lang="en-US" dirty="0"/>
              <a:t> </a:t>
            </a:r>
            <a:r>
              <a:rPr lang="en-US" dirty="0" err="1"/>
              <a:t>необходимости</a:t>
            </a:r>
            <a:r>
              <a:rPr lang="en-US" dirty="0"/>
              <a:t> </a:t>
            </a:r>
            <a:r>
              <a:rPr lang="en-US" dirty="0" err="1"/>
              <a:t>пересылать</a:t>
            </a:r>
            <a:r>
              <a:rPr lang="en-US" dirty="0"/>
              <a:t> </a:t>
            </a:r>
            <a:r>
              <a:rPr lang="en-US" dirty="0" err="1"/>
              <a:t>эти</a:t>
            </a:r>
            <a:r>
              <a:rPr lang="en-US" dirty="0"/>
              <a:t> </a:t>
            </a:r>
            <a:r>
              <a:rPr lang="en-US" dirty="0" err="1"/>
              <a:t>данные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сети</a:t>
            </a:r>
            <a:r>
              <a:rPr lang="en-US" dirty="0"/>
              <a:t> (Data Locality)</a:t>
            </a:r>
            <a:endParaRPr dirty="0"/>
          </a:p>
          <a:p>
            <a:pPr marL="342900" lvl="0" indent="-34290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lang="en-US" dirty="0" err="1"/>
              <a:t>Фреймворк</a:t>
            </a:r>
            <a:r>
              <a:rPr lang="en-US" dirty="0"/>
              <a:t> </a:t>
            </a:r>
            <a:r>
              <a:rPr lang="en-US" dirty="0" err="1"/>
              <a:t>старается</a:t>
            </a:r>
            <a:r>
              <a:rPr lang="en-US" dirty="0"/>
              <a:t> </a:t>
            </a:r>
            <a:r>
              <a:rPr lang="en-US" dirty="0" err="1"/>
              <a:t>использовать</a:t>
            </a:r>
            <a:r>
              <a:rPr lang="en-US" dirty="0"/>
              <a:t> </a:t>
            </a:r>
            <a:r>
              <a:rPr lang="en-US" dirty="0" err="1"/>
              <a:t>минимум</a:t>
            </a:r>
            <a:r>
              <a:rPr lang="en-US" dirty="0"/>
              <a:t> </a:t>
            </a:r>
            <a:r>
              <a:rPr lang="en-US" dirty="0" err="1"/>
              <a:t>оперативной</a:t>
            </a:r>
            <a:r>
              <a:rPr lang="en-US" dirty="0"/>
              <a:t> </a:t>
            </a:r>
            <a:r>
              <a:rPr lang="en-US" dirty="0" err="1"/>
              <a:t>памяти</a:t>
            </a:r>
            <a:r>
              <a:rPr lang="en-US" dirty="0"/>
              <a:t> и </a:t>
            </a:r>
            <a:r>
              <a:rPr lang="en-US" dirty="0" err="1"/>
              <a:t>повторно</a:t>
            </a:r>
            <a:r>
              <a:rPr lang="en-US" dirty="0"/>
              <a:t> </a:t>
            </a:r>
            <a:r>
              <a:rPr lang="en-US" dirty="0" err="1"/>
              <a:t>использует</a:t>
            </a:r>
            <a:r>
              <a:rPr lang="en-US" dirty="0"/>
              <a:t> Java-</a:t>
            </a:r>
            <a:r>
              <a:rPr lang="en-US" dirty="0" err="1"/>
              <a:t>объекты</a:t>
            </a:r>
            <a:r>
              <a:rPr lang="en-US" dirty="0"/>
              <a:t>, </a:t>
            </a:r>
            <a:r>
              <a:rPr lang="en-US" dirty="0" err="1"/>
              <a:t>чтобы</a:t>
            </a:r>
            <a:r>
              <a:rPr lang="en-US" dirty="0"/>
              <a:t> </a:t>
            </a:r>
            <a:r>
              <a:rPr lang="en-US" dirty="0" err="1"/>
              <a:t>избежать</a:t>
            </a:r>
            <a:r>
              <a:rPr lang="en-US" dirty="0"/>
              <a:t> </a:t>
            </a:r>
            <a:r>
              <a:rPr lang="en-US" dirty="0" err="1"/>
              <a:t>затрат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сборку</a:t>
            </a:r>
            <a:r>
              <a:rPr lang="en-US" dirty="0"/>
              <a:t> </a:t>
            </a:r>
            <a:r>
              <a:rPr lang="en-US" dirty="0" err="1"/>
              <a:t>мусора</a:t>
            </a:r>
            <a:r>
              <a:rPr lang="en-US" dirty="0"/>
              <a:t> (Garbage collection)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528" y="1299220"/>
            <a:ext cx="8639881" cy="45260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 err="1"/>
              <a:t>Типовой</a:t>
            </a:r>
            <a:r>
              <a:rPr lang="en-US" dirty="0"/>
              <a:t> </a:t>
            </a:r>
            <a:r>
              <a:rPr lang="en-US" dirty="0" err="1"/>
              <a:t>пример</a:t>
            </a:r>
            <a:r>
              <a:rPr lang="en-US" dirty="0"/>
              <a:t>: word count</a:t>
            </a:r>
            <a:endParaRPr dirty="0"/>
          </a:p>
        </p:txBody>
      </p:sp>
      <p:pic>
        <p:nvPicPr>
          <p:cNvPr id="122" name="Google Shape;122;p5" descr="Картинки по запросу mapredu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1844824"/>
            <a:ext cx="8167474" cy="3792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Типы задач для MapReduce</a:t>
            </a:r>
            <a:endParaRPr/>
          </a:p>
        </p:txBody>
      </p:sp>
      <p:sp>
        <p:nvSpPr>
          <p:cNvPr id="128" name="Google Shape;128;p6"/>
          <p:cNvSpPr txBox="1">
            <a:spLocks noGrp="1"/>
          </p:cNvSpPr>
          <p:nvPr>
            <p:ph type="body" idx="1"/>
          </p:nvPr>
        </p:nvSpPr>
        <p:spPr>
          <a:xfrm>
            <a:off x="107504" y="1600200"/>
            <a:ext cx="8928992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581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 err="1"/>
              <a:t>Агрегация</a:t>
            </a:r>
            <a:r>
              <a:rPr lang="en-US" dirty="0"/>
              <a:t> (summarization) </a:t>
            </a:r>
            <a:r>
              <a:rPr lang="en-US" dirty="0" err="1"/>
              <a:t>данных</a:t>
            </a:r>
            <a:endParaRPr dirty="0"/>
          </a:p>
          <a:p>
            <a:pPr marL="742950" lvl="1" indent="-299085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 err="1"/>
              <a:t>Численная</a:t>
            </a:r>
            <a:r>
              <a:rPr lang="en-US" dirty="0"/>
              <a:t>: avg(), count(), sum(), </a:t>
            </a:r>
            <a:r>
              <a:rPr lang="en-US" dirty="0" err="1"/>
              <a:t>stddev</a:t>
            </a:r>
            <a:r>
              <a:rPr lang="en-US" dirty="0"/>
              <a:t>() group by …</a:t>
            </a:r>
            <a:endParaRPr dirty="0"/>
          </a:p>
          <a:p>
            <a:pPr marL="742950" lvl="1" indent="-299085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 err="1"/>
              <a:t>Инвертированный</a:t>
            </a:r>
            <a:r>
              <a:rPr lang="en-US" dirty="0"/>
              <a:t> </a:t>
            </a:r>
            <a:r>
              <a:rPr lang="en-US" dirty="0" err="1"/>
              <a:t>индекс</a:t>
            </a:r>
            <a:endParaRPr dirty="0"/>
          </a:p>
          <a:p>
            <a:pPr marL="742950" lvl="1" indent="-299085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 err="1"/>
              <a:t>Подсчет</a:t>
            </a:r>
            <a:r>
              <a:rPr lang="en-US" dirty="0"/>
              <a:t> </a:t>
            </a:r>
            <a:r>
              <a:rPr lang="en-US" dirty="0" err="1"/>
              <a:t>количества</a:t>
            </a:r>
            <a:endParaRPr dirty="0"/>
          </a:p>
          <a:p>
            <a:pPr marL="342900" lvl="0" indent="-3581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 err="1"/>
              <a:t>Фильтрация</a:t>
            </a:r>
            <a:endParaRPr dirty="0"/>
          </a:p>
          <a:p>
            <a:pPr marL="742950" lvl="1" indent="-299085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 err="1"/>
              <a:t>Отсев</a:t>
            </a:r>
            <a:r>
              <a:rPr lang="en-US" dirty="0"/>
              <a:t>, Top N, Distinct</a:t>
            </a:r>
            <a:endParaRPr dirty="0"/>
          </a:p>
          <a:p>
            <a:pPr marL="342900" lvl="0" indent="-3581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 err="1"/>
              <a:t>Изменение</a:t>
            </a:r>
            <a:r>
              <a:rPr lang="en-US" dirty="0"/>
              <a:t> </a:t>
            </a:r>
            <a:r>
              <a:rPr lang="en-US" dirty="0" err="1"/>
              <a:t>структуры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endParaRPr dirty="0"/>
          </a:p>
          <a:p>
            <a:pPr marL="342900" lvl="0" indent="-3581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 err="1"/>
              <a:t>Соединение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r>
              <a:rPr lang="en-US" dirty="0"/>
              <a:t> (Join)</a:t>
            </a:r>
            <a:endParaRPr dirty="0"/>
          </a:p>
          <a:p>
            <a:pPr marL="342900" lvl="0" indent="-3581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 err="1"/>
              <a:t>Сортировка</a:t>
            </a:r>
            <a:r>
              <a:rPr lang="en-US" dirty="0"/>
              <a:t> </a:t>
            </a:r>
            <a:r>
              <a:rPr lang="en-US" dirty="0" err="1"/>
              <a:t>данных</a:t>
            </a:r>
            <a:endParaRPr dirty="0"/>
          </a:p>
          <a:p>
            <a:pPr marL="742950" lvl="1" indent="-121284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Численная агрегация данных (1/2)</a:t>
            </a:r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body" idx="1"/>
          </p:nvPr>
        </p:nvSpPr>
        <p:spPr>
          <a:xfrm>
            <a:off x="467544" y="6021288"/>
            <a:ext cx="8229600" cy="38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ru.mai.dep806.bigdata.mr.PostsStatisticsByUser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graphicFrame>
        <p:nvGraphicFramePr>
          <p:cNvPr id="135" name="Google Shape;135;p7"/>
          <p:cNvGraphicFramePr/>
          <p:nvPr/>
        </p:nvGraphicFramePr>
        <p:xfrm>
          <a:off x="179512" y="2825092"/>
          <a:ext cx="1656175" cy="161205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7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u="none" strike="noStrike" cap="none"/>
                        <a:t>id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owner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score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-5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10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Alex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Alex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45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6" name="Google Shape;136;p7"/>
          <p:cNvSpPr/>
          <p:nvPr/>
        </p:nvSpPr>
        <p:spPr>
          <a:xfrm>
            <a:off x="1951661" y="3453324"/>
            <a:ext cx="720078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37" name="Google Shape;137;p7"/>
          <p:cNvGraphicFramePr/>
          <p:nvPr/>
        </p:nvGraphicFramePr>
        <p:xfrm>
          <a:off x="2771800" y="2420888"/>
          <a:ext cx="2736275" cy="134337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-5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-5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-5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10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10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10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Alex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24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8" name="Google Shape;138;p7"/>
          <p:cNvGraphicFramePr/>
          <p:nvPr/>
        </p:nvGraphicFramePr>
        <p:xfrm>
          <a:off x="2787704" y="4218878"/>
          <a:ext cx="2736275" cy="10747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45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9" name="Google Shape;139;p7"/>
          <p:cNvSpPr txBox="1"/>
          <p:nvPr/>
        </p:nvSpPr>
        <p:spPr>
          <a:xfrm>
            <a:off x="2787704" y="2114431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1: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7"/>
          <p:cNvSpPr txBox="1"/>
          <p:nvPr/>
        </p:nvSpPr>
        <p:spPr>
          <a:xfrm>
            <a:off x="2787704" y="3906661"/>
            <a:ext cx="95200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2: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41" name="Google Shape;141;p7"/>
          <p:cNvGraphicFramePr/>
          <p:nvPr/>
        </p:nvGraphicFramePr>
        <p:xfrm>
          <a:off x="6228184" y="2452204"/>
          <a:ext cx="2736275" cy="10747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-5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10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-5+10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24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2" name="Google Shape;142;p7"/>
          <p:cNvGraphicFramePr/>
          <p:nvPr/>
        </p:nvGraphicFramePr>
        <p:xfrm>
          <a:off x="6228184" y="4213259"/>
          <a:ext cx="2736275" cy="107039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100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45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3" name="Google Shape;143;p7"/>
          <p:cNvSpPr/>
          <p:nvPr/>
        </p:nvSpPr>
        <p:spPr>
          <a:xfrm>
            <a:off x="5602684" y="2751664"/>
            <a:ext cx="575320" cy="432048"/>
          </a:xfrm>
          <a:prstGeom prst="rightArrow">
            <a:avLst>
              <a:gd name="adj1" fmla="val 50000"/>
              <a:gd name="adj2" fmla="val 52939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7"/>
          <p:cNvSpPr/>
          <p:nvPr/>
        </p:nvSpPr>
        <p:spPr>
          <a:xfrm>
            <a:off x="5602684" y="4532423"/>
            <a:ext cx="575320" cy="432048"/>
          </a:xfrm>
          <a:prstGeom prst="rightArrow">
            <a:avLst>
              <a:gd name="adj1" fmla="val 50000"/>
              <a:gd name="adj2" fmla="val 52939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7"/>
          <p:cNvSpPr txBox="1"/>
          <p:nvPr/>
        </p:nvSpPr>
        <p:spPr>
          <a:xfrm>
            <a:off x="1942037" y="1948190"/>
            <a:ext cx="6495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7"/>
          <p:cNvSpPr txBox="1"/>
          <p:nvPr/>
        </p:nvSpPr>
        <p:spPr>
          <a:xfrm>
            <a:off x="5331569" y="1806714"/>
            <a:ext cx="11175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COMBINE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7"/>
          <p:cNvSpPr txBox="1"/>
          <p:nvPr/>
        </p:nvSpPr>
        <p:spPr>
          <a:xfrm>
            <a:off x="385053" y="1173278"/>
            <a:ext cx="818172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каждого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пользователя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посчитать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количество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заданных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вопросов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также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минимальный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максимальный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средний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рейтинг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(“score”) 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его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вопросов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Численная агрегация данных (2/2)</a:t>
            </a:r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body" idx="1"/>
          </p:nvPr>
        </p:nvSpPr>
        <p:spPr>
          <a:xfrm>
            <a:off x="395536" y="6237312"/>
            <a:ext cx="8229600" cy="38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ru.mai.dep806.bigdata.mr.PostsStatisticsByUser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54" name="Google Shape;154;p8"/>
          <p:cNvSpPr txBox="1"/>
          <p:nvPr/>
        </p:nvSpPr>
        <p:spPr>
          <a:xfrm>
            <a:off x="164951" y="2107962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1: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8"/>
          <p:cNvSpPr txBox="1"/>
          <p:nvPr/>
        </p:nvSpPr>
        <p:spPr>
          <a:xfrm>
            <a:off x="164952" y="3889022"/>
            <a:ext cx="95200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2: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56" name="Google Shape;156;p8"/>
          <p:cNvGraphicFramePr/>
          <p:nvPr/>
        </p:nvGraphicFramePr>
        <p:xfrm>
          <a:off x="107504" y="2452204"/>
          <a:ext cx="2736275" cy="10747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-5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10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-5+10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7" name="Google Shape;157;p8"/>
          <p:cNvGraphicFramePr/>
          <p:nvPr/>
        </p:nvGraphicFramePr>
        <p:xfrm>
          <a:off x="107504" y="4213259"/>
          <a:ext cx="2736275" cy="107039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100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8" name="Google Shape;158;p8"/>
          <p:cNvSpPr txBox="1"/>
          <p:nvPr/>
        </p:nvSpPr>
        <p:spPr>
          <a:xfrm>
            <a:off x="2627784" y="1677075"/>
            <a:ext cx="165346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Пересылка по сети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SHUFFLE</a:t>
            </a:r>
            <a:endParaRPr/>
          </a:p>
        </p:txBody>
      </p:sp>
      <p:graphicFrame>
        <p:nvGraphicFramePr>
          <p:cNvPr id="159" name="Google Shape;159;p8"/>
          <p:cNvGraphicFramePr/>
          <p:nvPr>
            <p:extLst>
              <p:ext uri="{D42A27DB-BD31-4B8C-83A1-F6EECF244321}">
                <p14:modId xmlns:p14="http://schemas.microsoft.com/office/powerpoint/2010/main" val="3928038537"/>
              </p:ext>
            </p:extLst>
          </p:nvPr>
        </p:nvGraphicFramePr>
        <p:xfrm>
          <a:off x="3278324" y="2415739"/>
          <a:ext cx="2646963" cy="10747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57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Alex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24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24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24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Alex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34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60" name="Google Shape;160;p8"/>
          <p:cNvGraphicFramePr/>
          <p:nvPr/>
        </p:nvGraphicFramePr>
        <p:xfrm>
          <a:off x="3275856" y="4196799"/>
          <a:ext cx="2736275" cy="10747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-5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10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-5+10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45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61" name="Google Shape;161;p8"/>
          <p:cNvCxnSpPr/>
          <p:nvPr/>
        </p:nvCxnSpPr>
        <p:spPr>
          <a:xfrm rot="10800000" flipH="1">
            <a:off x="2843808" y="3068960"/>
            <a:ext cx="396044" cy="36004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62" name="Google Shape;162;p8"/>
          <p:cNvCxnSpPr/>
          <p:nvPr/>
        </p:nvCxnSpPr>
        <p:spPr>
          <a:xfrm>
            <a:off x="2843808" y="3068960"/>
            <a:ext cx="396044" cy="180020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63" name="Google Shape;163;p8"/>
          <p:cNvCxnSpPr/>
          <p:nvPr/>
        </p:nvCxnSpPr>
        <p:spPr>
          <a:xfrm rot="10800000" flipH="1">
            <a:off x="2843808" y="3373771"/>
            <a:ext cx="396044" cy="1495389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64" name="Google Shape;164;p8"/>
          <p:cNvCxnSpPr/>
          <p:nvPr/>
        </p:nvCxnSpPr>
        <p:spPr>
          <a:xfrm>
            <a:off x="2843808" y="5157192"/>
            <a:ext cx="396044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65" name="Google Shape;165;p8"/>
          <p:cNvSpPr txBox="1"/>
          <p:nvPr/>
        </p:nvSpPr>
        <p:spPr>
          <a:xfrm>
            <a:off x="3275856" y="2107962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Reducer 1: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8"/>
          <p:cNvSpPr txBox="1"/>
          <p:nvPr/>
        </p:nvSpPr>
        <p:spPr>
          <a:xfrm>
            <a:off x="3319996" y="3876084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Reducer 2: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7" name="Google Shape;167;p8"/>
          <p:cNvGraphicFramePr/>
          <p:nvPr/>
        </p:nvGraphicFramePr>
        <p:xfrm>
          <a:off x="6516218" y="2595970"/>
          <a:ext cx="2520275" cy="80602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3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0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0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58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8" name="Google Shape;168;p8"/>
          <p:cNvGraphicFramePr/>
          <p:nvPr/>
        </p:nvGraphicFramePr>
        <p:xfrm>
          <a:off x="6516216" y="4351182"/>
          <a:ext cx="2520225" cy="80602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64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0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675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count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</a:t>
                      </a:r>
                      <a:endParaRPr sz="13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33125" marB="331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-5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50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9" name="Google Shape;169;p8"/>
          <p:cNvSpPr/>
          <p:nvPr/>
        </p:nvSpPr>
        <p:spPr>
          <a:xfrm>
            <a:off x="6067368" y="2924944"/>
            <a:ext cx="409476" cy="258768"/>
          </a:xfrm>
          <a:prstGeom prst="rightArrow">
            <a:avLst>
              <a:gd name="adj1" fmla="val 50000"/>
              <a:gd name="adj2" fmla="val 52939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8"/>
          <p:cNvSpPr/>
          <p:nvPr/>
        </p:nvSpPr>
        <p:spPr>
          <a:xfrm>
            <a:off x="6055632" y="4610392"/>
            <a:ext cx="409476" cy="258768"/>
          </a:xfrm>
          <a:prstGeom prst="rightArrow">
            <a:avLst>
              <a:gd name="adj1" fmla="val 50000"/>
              <a:gd name="adj2" fmla="val 52939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8"/>
          <p:cNvSpPr/>
          <p:nvPr/>
        </p:nvSpPr>
        <p:spPr>
          <a:xfrm>
            <a:off x="5755108" y="1892518"/>
            <a:ext cx="10339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8"/>
          <p:cNvSpPr/>
          <p:nvPr/>
        </p:nvSpPr>
        <p:spPr>
          <a:xfrm rot="5400000">
            <a:off x="7757135" y="3439904"/>
            <a:ext cx="204739" cy="238305"/>
          </a:xfrm>
          <a:prstGeom prst="rightArrow">
            <a:avLst>
              <a:gd name="adj1" fmla="val 50000"/>
              <a:gd name="adj2" fmla="val 52939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8"/>
          <p:cNvSpPr txBox="1"/>
          <p:nvPr/>
        </p:nvSpPr>
        <p:spPr>
          <a:xfrm>
            <a:off x="6455700" y="3692061"/>
            <a:ext cx="234551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запись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файл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/part-r-00000</a:t>
            </a:r>
            <a:endParaRPr sz="1200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74" name="Google Shape;174;p8"/>
          <p:cNvSpPr/>
          <p:nvPr/>
        </p:nvSpPr>
        <p:spPr>
          <a:xfrm rot="5400000">
            <a:off x="7697637" y="5193067"/>
            <a:ext cx="204739" cy="238305"/>
          </a:xfrm>
          <a:prstGeom prst="rightArrow">
            <a:avLst>
              <a:gd name="adj1" fmla="val 50000"/>
              <a:gd name="adj2" fmla="val 52939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8"/>
          <p:cNvSpPr txBox="1"/>
          <p:nvPr/>
        </p:nvSpPr>
        <p:spPr>
          <a:xfrm>
            <a:off x="6455857" y="5445224"/>
            <a:ext cx="234551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запись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файл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/part-r-00001</a:t>
            </a:r>
            <a:endParaRPr sz="1200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Построение инвертированного индекса</a:t>
            </a:r>
            <a:endParaRPr/>
          </a:p>
        </p:txBody>
      </p:sp>
      <p:graphicFrame>
        <p:nvGraphicFramePr>
          <p:cNvPr id="181" name="Google Shape;181;p9"/>
          <p:cNvGraphicFramePr/>
          <p:nvPr/>
        </p:nvGraphicFramePr>
        <p:xfrm>
          <a:off x="539552" y="3218386"/>
          <a:ext cx="1088350" cy="161205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id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owner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2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3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5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2" name="Google Shape;182;p9"/>
          <p:cNvSpPr/>
          <p:nvPr/>
        </p:nvSpPr>
        <p:spPr>
          <a:xfrm>
            <a:off x="1835696" y="3842922"/>
            <a:ext cx="720078" cy="43204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83" name="Google Shape;183;p9"/>
          <p:cNvGraphicFramePr/>
          <p:nvPr/>
        </p:nvGraphicFramePr>
        <p:xfrm>
          <a:off x="2771800" y="2799353"/>
          <a:ext cx="1224125" cy="107470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John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1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2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3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4" name="Google Shape;184;p9"/>
          <p:cNvSpPr txBox="1"/>
          <p:nvPr/>
        </p:nvSpPr>
        <p:spPr>
          <a:xfrm>
            <a:off x="2787704" y="2492896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1: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9"/>
          <p:cNvSpPr txBox="1"/>
          <p:nvPr/>
        </p:nvSpPr>
        <p:spPr>
          <a:xfrm>
            <a:off x="2787704" y="4285126"/>
            <a:ext cx="95200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Mapper 2: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9"/>
          <p:cNvSpPr txBox="1"/>
          <p:nvPr/>
        </p:nvSpPr>
        <p:spPr>
          <a:xfrm>
            <a:off x="298517" y="1588150"/>
            <a:ext cx="62756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Задача:  индексация вопросов по автору для быстрого поиска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87" name="Google Shape;187;p9"/>
          <p:cNvGraphicFramePr/>
          <p:nvPr/>
        </p:nvGraphicFramePr>
        <p:xfrm>
          <a:off x="2787704" y="4671561"/>
          <a:ext cx="1224125" cy="806025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Alex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4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5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8" name="Google Shape;188;p9"/>
          <p:cNvGraphicFramePr/>
          <p:nvPr/>
        </p:nvGraphicFramePr>
        <p:xfrm>
          <a:off x="5060152" y="2925288"/>
          <a:ext cx="1224125" cy="53735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Alex</a:t>
                      </a:r>
                      <a:endParaRPr sz="1300" dirty="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3, 4</a:t>
                      </a:r>
                      <a:endParaRPr sz="1300" dirty="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9" name="Google Shape;189;p9"/>
          <p:cNvSpPr txBox="1"/>
          <p:nvPr/>
        </p:nvSpPr>
        <p:spPr>
          <a:xfrm>
            <a:off x="5076056" y="2618831"/>
            <a:ext cx="10960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Reducer 1: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9"/>
          <p:cNvSpPr txBox="1"/>
          <p:nvPr/>
        </p:nvSpPr>
        <p:spPr>
          <a:xfrm>
            <a:off x="5076056" y="4411061"/>
            <a:ext cx="12241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Reducer 2: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91" name="Google Shape;191;p9"/>
          <p:cNvGraphicFramePr/>
          <p:nvPr/>
        </p:nvGraphicFramePr>
        <p:xfrm>
          <a:off x="5076056" y="4797496"/>
          <a:ext cx="1224125" cy="537350"/>
        </p:xfrm>
        <a:graphic>
          <a:graphicData uri="http://schemas.openxmlformats.org/drawingml/2006/table">
            <a:tbl>
              <a:tblPr firstRow="1" bandRow="1">
                <a:noFill/>
                <a:tableStyleId>{E6870E6E-7F74-4D46-A479-F5CBA8996298}</a:tableStyleId>
              </a:tblPr>
              <a:tblGrid>
                <a:gridCol w="54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Key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Value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John</a:t>
                      </a:r>
                      <a:endParaRPr sz="1300"/>
                    </a:p>
                  </a:txBody>
                  <a:tcPr marL="66250" marR="66250" marT="33125" marB="331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1, 2, 5</a:t>
                      </a:r>
                      <a:endParaRPr sz="1300"/>
                    </a:p>
                  </a:txBody>
                  <a:tcPr marL="66250" marR="66250" marT="33125" marB="331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92" name="Google Shape;192;p9"/>
          <p:cNvCxnSpPr/>
          <p:nvPr/>
        </p:nvCxnSpPr>
        <p:spPr>
          <a:xfrm>
            <a:off x="3995936" y="3159393"/>
            <a:ext cx="1080120" cy="144016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3" name="Google Shape;193;p9"/>
          <p:cNvCxnSpPr/>
          <p:nvPr/>
        </p:nvCxnSpPr>
        <p:spPr>
          <a:xfrm rot="10800000" flipH="1">
            <a:off x="3995936" y="3375417"/>
            <a:ext cx="1080120" cy="144016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4" name="Google Shape;194;p9"/>
          <p:cNvCxnSpPr/>
          <p:nvPr/>
        </p:nvCxnSpPr>
        <p:spPr>
          <a:xfrm rot="10800000" flipH="1">
            <a:off x="3995936" y="3375417"/>
            <a:ext cx="1080120" cy="1944216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5" name="Google Shape;195;p9"/>
          <p:cNvCxnSpPr/>
          <p:nvPr/>
        </p:nvCxnSpPr>
        <p:spPr>
          <a:xfrm>
            <a:off x="4008475" y="3738353"/>
            <a:ext cx="1067581" cy="1437264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6" name="Google Shape;196;p9"/>
          <p:cNvCxnSpPr/>
          <p:nvPr/>
        </p:nvCxnSpPr>
        <p:spPr>
          <a:xfrm>
            <a:off x="4011840" y="5074566"/>
            <a:ext cx="1064100" cy="10110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97" name="Google Shape;197;p9"/>
          <p:cNvSpPr txBox="1"/>
          <p:nvPr/>
        </p:nvSpPr>
        <p:spPr>
          <a:xfrm>
            <a:off x="5099077" y="3842922"/>
            <a:ext cx="24395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Ключи отсортированы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9"/>
          <p:cNvSpPr/>
          <p:nvPr/>
        </p:nvSpPr>
        <p:spPr>
          <a:xfrm>
            <a:off x="4070874" y="2096402"/>
            <a:ext cx="10339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9"/>
          <p:cNvSpPr/>
          <p:nvPr/>
        </p:nvSpPr>
        <p:spPr>
          <a:xfrm>
            <a:off x="1678737" y="2096402"/>
            <a:ext cx="10339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1825</Words>
  <Application>Microsoft Office PowerPoint</Application>
  <PresentationFormat>On-screen Show (4:3)</PresentationFormat>
  <Paragraphs>522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Courier New</vt:lpstr>
      <vt:lpstr>Noto Sans Symbols</vt:lpstr>
      <vt:lpstr>Office Theme</vt:lpstr>
      <vt:lpstr>Hadoop MapReduce framework</vt:lpstr>
      <vt:lpstr>Паттерн Map Reduce</vt:lpstr>
      <vt:lpstr>Hadoop MapReduce</vt:lpstr>
      <vt:lpstr>PowerPoint Presentation</vt:lpstr>
      <vt:lpstr>Типовой пример: word count</vt:lpstr>
      <vt:lpstr>Типы задач для MapReduce</vt:lpstr>
      <vt:lpstr>Численная агрегация данных (1/2)</vt:lpstr>
      <vt:lpstr>Численная агрегация данных (2/2)</vt:lpstr>
      <vt:lpstr>Построение инвертированного индекса</vt:lpstr>
      <vt:lpstr>Подсчет количества  счетчики (“counters”)</vt:lpstr>
      <vt:lpstr>Фильтрация</vt:lpstr>
      <vt:lpstr>Вероятностные структуры данных</vt:lpstr>
      <vt:lpstr>Bloom-фильтр</vt:lpstr>
      <vt:lpstr>Bloom-фильтр: схема работы</vt:lpstr>
      <vt:lpstr>Bloom фильтр: иллюстрация</vt:lpstr>
      <vt:lpstr>Bloom filter: улучшение точности</vt:lpstr>
      <vt:lpstr>Сквозная сортировка</vt:lpstr>
      <vt:lpstr>Join: Повторение</vt:lpstr>
      <vt:lpstr>Join (объединение)</vt:lpstr>
      <vt:lpstr>Join: виды оптимизация</vt:lpstr>
      <vt:lpstr>Как будет реализован Join</vt:lpstr>
      <vt:lpstr>Типовые ошибки и рекомендации</vt:lpstr>
      <vt:lpstr>Литература</vt:lpstr>
      <vt:lpstr>Классификация примеров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Hadoop MapReduce framework</dc:title>
  <dc:creator>Eugene</dc:creator>
  <cp:lastModifiedBy>Evgeny Gavrilov</cp:lastModifiedBy>
  <cp:revision>6</cp:revision>
  <dcterms:created xsi:type="dcterms:W3CDTF">2016-11-20T20:02:26Z</dcterms:created>
  <dcterms:modified xsi:type="dcterms:W3CDTF">2023-03-25T10:23:12Z</dcterms:modified>
</cp:coreProperties>
</file>