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201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9858D54-FE70-456B-A20F-6A5F8FA7D587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4AAFDF3-5575-4DD8-AE26-632AAA8A82A8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B101E88-3229-488E-8571-4D06816BA01F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62EC460-6475-42D8-BF96-1ED82C7670AD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FB0ECEE-8810-4256-8030-80216005D81B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E25CB6F7-2486-4B72-BB66-FF02F16E2F7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0BE20AC4-6AB4-4174-BEA8-187E176370D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096CC4E-B5B1-4778-87CE-C00F08177BA9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6C482CD-3383-4450-8C22-07D7904F8E60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2638C996-8F9E-4113-B9CD-BA087D5F90F0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9FB602F-FDB6-4E0D-BC19-3DBE0FDA27C6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4956EF6-2717-4DDB-99D2-DB10C4E88525}" type="slidenum">
              <a:t>‹#›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65AC885A-44C8-4B01-8073-B27A59AA3C9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FA7AB55C-A7CD-4485-B1AC-281922123F3C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1B30960-D564-4CFF-9D25-C6CC70BE475B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2EBA1FE9-5A4D-4B9F-B0E0-7A185E620F1B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AF1ABA79-FF04-4111-BF20-1695F1371136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842E689-E3D1-40D9-84EF-089486411B3C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BD2F745-16C0-40D2-8624-DEBA3C9C2C53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062E991-6D1D-438F-8403-EDB252E5E315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5062446-E5FA-4326-BD18-93D6E09C4431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4D4B03A-330C-4B13-84CE-A123272EBABF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767ABAB-35DE-4759-AB62-B6EBDDFF0B9B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47CEAA6-AA77-4BF5-9C48-71C08827B0CA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Master title style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</a:rPr>
              <a:t>&lt;date/time&gt;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D5A1C3B-0C1E-4173-A806-32DDC528638B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Click to edit Master title style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Calibri"/>
              </a:rPr>
              <a:t>Click to edit Master text styles</a:t>
            </a:r>
          </a:p>
          <a:p>
            <a:pPr marL="743040" lvl="1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Second level</a:t>
            </a:r>
          </a:p>
          <a:p>
            <a:pPr marL="1143000" lvl="2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Third level</a:t>
            </a:r>
          </a:p>
          <a:p>
            <a:pPr marL="1600200" lvl="3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Fourth level</a:t>
            </a:r>
          </a:p>
          <a:p>
            <a:pPr marL="2057400" lvl="4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level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US" sz="1200" b="0" strike="noStrike" spc="-1">
                <a:solidFill>
                  <a:srgbClr val="8B8B8B"/>
                </a:solidFill>
                <a:latin typeface="Calibri"/>
              </a:rPr>
              <a:t>&lt;date/time&gt;</a:t>
            </a:r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lang="en-US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en-US" sz="1400" b="0" strike="noStrike" spc="-1">
                <a:solidFill>
                  <a:srgbClr val="000000"/>
                </a:solidFill>
                <a:latin typeface="Times New Roman"/>
              </a:rPr>
              <a:t>&lt;footer&gt;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D581D4D6-BB03-4A3D-9405-B7923C77C97D}" type="slidenum">
              <a:rPr lang="en-US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172.16.236.3:19888/jobhistory" TargetMode="External"/><Relationship Id="rId2" Type="http://schemas.openxmlformats.org/officeDocument/2006/relationships/hyperlink" Target="http://172.16.236.3:8088/ui2" TargetMode="Externa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Планировщик задач и ресурсов</a:t>
            </a:r>
            <a:br>
              <a:rPr sz="4400"/>
            </a:b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Apache Hadoop YARN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indent="0" algn="ctr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en-US" sz="3200" b="0" strike="noStrike" spc="-1" dirty="0">
                <a:solidFill>
                  <a:srgbClr val="8B8B8B"/>
                </a:solidFill>
                <a:latin typeface="Calibri"/>
              </a:rPr>
              <a:t>Yet Another Resource Negotiator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3"/>
          <p:cNvPicPr/>
          <p:nvPr/>
        </p:nvPicPr>
        <p:blipFill>
          <a:blip r:embed="rId2"/>
          <a:stretch/>
        </p:blipFill>
        <p:spPr>
          <a:xfrm>
            <a:off x="132840" y="692640"/>
            <a:ext cx="9010800" cy="5589000"/>
          </a:xfrm>
          <a:prstGeom prst="rect">
            <a:avLst/>
          </a:prstGeom>
          <a:ln w="0">
            <a:noFill/>
          </a:ln>
        </p:spPr>
      </p:pic>
      <p:sp>
        <p:nvSpPr>
          <p:cNvPr id="85" name="Прямоугольник 1"/>
          <p:cNvSpPr/>
          <p:nvPr/>
        </p:nvSpPr>
        <p:spPr>
          <a:xfrm>
            <a:off x="1371600" y="3657600"/>
            <a:ext cx="5028840" cy="1142640"/>
          </a:xfrm>
          <a:prstGeom prst="rect">
            <a:avLst/>
          </a:prstGeom>
          <a:noFill/>
          <a:ln w="38100">
            <a:solidFill>
              <a:srgbClr val="8E3B38"/>
            </a:solidFill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1800" b="0" strike="noStrike" spc="-1">
              <a:solidFill>
                <a:schemeClr val="lt1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YARN</a:t>
            </a: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88000"/>
          </a:bodyPr>
          <a:lstStyle/>
          <a:p>
            <a:pPr marL="326160" indent="-3261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Основа движка 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Hadoop 2</a:t>
            </a:r>
          </a:p>
          <a:p>
            <a:pPr marL="326160" indent="-3261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Управляет ресурсами (вычислительными ядрами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b="0" strike="noStrike" spc="-1" dirty="0" err="1">
                <a:solidFill>
                  <a:srgbClr val="000000"/>
                </a:solidFill>
                <a:latin typeface="Calibri"/>
              </a:rPr>
              <a:t>vcore</a:t>
            </a: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, памятью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 RAM</a:t>
            </a: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) и задачами 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(Application)</a:t>
            </a: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, выполняемыми на кластере</a:t>
            </a: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326160" indent="-3261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Вместе с 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HDFS, </a:t>
            </a: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практически является  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“</a:t>
            </a: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распределенной операционной системой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”</a:t>
            </a:r>
          </a:p>
          <a:p>
            <a:pPr marL="326160" indent="-32616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Приложения, использующие 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YARN </a:t>
            </a: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могут динамически масштабироваться на узлы кластера и использовать общую файловую систему 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(HDFS)</a:t>
            </a: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 dirty="0">
                <a:solidFill>
                  <a:srgbClr val="000000"/>
                </a:solidFill>
                <a:latin typeface="Calibri"/>
              </a:rPr>
              <a:t>Кто использует </a:t>
            </a:r>
            <a:r>
              <a:rPr lang="en-US" sz="4400" b="0" strike="noStrike" spc="-1" dirty="0">
                <a:solidFill>
                  <a:srgbClr val="000000"/>
                </a:solidFill>
                <a:latin typeface="Calibri"/>
              </a:rPr>
              <a:t>YARN</a:t>
            </a: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504825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63500" lnSpcReduction="10000"/>
          </a:bodyPr>
          <a:lstStyle/>
          <a:p>
            <a:pPr marL="307080" indent="-307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1" strike="noStrike" spc="-1" dirty="0">
                <a:solidFill>
                  <a:srgbClr val="000000"/>
                </a:solidFill>
                <a:latin typeface="Calibri"/>
              </a:rPr>
              <a:t>Hadoop MapReduce</a:t>
            </a: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665640" lvl="1" indent="-25596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Через него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: Hive, Pig, Sqoop 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и другие высокоуровневые инструменты</a:t>
            </a:r>
            <a:endParaRPr lang="en-US" sz="2000" b="0" strike="noStrike" spc="-1" dirty="0">
              <a:solidFill>
                <a:srgbClr val="000000"/>
              </a:solidFill>
              <a:latin typeface="Calibri"/>
            </a:endParaRPr>
          </a:p>
          <a:p>
            <a:pPr marL="307080" indent="-307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1" strike="noStrike" spc="-1" dirty="0">
                <a:solidFill>
                  <a:srgbClr val="000000"/>
                </a:solidFill>
                <a:latin typeface="Calibri"/>
              </a:rPr>
              <a:t>Apache TEZ</a:t>
            </a: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665640" lvl="1" indent="-255960">
              <a:lnSpc>
                <a:spcPct val="100000"/>
              </a:lnSpc>
              <a:spcBef>
                <a:spcPts val="42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100" b="0" strike="noStrike" spc="-1" dirty="0">
                <a:solidFill>
                  <a:srgbClr val="000000"/>
                </a:solidFill>
                <a:latin typeface="Calibri"/>
              </a:rPr>
              <a:t>Движок для обработки данных в оперативной памяти</a:t>
            </a:r>
            <a:endParaRPr lang="en-US" sz="2100" b="0" strike="noStrike" spc="-1" dirty="0">
              <a:solidFill>
                <a:srgbClr val="000000"/>
              </a:solidFill>
              <a:latin typeface="Calibri"/>
            </a:endParaRPr>
          </a:p>
          <a:p>
            <a:pPr marL="307080" indent="-307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1" strike="noStrike" spc="-1" dirty="0">
                <a:solidFill>
                  <a:srgbClr val="000000"/>
                </a:solidFill>
                <a:latin typeface="Calibri"/>
              </a:rPr>
              <a:t>Apache Spark </a:t>
            </a: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665640" lvl="1" indent="-255960">
              <a:lnSpc>
                <a:spcPct val="10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–"/>
            </a:pPr>
            <a:r>
              <a:rPr lang="ru-RU" sz="2200" b="0" strike="noStrike" spc="-1" dirty="0">
                <a:solidFill>
                  <a:srgbClr val="000000"/>
                </a:solidFill>
                <a:latin typeface="Calibri"/>
              </a:rPr>
              <a:t>Движок для обработки данных в оперативной памяти</a:t>
            </a:r>
            <a:endParaRPr lang="en-US" sz="2200" b="0" strike="noStrike" spc="-1" dirty="0">
              <a:solidFill>
                <a:srgbClr val="000000"/>
              </a:solidFill>
              <a:latin typeface="Calibri"/>
            </a:endParaRPr>
          </a:p>
          <a:p>
            <a:pPr marL="665640" lvl="1" indent="-25596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может использовать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YARN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 опционально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 (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на практике – всегда, когда работает на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Hadoop)</a:t>
            </a:r>
          </a:p>
          <a:p>
            <a:pPr marL="307080" lvl="1" indent="-3070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en-GB" sz="2800" b="1" strike="noStrike" spc="-1" dirty="0">
                <a:solidFill>
                  <a:srgbClr val="000000"/>
                </a:solidFill>
                <a:latin typeface="Calibri"/>
              </a:rPr>
              <a:t>Impala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665640" lvl="2" indent="-307080">
              <a:lnSpc>
                <a:spcPct val="100000"/>
              </a:lnSpc>
              <a:spcBef>
                <a:spcPts val="420"/>
              </a:spcBef>
              <a:buClr>
                <a:srgbClr val="000000"/>
              </a:buClr>
              <a:buFont typeface="StarSymbol"/>
              <a:buChar char="-"/>
            </a:pPr>
            <a:r>
              <a:rPr lang="en-US" sz="2100" b="0" strike="noStrike" spc="-1" dirty="0">
                <a:solidFill>
                  <a:srgbClr val="000000"/>
                </a:solidFill>
                <a:latin typeface="Calibri"/>
              </a:rPr>
              <a:t>SQL </a:t>
            </a:r>
            <a:r>
              <a:rPr lang="ru-RU" sz="2100" b="0" strike="noStrike" spc="-1" dirty="0">
                <a:solidFill>
                  <a:srgbClr val="000000"/>
                </a:solidFill>
                <a:latin typeface="Calibri"/>
              </a:rPr>
              <a:t>интерфейс к данным на </a:t>
            </a:r>
            <a:r>
              <a:rPr lang="en-US" sz="2100" b="0" strike="noStrike" spc="-1" dirty="0">
                <a:solidFill>
                  <a:srgbClr val="000000"/>
                </a:solidFill>
                <a:latin typeface="Calibri"/>
              </a:rPr>
              <a:t>HDFS</a:t>
            </a:r>
            <a:r>
              <a:rPr lang="ru-RU" sz="2100" b="0" strike="noStrike" spc="-1" dirty="0">
                <a:solidFill>
                  <a:srgbClr val="000000"/>
                </a:solidFill>
                <a:latin typeface="Calibri"/>
              </a:rPr>
              <a:t>, с обработкой данных в оперативной памяти</a:t>
            </a:r>
            <a:endParaRPr lang="en-US" sz="2100" b="0" strike="noStrike" spc="-1" dirty="0">
              <a:solidFill>
                <a:srgbClr val="000000"/>
              </a:solidFill>
              <a:latin typeface="Calibri"/>
            </a:endParaRPr>
          </a:p>
          <a:p>
            <a:pPr marL="307080" indent="-307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Apache </a:t>
            </a:r>
            <a:r>
              <a:rPr lang="en-US" sz="3200" b="0" strike="noStrike" spc="-1" dirty="0" err="1">
                <a:solidFill>
                  <a:srgbClr val="000000"/>
                </a:solidFill>
                <a:latin typeface="Calibri"/>
              </a:rPr>
              <a:t>Hbase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 </a:t>
            </a:r>
          </a:p>
          <a:p>
            <a:pPr marL="665640" lvl="1" indent="-255960">
              <a:lnSpc>
                <a:spcPct val="10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–"/>
            </a:pPr>
            <a:r>
              <a:rPr lang="ru-RU" sz="2200" b="0" strike="noStrike" spc="-1" dirty="0">
                <a:solidFill>
                  <a:srgbClr val="000000"/>
                </a:solidFill>
                <a:latin typeface="Calibri"/>
              </a:rPr>
              <a:t>Колоночная база данных</a:t>
            </a:r>
            <a:endParaRPr lang="en-US" sz="2200" b="0" strike="noStrike" spc="-1" dirty="0">
              <a:solidFill>
                <a:srgbClr val="000000"/>
              </a:solidFill>
              <a:latin typeface="Calibri"/>
            </a:endParaRPr>
          </a:p>
          <a:p>
            <a:pPr marL="665640" lvl="1" indent="-25596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может использовать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YARN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 опционально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 (HOYA – HBase on YARN), 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на практике - редко</a:t>
            </a:r>
            <a:endParaRPr lang="en-US" sz="2000" b="0" strike="noStrike" spc="-1" dirty="0">
              <a:solidFill>
                <a:srgbClr val="000000"/>
              </a:solidFill>
              <a:latin typeface="Calibri"/>
            </a:endParaRPr>
          </a:p>
          <a:p>
            <a:pPr marL="307080" indent="-307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Apache Storm</a:t>
            </a:r>
          </a:p>
          <a:p>
            <a:pPr marL="665640" lvl="1" indent="-255960">
              <a:lnSpc>
                <a:spcPct val="10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–"/>
            </a:pPr>
            <a:r>
              <a:rPr lang="ru-RU" sz="2200" b="0" strike="noStrike" spc="-1" dirty="0">
                <a:solidFill>
                  <a:srgbClr val="000000"/>
                </a:solidFill>
                <a:latin typeface="Calibri"/>
              </a:rPr>
              <a:t>Движок для распределенных вычислений над потоками данных </a:t>
            </a:r>
            <a:r>
              <a:rPr lang="en-US" sz="2200" b="0" strike="noStrike" spc="-1" dirty="0">
                <a:solidFill>
                  <a:srgbClr val="000000"/>
                </a:solidFill>
                <a:latin typeface="Calibri"/>
              </a:rPr>
              <a:t>(streaming)</a:t>
            </a:r>
          </a:p>
          <a:p>
            <a:pPr marL="665640" lvl="1" indent="-25596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может использовать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YARN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 опционально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через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Apache Slider, 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на практике - редко</a:t>
            </a:r>
            <a:endParaRPr lang="en-US" sz="2000" b="0" strike="noStrike" spc="-1" dirty="0">
              <a:solidFill>
                <a:srgbClr val="000000"/>
              </a:solidFill>
              <a:latin typeface="Calibri"/>
            </a:endParaRPr>
          </a:p>
          <a:p>
            <a:pPr marL="307080" indent="-307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Apache Kafka</a:t>
            </a:r>
          </a:p>
          <a:p>
            <a:pPr marL="665640" lvl="1" indent="-255960">
              <a:lnSpc>
                <a:spcPct val="100000"/>
              </a:lnSpc>
              <a:spcBef>
                <a:spcPts val="439"/>
              </a:spcBef>
              <a:buClr>
                <a:srgbClr val="000000"/>
              </a:buClr>
              <a:buFont typeface="Arial"/>
              <a:buChar char="–"/>
            </a:pPr>
            <a:r>
              <a:rPr lang="ru-RU" sz="2200" b="0" strike="noStrike" spc="-1" dirty="0">
                <a:solidFill>
                  <a:srgbClr val="000000"/>
                </a:solidFill>
                <a:latin typeface="Calibri"/>
              </a:rPr>
              <a:t>Движок для распределенного хранения и передачи потоковых данных </a:t>
            </a:r>
            <a:r>
              <a:rPr lang="en-US" sz="2200" b="0" strike="noStrike" spc="-1" dirty="0">
                <a:solidFill>
                  <a:srgbClr val="000000"/>
                </a:solidFill>
                <a:latin typeface="Calibri"/>
              </a:rPr>
              <a:t>(streaming)</a:t>
            </a:r>
          </a:p>
          <a:p>
            <a:pPr marL="665640" lvl="1" indent="-25596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может использовать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YARN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 опционально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через 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KOYA (Kafka on YARN), 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на практике - редко</a:t>
            </a:r>
            <a:endParaRPr lang="en-US" sz="2000" b="0" strike="noStrike" spc="-1" dirty="0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Архитектура </a:t>
            </a: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YARN</a:t>
            </a:r>
          </a:p>
        </p:txBody>
      </p:sp>
      <p:pic>
        <p:nvPicPr>
          <p:cNvPr id="91" name="Picture 2" descr="MapReduce NextGen Architecture"/>
          <p:cNvPicPr/>
          <p:nvPr/>
        </p:nvPicPr>
        <p:blipFill>
          <a:blip r:embed="rId2"/>
          <a:stretch/>
        </p:blipFill>
        <p:spPr>
          <a:xfrm>
            <a:off x="3132000" y="1200960"/>
            <a:ext cx="6264360" cy="3877200"/>
          </a:xfrm>
          <a:prstGeom prst="rect">
            <a:avLst/>
          </a:prstGeom>
          <a:ln w="0">
            <a:noFill/>
          </a:ln>
        </p:spPr>
      </p:pic>
      <p:sp>
        <p:nvSpPr>
          <p:cNvPr id="92" name="TextBox 2"/>
          <p:cNvSpPr/>
          <p:nvPr/>
        </p:nvSpPr>
        <p:spPr>
          <a:xfrm>
            <a:off x="201960" y="930240"/>
            <a:ext cx="3600000" cy="5850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YARN: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Resource Manager: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ru-RU" sz="1800" b="1" strike="noStrike" spc="-1" dirty="0">
                <a:solidFill>
                  <a:srgbClr val="000000"/>
                </a:solidFill>
                <a:latin typeface="Calibri"/>
              </a:rPr>
              <a:t>Планировщик</a:t>
            </a:r>
            <a:r>
              <a:rPr lang="ru-RU" sz="1800" b="0" strike="noStrike" spc="-1" dirty="0">
                <a:solidFill>
                  <a:srgbClr val="000000"/>
                </a:solidFill>
                <a:latin typeface="Calibri"/>
              </a:rPr>
              <a:t> - выделяет ресурсы (ядра, память)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Application Manager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– </a:t>
            </a:r>
            <a:r>
              <a:rPr lang="ru-RU" sz="1800" b="0" strike="noStrike" spc="-1" dirty="0">
                <a:solidFill>
                  <a:srgbClr val="000000"/>
                </a:solidFill>
                <a:latin typeface="Calibri"/>
              </a:rPr>
              <a:t>ставит задачи в очередь, запускает, отслеживает выполнение, рестарты, сбои.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Node Manager: </a:t>
            </a:r>
            <a:r>
              <a:rPr lang="ru-RU" sz="1800" b="0" strike="noStrike" spc="-1" dirty="0">
                <a:solidFill>
                  <a:srgbClr val="000000"/>
                </a:solidFill>
                <a:latin typeface="Calibri"/>
              </a:rPr>
              <a:t>управление узлом (машиной)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00000"/>
                </a:solidFill>
                <a:latin typeface="Calibri"/>
              </a:rPr>
              <a:t>Приложение (как тип задачи)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: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Application Master –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800" b="0" strike="noStrike" spc="-1" dirty="0">
                <a:solidFill>
                  <a:srgbClr val="000000"/>
                </a:solidFill>
                <a:latin typeface="Calibri"/>
              </a:rPr>
              <a:t>основная (управляющая) часть распределенного приложения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Container – </a:t>
            </a:r>
            <a:r>
              <a:rPr lang="ru-RU" sz="1800" b="0" strike="noStrike" spc="-1" dirty="0">
                <a:solidFill>
                  <a:srgbClr val="000000"/>
                </a:solidFill>
                <a:latin typeface="Calibri"/>
              </a:rPr>
              <a:t>распределяемая часть приложения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00000"/>
                </a:solidFill>
                <a:latin typeface="Calibri"/>
              </a:rPr>
              <a:t>Клиент</a:t>
            </a:r>
            <a:r>
              <a:rPr lang="en-US" sz="1800" b="1" strike="noStrike" spc="-1" dirty="0">
                <a:solidFill>
                  <a:srgbClr val="000000"/>
                </a:solidFill>
                <a:latin typeface="Calibri"/>
              </a:rPr>
              <a:t>: </a:t>
            </a:r>
            <a:r>
              <a:rPr lang="ru-RU" sz="1800" b="1" strike="noStrike" spc="-1" dirty="0">
                <a:solidFill>
                  <a:srgbClr val="000000"/>
                </a:solidFill>
                <a:latin typeface="Calibri"/>
              </a:rPr>
              <a:t> запускает задачу на выполнение</a:t>
            </a:r>
            <a:endParaRPr lang="en-US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Порядок выполнения задачи в </a:t>
            </a: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YARN</a:t>
            </a:r>
          </a:p>
        </p:txBody>
      </p:sp>
      <p:pic>
        <p:nvPicPr>
          <p:cNvPr id="94" name="Picture 2" descr="NodeManager (NM)"/>
          <p:cNvPicPr/>
          <p:nvPr/>
        </p:nvPicPr>
        <p:blipFill>
          <a:blip r:embed="rId2"/>
          <a:stretch/>
        </p:blipFill>
        <p:spPr>
          <a:xfrm>
            <a:off x="4038480" y="2971800"/>
            <a:ext cx="4929480" cy="3123720"/>
          </a:xfrm>
          <a:prstGeom prst="rect">
            <a:avLst/>
          </a:prstGeom>
          <a:ln w="0">
            <a:noFill/>
          </a:ln>
        </p:spPr>
      </p:pic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304920" y="1295280"/>
            <a:ext cx="8381520" cy="18284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lstStyle/>
          <a:p>
            <a:pPr marL="343080" indent="-34308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AutoNum type="arabicPeriod"/>
            </a:pPr>
            <a:r>
              <a:rPr lang="ru-RU" sz="1600" b="0" strike="noStrike" spc="-1" dirty="0">
                <a:solidFill>
                  <a:srgbClr val="000000"/>
                </a:solidFill>
                <a:latin typeface="Calibri"/>
              </a:rPr>
              <a:t>Клиент отправляет задачу 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Resource-</a:t>
            </a:r>
            <a:r>
              <a:rPr lang="ru-RU" sz="1600" b="0" strike="noStrike" spc="-1" dirty="0">
                <a:solidFill>
                  <a:srgbClr val="000000"/>
                </a:solidFill>
                <a:latin typeface="Calibri"/>
              </a:rPr>
              <a:t>менеджеру</a:t>
            </a:r>
            <a:endParaRPr lang="en-US" sz="16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AutoNum type="arabicPeriod"/>
            </a:pP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ResourceManager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600" b="0" strike="noStrike" spc="-1" dirty="0" err="1">
                <a:solidFill>
                  <a:srgbClr val="000000"/>
                </a:solidFill>
                <a:latin typeface="Calibri"/>
              </a:rPr>
              <a:t>аллоцирует</a:t>
            </a:r>
            <a:r>
              <a:rPr lang="ru-RU" sz="1600" b="0" strike="noStrike" spc="-1" dirty="0">
                <a:solidFill>
                  <a:srgbClr val="000000"/>
                </a:solidFill>
                <a:latin typeface="Calibri"/>
              </a:rPr>
              <a:t> контейнер на одном из узлов как 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Application Master</a:t>
            </a:r>
            <a:r>
              <a:rPr lang="ru-RU" sz="1600" b="0" strike="noStrike" spc="-1" dirty="0">
                <a:solidFill>
                  <a:srgbClr val="000000"/>
                </a:solidFill>
                <a:latin typeface="Calibri"/>
              </a:rPr>
              <a:t>, регистрирует 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application </a:t>
            </a:r>
            <a:r>
              <a:rPr lang="ru-RU" sz="1600" b="0" strike="noStrike" spc="-1" dirty="0">
                <a:solidFill>
                  <a:srgbClr val="000000"/>
                </a:solidFill>
                <a:latin typeface="Calibri"/>
              </a:rPr>
              <a:t>под новым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applicationId</a:t>
            </a:r>
            <a:endParaRPr lang="en-US" sz="16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AutoNum type="arabicPeriod"/>
            </a:pPr>
            <a:r>
              <a:rPr lang="ru-RU" sz="1600" b="0" strike="noStrike" spc="-1" dirty="0">
                <a:solidFill>
                  <a:srgbClr val="000000"/>
                </a:solidFill>
                <a:latin typeface="Calibri"/>
              </a:rPr>
              <a:t>После старта, 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Application Master </a:t>
            </a:r>
            <a:r>
              <a:rPr lang="ru-RU" sz="1600" b="0" strike="noStrike" spc="-1" dirty="0">
                <a:solidFill>
                  <a:srgbClr val="000000"/>
                </a:solidFill>
                <a:latin typeface="Calibri"/>
              </a:rPr>
              <a:t>запрашивает необходимые ресурсы у 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Resource Manager-</a:t>
            </a:r>
            <a:r>
              <a:rPr lang="ru-RU" sz="1600" b="0" strike="noStrike" spc="-1" dirty="0">
                <a:solidFill>
                  <a:srgbClr val="000000"/>
                </a:solidFill>
                <a:latin typeface="Calibri"/>
              </a:rPr>
              <a:t>а</a:t>
            </a:r>
            <a:endParaRPr lang="en-US" sz="16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320"/>
              </a:spcBef>
              <a:buClr>
                <a:srgbClr val="000000"/>
              </a:buClr>
              <a:buFont typeface="Arial"/>
              <a:buAutoNum type="arabicPeriod"/>
            </a:pP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Application Master </a:t>
            </a:r>
            <a:r>
              <a:rPr lang="ru-RU" sz="1600" b="0" strike="noStrike" spc="-1" dirty="0">
                <a:solidFill>
                  <a:srgbClr val="000000"/>
                </a:solidFill>
                <a:latin typeface="Calibri"/>
              </a:rPr>
              <a:t>просит </a:t>
            </a:r>
            <a:r>
              <a:rPr lang="en-US" sz="1600" b="0" strike="noStrike" spc="-1" dirty="0" err="1">
                <a:solidFill>
                  <a:srgbClr val="000000"/>
                </a:solidFill>
                <a:latin typeface="Calibri"/>
              </a:rPr>
              <a:t>NodeManager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600" b="0" strike="noStrike" spc="-1" dirty="0">
                <a:solidFill>
                  <a:srgbClr val="000000"/>
                </a:solidFill>
                <a:latin typeface="Calibri"/>
              </a:rPr>
              <a:t>запустить контейнеры, выделенные </a:t>
            </a:r>
            <a:r>
              <a:rPr lang="en-US" sz="1600" b="0" strike="noStrike" spc="-1" dirty="0">
                <a:solidFill>
                  <a:srgbClr val="000000"/>
                </a:solidFill>
                <a:latin typeface="Calibri"/>
              </a:rPr>
              <a:t>Resource Manager-</a:t>
            </a:r>
            <a:r>
              <a:rPr lang="ru-RU" sz="1600" b="0" strike="noStrike" spc="-1" dirty="0">
                <a:solidFill>
                  <a:srgbClr val="000000"/>
                </a:solidFill>
                <a:latin typeface="Calibri"/>
              </a:rPr>
              <a:t>ом</a:t>
            </a:r>
            <a:endParaRPr lang="en-US" sz="16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endParaRPr lang="en-US" sz="1600" b="0" strike="noStrike" spc="-1" dirty="0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endParaRPr lang="en-US" sz="1600" b="0" strike="noStrike" spc="-1" dirty="0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320"/>
              </a:spcBef>
              <a:buNone/>
              <a:tabLst>
                <a:tab pos="0" algn="l"/>
              </a:tabLst>
            </a:pPr>
            <a:endParaRPr lang="en-US" sz="16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TextBox 4"/>
          <p:cNvSpPr/>
          <p:nvPr/>
        </p:nvSpPr>
        <p:spPr>
          <a:xfrm>
            <a:off x="304920" y="3048120"/>
            <a:ext cx="3809520" cy="304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Calibri"/>
              <a:buAutoNum type="arabicPeriod" startAt="5"/>
            </a:pPr>
            <a:r>
              <a:rPr lang="ru-RU" sz="1600" b="0" strike="noStrike" spc="-1">
                <a:solidFill>
                  <a:srgbClr val="000000"/>
                </a:solidFill>
                <a:latin typeface="Calibri"/>
              </a:rPr>
              <a:t>В контейнерах выполняются задачи (</a:t>
            </a:r>
            <a:r>
              <a:rPr lang="en-US" sz="1600" b="0" strike="noStrike" spc="-1">
                <a:solidFill>
                  <a:srgbClr val="000000"/>
                </a:solidFill>
                <a:latin typeface="Calibri"/>
              </a:rPr>
              <a:t>tasks) </a:t>
            </a:r>
            <a:r>
              <a:rPr lang="ru-RU" sz="1600" b="0" strike="noStrike" spc="-1">
                <a:solidFill>
                  <a:srgbClr val="000000"/>
                </a:solidFill>
                <a:latin typeface="Calibri"/>
              </a:rPr>
              <a:t>приложения, статус и прогресс выполнения </a:t>
            </a:r>
            <a:r>
              <a:rPr lang="en-US" sz="1600" b="0" strike="noStrike" spc="-1">
                <a:solidFill>
                  <a:srgbClr val="000000"/>
                </a:solidFill>
                <a:latin typeface="Calibri"/>
              </a:rPr>
              <a:t>Application Master </a:t>
            </a:r>
            <a:r>
              <a:rPr lang="ru-RU" sz="1600" b="0" strike="noStrike" spc="-1">
                <a:solidFill>
                  <a:srgbClr val="000000"/>
                </a:solidFill>
                <a:latin typeface="Calibri"/>
              </a:rPr>
              <a:t>отправляет </a:t>
            </a:r>
            <a:r>
              <a:rPr lang="en-US" sz="1600" b="0" strike="noStrike" spc="-1">
                <a:solidFill>
                  <a:srgbClr val="000000"/>
                </a:solidFill>
                <a:latin typeface="Calibri"/>
              </a:rPr>
              <a:t>Resource Manager-</a:t>
            </a:r>
            <a:r>
              <a:rPr lang="ru-RU" sz="1600" b="0" strike="noStrike" spc="-1">
                <a:solidFill>
                  <a:srgbClr val="000000"/>
                </a:solidFill>
                <a:latin typeface="Calibri"/>
              </a:rPr>
              <a:t>у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00000"/>
              </a:buClr>
              <a:buFont typeface="Calibri"/>
              <a:buAutoNum type="arabicPeriod" startAt="5"/>
            </a:pPr>
            <a:r>
              <a:rPr lang="ru-RU" sz="1600" b="0" strike="noStrike" spc="-1">
                <a:solidFill>
                  <a:srgbClr val="000000"/>
                </a:solidFill>
                <a:latin typeface="Calibri"/>
              </a:rPr>
              <a:t>После выполнения приложения, </a:t>
            </a:r>
            <a:r>
              <a:rPr lang="en-US" sz="1600" b="0" strike="noStrike" spc="-1">
                <a:solidFill>
                  <a:srgbClr val="000000"/>
                </a:solidFill>
                <a:latin typeface="Calibri"/>
              </a:rPr>
              <a:t> Application Master </a:t>
            </a:r>
            <a:r>
              <a:rPr lang="ru-RU" sz="1600" b="0" strike="noStrike" spc="-1">
                <a:solidFill>
                  <a:srgbClr val="000000"/>
                </a:solidFill>
                <a:latin typeface="Calibri"/>
              </a:rPr>
              <a:t>запрашивает </a:t>
            </a:r>
            <a:r>
              <a:rPr lang="en-US" sz="1600" b="0" strike="noStrike" spc="-1">
                <a:solidFill>
                  <a:srgbClr val="000000"/>
                </a:solidFill>
                <a:latin typeface="Calibri"/>
              </a:rPr>
              <a:t>Resource Manager </a:t>
            </a:r>
            <a:r>
              <a:rPr lang="ru-RU" sz="1600" b="0" strike="noStrike" spc="-1">
                <a:solidFill>
                  <a:srgbClr val="000000"/>
                </a:solidFill>
                <a:latin typeface="Calibri"/>
              </a:rPr>
              <a:t>о</a:t>
            </a:r>
            <a:r>
              <a:rPr lang="en-US" sz="1600" b="0" strike="noStrike" spc="-1">
                <a:solidFill>
                  <a:srgbClr val="000000"/>
                </a:solidFill>
                <a:latin typeface="Calibri"/>
              </a:rPr>
              <a:t> </a:t>
            </a:r>
            <a:r>
              <a:rPr lang="ru-RU" sz="1600" b="0" strike="noStrike" spc="-1">
                <a:solidFill>
                  <a:srgbClr val="000000"/>
                </a:solidFill>
                <a:latin typeface="Calibri"/>
              </a:rPr>
              <a:t>завершении своего контейнера (данные о работе приложения переносятся в </a:t>
            </a:r>
            <a:r>
              <a:rPr lang="en-US" sz="1600" b="0" strike="noStrike" spc="-1">
                <a:solidFill>
                  <a:srgbClr val="000000"/>
                </a:solidFill>
                <a:latin typeface="Calibri"/>
              </a:rPr>
              <a:t>Job History Server)</a:t>
            </a:r>
            <a:endParaRPr lang="en-US" sz="1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Мониторинг </a:t>
            </a: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YARN</a:t>
            </a: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123950"/>
            <a:ext cx="8229240" cy="560070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59000" lnSpcReduction="20000"/>
          </a:bodyPr>
          <a:lstStyle/>
          <a:p>
            <a:pPr marL="317520" lvl="1" indent="-3175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Application Manager Web 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интерфейс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687960" lvl="1" indent="-2646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800" b="0" u="sng" strike="noStrike" spc="-1" dirty="0">
                <a:solidFill>
                  <a:srgbClr val="0000FF"/>
                </a:solidFill>
                <a:uFillTx/>
                <a:latin typeface="Calibri"/>
                <a:hlinkClick r:id="rId2"/>
              </a:rPr>
              <a:t>http://172.16.236.3:8088/ui2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687960" lvl="1" indent="-2646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Узлы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687960" lvl="1" indent="-2646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Приложения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1058400" lvl="2" indent="-2113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</a:rPr>
              <a:t>Фильтр по статусу приложения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687960" lvl="1" indent="-2646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Планировщик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1058400" lvl="2" indent="-2113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</a:rPr>
              <a:t>Ресурсы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1058400" lvl="2" indent="-2113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 dirty="0">
                <a:solidFill>
                  <a:srgbClr val="000000"/>
                </a:solidFill>
                <a:latin typeface="Calibri"/>
              </a:rPr>
              <a:t>Очереди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indent="0">
              <a:spcBef>
                <a:spcPts val="1417"/>
              </a:spcBef>
              <a:buNone/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317520" indent="-3175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Job History Server</a:t>
            </a: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Web </a:t>
            </a: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интерфейс</a:t>
            </a: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687960" lvl="1" indent="-2646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800" b="0" u="sng" strike="noStrike" spc="-1" dirty="0">
                <a:solidFill>
                  <a:srgbClr val="0000FF"/>
                </a:solidFill>
                <a:uFillTx/>
                <a:latin typeface="Calibri"/>
                <a:hlinkClick r:id="rId3"/>
              </a:rPr>
              <a:t>http://172.16.236.3:19888/jobhistory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</a:t>
            </a:r>
          </a:p>
          <a:p>
            <a:pPr marL="687960" lvl="1" indent="-2646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Протоколы выполнения задач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indent="0">
              <a:spcBef>
                <a:spcPts val="1417"/>
              </a:spcBef>
              <a:buNone/>
            </a:pP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317520" indent="-3175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Администрирование </a:t>
            </a: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687960"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en-US" sz="2800" b="1" strike="noStrike" spc="-1" dirty="0">
                <a:solidFill>
                  <a:srgbClr val="000000"/>
                </a:solidFill>
                <a:latin typeface="Calibri"/>
              </a:rPr>
              <a:t>yarn </a:t>
            </a:r>
            <a:r>
              <a:rPr lang="en-GB" sz="2800" b="1" strike="noStrike" spc="-1" dirty="0" err="1">
                <a:solidFill>
                  <a:srgbClr val="000000"/>
                </a:solidFill>
                <a:latin typeface="Calibri"/>
              </a:rPr>
              <a:t>rmadmin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687960"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317520" indent="-3175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Управление задачами</a:t>
            </a: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423360"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yarn jar &lt;jar file&gt; ru.mai.dep806.MyMapReduceApp &lt;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аргументы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&gt;</a:t>
            </a:r>
          </a:p>
          <a:p>
            <a:pPr marL="687960"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en-US" sz="2600" b="0" strike="noStrike" spc="-1" dirty="0">
                <a:solidFill>
                  <a:srgbClr val="000000"/>
                </a:solidFill>
                <a:latin typeface="Courier New"/>
              </a:rPr>
              <a:t>yarn application –kill &lt;application id&gt;</a:t>
            </a:r>
            <a:r>
              <a:rPr lang="ru-RU" sz="2600" b="0" strike="noStrike" spc="-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- «убить» задачу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687960"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en-US" sz="2500" b="0" strike="noStrike" spc="-1" dirty="0">
                <a:solidFill>
                  <a:srgbClr val="000000"/>
                </a:solidFill>
                <a:latin typeface="Courier New"/>
              </a:rPr>
              <a:t>yarn logs –</a:t>
            </a:r>
            <a:r>
              <a:rPr lang="en-US" sz="2500" b="0" strike="noStrike" spc="-1" dirty="0" err="1">
                <a:solidFill>
                  <a:srgbClr val="000000"/>
                </a:solidFill>
                <a:latin typeface="Courier New"/>
              </a:rPr>
              <a:t>applicationId</a:t>
            </a:r>
            <a:r>
              <a:rPr lang="en-US" sz="2500" b="0" strike="noStrike" spc="-1" dirty="0">
                <a:solidFill>
                  <a:srgbClr val="000000"/>
                </a:solidFill>
                <a:latin typeface="Courier New"/>
              </a:rPr>
              <a:t> &lt;application id&gt; 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- логи завершенной задачи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 dirty="0">
                <a:solidFill>
                  <a:srgbClr val="000000"/>
                </a:solidFill>
                <a:latin typeface="Calibri"/>
              </a:rPr>
              <a:t>Режимы работы планировщика</a:t>
            </a:r>
            <a:br>
              <a:rPr sz="4400" dirty="0"/>
            </a:br>
            <a:r>
              <a:rPr lang="en-GB" sz="1800" b="0" strike="noStrike" spc="-1" dirty="0" err="1">
                <a:solidFill>
                  <a:srgbClr val="000000"/>
                </a:solidFill>
                <a:latin typeface="Courier New"/>
              </a:rPr>
              <a:t>yarn.resourcemanager.scheduler.class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508635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89500" lnSpcReduction="20000"/>
          </a:bodyPr>
          <a:lstStyle/>
          <a:p>
            <a:pPr marL="496080" indent="-496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rabicPeriod"/>
            </a:pP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Планировщик 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FIFO</a:t>
            </a: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496080" indent="-496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rabicPeriod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Fair-</a:t>
            </a: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планировщик</a:t>
            </a: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882000" lvl="1" indent="-496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Обеспечивает все работающие приложения примерно равными ресурсами.</a:t>
            </a:r>
            <a:endParaRPr lang="en-US" sz="2000" b="0" strike="noStrike" spc="-1" dirty="0">
              <a:solidFill>
                <a:srgbClr val="000000"/>
              </a:solidFill>
              <a:latin typeface="Calibri"/>
            </a:endParaRPr>
          </a:p>
          <a:p>
            <a:pPr marL="882000" lvl="1" indent="-49608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Если используются очереди (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Queue) – 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то учитывается вес (</a:t>
            </a:r>
            <a:r>
              <a:rPr lang="en-US" sz="2000" b="0" strike="noStrike" spc="-1" dirty="0">
                <a:solidFill>
                  <a:srgbClr val="000000"/>
                </a:solidFill>
                <a:latin typeface="Calibri"/>
              </a:rPr>
              <a:t>weight) </a:t>
            </a:r>
            <a:r>
              <a:rPr lang="ru-RU" sz="2000" b="0" strike="noStrike" spc="-1" dirty="0">
                <a:solidFill>
                  <a:srgbClr val="000000"/>
                </a:solidFill>
                <a:latin typeface="Calibri"/>
              </a:rPr>
              <a:t>очереди для приоритета по ресурсам</a:t>
            </a:r>
            <a:endParaRPr lang="en-US" sz="2000" b="0" strike="noStrike" spc="-1" dirty="0">
              <a:solidFill>
                <a:srgbClr val="000000"/>
              </a:solidFill>
              <a:latin typeface="Calibri"/>
            </a:endParaRPr>
          </a:p>
          <a:p>
            <a:pPr indent="0">
              <a:spcBef>
                <a:spcPts val="1417"/>
              </a:spcBef>
              <a:buNone/>
            </a:pP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496080" indent="-496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rabicPeriod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</a:rPr>
              <a:t>Capacity-</a:t>
            </a: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планировщик</a:t>
            </a: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882000" lvl="1" indent="-4960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 dirty="0">
                <a:solidFill>
                  <a:srgbClr val="000000"/>
                </a:solidFill>
                <a:latin typeface="Calibri"/>
              </a:rPr>
              <a:t>Для каждой очереди конфигурируется минимальная и максимальная квота по ресурсам.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882000" lvl="1" indent="-4960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 dirty="0">
                <a:solidFill>
                  <a:srgbClr val="000000"/>
                </a:solidFill>
                <a:latin typeface="Calibri"/>
              </a:rPr>
              <a:t>Пользователям кластера выдаются права на очереди, в которых они могут запускать задачи на кластере.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882000" lvl="1" indent="-49608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 dirty="0">
                <a:solidFill>
                  <a:srgbClr val="000000"/>
                </a:solidFill>
                <a:latin typeface="Calibri"/>
              </a:rPr>
              <a:t>Пользователи не видят задач в очереди, к которым у них нет прав</a:t>
            </a:r>
            <a:endParaRPr lang="en-US" sz="1800" b="0" strike="noStrike" spc="-1" dirty="0">
              <a:solidFill>
                <a:srgbClr val="000000"/>
              </a:solidFill>
              <a:latin typeface="Calibri"/>
            </a:endParaRPr>
          </a:p>
          <a:p>
            <a:pPr marL="496080" indent="0">
              <a:lnSpc>
                <a:spcPct val="100000"/>
              </a:lnSpc>
              <a:spcBef>
                <a:spcPts val="439"/>
              </a:spcBef>
              <a:buNone/>
              <a:tabLst>
                <a:tab pos="0" algn="l"/>
              </a:tabLst>
            </a:pPr>
            <a:endParaRPr lang="en-US" sz="2200" b="0" strike="noStrike" spc="-1" dirty="0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en-US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1" name="Picture 2" descr="The FIFO (First In First Out) scheduler"/>
          <p:cNvPicPr/>
          <p:nvPr/>
        </p:nvPicPr>
        <p:blipFill>
          <a:blip r:embed="rId2"/>
          <a:stretch/>
        </p:blipFill>
        <p:spPr>
          <a:xfrm>
            <a:off x="4800600" y="1676520"/>
            <a:ext cx="3924000" cy="11296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Защита от сбоев </a:t>
            </a:r>
            <a:r>
              <a:rPr lang="en-US" sz="4400" b="0" strike="noStrike" spc="-1">
                <a:solidFill>
                  <a:srgbClr val="000000"/>
                </a:solidFill>
                <a:latin typeface="Calibri"/>
              </a:rPr>
              <a:t>(Failover)</a:t>
            </a: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69000"/>
          </a:bodyPr>
          <a:lstStyle/>
          <a:p>
            <a:pPr marL="864720" lvl="1" indent="-457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AutoNum type="arabicPeriod"/>
            </a:pP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Сбой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Application Master</a:t>
            </a:r>
          </a:p>
          <a:p>
            <a:pPr marL="1221120" indent="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en-US" sz="2400" b="0" strike="noStrike" spc="-1" dirty="0" err="1">
                <a:solidFill>
                  <a:srgbClr val="000000"/>
                </a:solidFill>
                <a:latin typeface="Calibri"/>
              </a:rPr>
              <a:t>ResourceManager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</a:rPr>
              <a:t>перезапускает 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Application Master (</a:t>
            </a:r>
            <a:r>
              <a:rPr lang="ru-RU" sz="2400" b="0" strike="noStrike" spc="-1" dirty="0" err="1">
                <a:solidFill>
                  <a:srgbClr val="000000"/>
                </a:solidFill>
                <a:latin typeface="Calibri"/>
              </a:rPr>
              <a:t>по-умолчанию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</a:rPr>
              <a:t> 3 попытки, после чего задача помечается как </a:t>
            </a:r>
            <a:r>
              <a:rPr lang="en-US" sz="2400" b="0" strike="noStrike" spc="-1" dirty="0">
                <a:solidFill>
                  <a:srgbClr val="000000"/>
                </a:solidFill>
                <a:latin typeface="Calibri"/>
              </a:rPr>
              <a:t>FAILED</a:t>
            </a:r>
            <a:r>
              <a:rPr lang="ru-RU" sz="2400" b="0" strike="noStrike" spc="-1" dirty="0">
                <a:solidFill>
                  <a:srgbClr val="000000"/>
                </a:solidFill>
                <a:latin typeface="Calibri"/>
              </a:rPr>
              <a:t>)</a:t>
            </a: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  <a:p>
            <a:pPr marL="864720"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2. 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Сбой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Node Manager</a:t>
            </a:r>
          </a:p>
          <a:p>
            <a:pPr marL="864720"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	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Если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</a:rPr>
              <a:t>NodeManager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не отвечает в течение определенного времени (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timeout), 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он удаляется из списка активных и все контейнеры и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application master-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а помечаются как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failed. Application Master 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должен перезапустить задачи на других контейнерах других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NM</a:t>
            </a:r>
          </a:p>
          <a:p>
            <a:pPr marL="864720"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3. 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Сбой контейнера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864720"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RM 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нотифицирует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AMs 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и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AM 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перезапускает свои задачи на других контейнерах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864720"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4. Сбой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Resource Manager</a:t>
            </a:r>
          </a:p>
          <a:p>
            <a:pPr marL="864720" indent="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	Управление передается запасному (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Secondary) 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пассивному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RM (</a:t>
            </a:r>
            <a:r>
              <a:rPr lang="ru-RU" sz="2800" b="0" strike="noStrike" spc="-1" dirty="0">
                <a:solidFill>
                  <a:srgbClr val="000000"/>
                </a:solidFill>
                <a:latin typeface="Calibri"/>
              </a:rPr>
              <a:t>используя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</a:rPr>
              <a:t>Zookeeper)</a:t>
            </a:r>
          </a:p>
          <a:p>
            <a:pPr indent="0">
              <a:spcBef>
                <a:spcPts val="1417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1564</TotalTime>
  <Words>626</Words>
  <Application>Microsoft Office PowerPoint</Application>
  <PresentationFormat>On-screen Show (4:3)</PresentationFormat>
  <Paragraphs>92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Courier New</vt:lpstr>
      <vt:lpstr>StarSymbol</vt:lpstr>
      <vt:lpstr>Symbol</vt:lpstr>
      <vt:lpstr>Times New Roman</vt:lpstr>
      <vt:lpstr>Wingdings</vt:lpstr>
      <vt:lpstr>Office Theme</vt:lpstr>
      <vt:lpstr>Office Theme</vt:lpstr>
      <vt:lpstr>Планировщик задач и ресурсов Apache Hadoop YARN</vt:lpstr>
      <vt:lpstr>PowerPoint Presentation</vt:lpstr>
      <vt:lpstr>YARN</vt:lpstr>
      <vt:lpstr>Кто использует YARN</vt:lpstr>
      <vt:lpstr>Архитектура YARN</vt:lpstr>
      <vt:lpstr>Порядок выполнения задачи в YARN</vt:lpstr>
      <vt:lpstr>Мониторинг YARN</vt:lpstr>
      <vt:lpstr>Режимы работы планировщика yarn.resourcemanager.scheduler.class</vt:lpstr>
      <vt:lpstr>Защита от сбоев (Failover)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Планировщик задач и ресурсов Apache Hadoop YARN</dc:title>
  <dc:subject/>
  <dc:creator>EUGENEL</dc:creator>
  <dc:description/>
  <cp:lastModifiedBy>Evgeny Gavrilov</cp:lastModifiedBy>
  <cp:revision>56</cp:revision>
  <dcterms:created xsi:type="dcterms:W3CDTF">2006-08-16T00:00:00Z</dcterms:created>
  <dcterms:modified xsi:type="dcterms:W3CDTF">2023-04-05T20:25:50Z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On-screen Show (4:3)</vt:lpwstr>
  </property>
  <property fmtid="{D5CDD505-2E9C-101B-9397-08002B2CF9AE}" pid="3" name="Slides">
    <vt:i4>9</vt:i4>
  </property>
</Properties>
</file>